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64" r:id="rId5"/>
    <p:sldId id="331" r:id="rId6"/>
    <p:sldId id="329" r:id="rId7"/>
    <p:sldId id="366" r:id="rId8"/>
    <p:sldId id="345" r:id="rId9"/>
    <p:sldId id="367" r:id="rId10"/>
    <p:sldId id="368" r:id="rId11"/>
    <p:sldId id="346" r:id="rId12"/>
    <p:sldId id="369" r:id="rId13"/>
    <p:sldId id="370" r:id="rId14"/>
    <p:sldId id="354" r:id="rId15"/>
    <p:sldId id="371" r:id="rId16"/>
    <p:sldId id="375" r:id="rId17"/>
    <p:sldId id="360" r:id="rId18"/>
    <p:sldId id="373" r:id="rId19"/>
    <p:sldId id="374" r:id="rId20"/>
    <p:sldId id="32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4" userDrawn="1">
          <p15:clr>
            <a:srgbClr val="A4A3A4"/>
          </p15:clr>
        </p15:guide>
        <p15:guide id="2" pos="3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400"/>
    <a:srgbClr val="63666A"/>
    <a:srgbClr val="FA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4694"/>
  </p:normalViewPr>
  <p:slideViewPr>
    <p:cSldViewPr snapToGrid="0" snapToObjects="1">
      <p:cViewPr varScale="1">
        <p:scale>
          <a:sx n="106" d="100"/>
          <a:sy n="106" d="100"/>
        </p:scale>
        <p:origin x="222" y="114"/>
      </p:cViewPr>
      <p:guideLst>
        <p:guide orient="horz" pos="3384"/>
        <p:guide pos="3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08BFFB-A540-6648-9625-4836B62317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C73EC4-0299-014F-AB63-5613D710FC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F94B0-DB87-5A47-AE2A-0E1D86F67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FFB195-33B6-C54F-918A-7B248F91B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D38E47-E1D2-464F-84C8-7CF125C7BE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823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339E2-8162-854A-9785-5C0F887B1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9A83B-A163-C845-9E2F-242B3E72FC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871843-8078-8E4F-8AC3-9CABB3CE7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D168B9-963D-5547-88F3-E66B21026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C0DBA-6DFD-EC49-89EB-D72108C35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723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CA7D84-2420-C449-A619-DE23F7AE49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089566-ACC1-2E48-8FA3-7D191784C5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F448E-F29F-884C-AD6B-D96AC7BCF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FAC67-CC10-C84A-A4CE-4B65A7F96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46715D-9921-8940-8B6B-19FEC38DC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04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DAAAF-162B-764C-9165-99A039251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F5F611-392F-DE4F-869D-D71D33C986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B88EED-AC6C-364B-9B86-E7777D627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25717A-C572-9F4A-8C49-35876F4BA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EF19E1-DD71-9048-A713-8333C81F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52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169D8-0C4B-4C49-954B-B50510DC9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C253F-263A-9548-A099-C98753CC65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C5EEA-A592-FA4D-B776-28DE68146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8A7AD-6FAE-E047-B091-0E5E743AD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A0334-B68E-0644-8F59-DB61E640E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925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7E8FA-CF49-3F41-A16F-3BCB18480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D15DF-683F-CA4F-B72E-077596B1A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B0DF0-3BB7-4A45-AAED-0ED87981FB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C2B11-07E0-AA49-8CAB-02F7E3B03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39DF7-CBF9-E74C-B379-C9291CD34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A7A2C5-C891-D84D-9269-2CE5A7DE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1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B0516-810D-3146-A79C-F110832A9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71F2ED-DA19-0147-86CB-F00596637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AB8081-56DC-E84A-92B5-98898A06C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C6D4B9-57CA-A545-B68A-D59E610813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29C2E1-3752-6148-A1AE-8BD5EED321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3DC856-1C30-9A45-A8B9-2CBD49633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50F0AE-49BE-2041-8FD8-B825604CD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892C59-772A-6242-81EB-4F2695D4C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5333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16B5D2-BF11-1047-9083-119184BF7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D5F0279-DC95-1944-A206-6B077F0AA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A981DB-E2D7-EA48-82BE-628C37BED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DB7645-C9C2-1E48-A9C3-BFF2634EB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097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39D316-3D33-5145-854C-38AAD7F30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08E516-C2C9-9148-83F9-7F7F64469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E85027-4659-ED4A-AEC6-1B447F656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55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813B70-3B6B-7C46-932B-D82028471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2E4202-47F6-374E-B56D-13004790BF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A41383-C902-B745-815D-A6E6B8C6A0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057A3-65A5-ED42-98E3-7340343EF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2BEA6D-495E-754E-9B75-49BF9C706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51FE09-6AC0-B648-BB6F-7210AA6C1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29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5CC57-A14E-2145-A748-1258E07D5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9B45EF-9D37-2641-927E-67A6D4CF46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91C982-4DDE-BC40-9231-AEAFF2CC4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5DD25F-1CC5-814E-A0F3-7D4E58162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E9E17A-3562-B641-B9A8-6360810D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FDCFE-5830-8541-81C5-9937B204E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131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27420-8314-BA4E-BA14-76D22FE5E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739A44-6E65-7546-A1B9-B020895644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23C7D-B11C-8E43-A742-35D7D77F5333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4D054-124A-2040-A81D-AB921CEAC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9B41D-D4B6-FD40-8C8E-00FA6245780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Placeholder 7">
            <a:extLst>
              <a:ext uri="{FF2B5EF4-FFF2-40B4-BE49-F238E27FC236}">
                <a16:creationId xmlns:a16="http://schemas.microsoft.com/office/drawing/2014/main" id="{4328C7BD-97E0-8746-BE4A-081D2E08B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06304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81A51A-3168-024C-AD87-56547AE479AD}"/>
              </a:ext>
            </a:extLst>
          </p:cNvPr>
          <p:cNvSpPr txBox="1"/>
          <p:nvPr/>
        </p:nvSpPr>
        <p:spPr>
          <a:xfrm>
            <a:off x="431243" y="3114181"/>
            <a:ext cx="113295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>
                <a:solidFill>
                  <a:srgbClr val="FA6400"/>
                </a:solidFill>
                <a:latin typeface="FjallaOne" panose="02000506040000020004" pitchFamily="2" charset="77"/>
              </a:rPr>
              <a:t>Bloodborne Pathogen Training Quiz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51FAA6-B02C-0841-8093-DB5B5E2D753C}"/>
              </a:ext>
            </a:extLst>
          </p:cNvPr>
          <p:cNvSpPr txBox="1"/>
          <p:nvPr/>
        </p:nvSpPr>
        <p:spPr>
          <a:xfrm>
            <a:off x="584026" y="4217769"/>
            <a:ext cx="11040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63666A"/>
                </a:solidFill>
                <a:latin typeface="Gotham Narrow Bold" pitchFamily="50" charset="0"/>
                <a:cs typeface="Rubik" panose="02000604000000020004" pitchFamily="2" charset="-79"/>
              </a:rPr>
              <a:t>OKLAHOMA STATE UNIVERSITY</a:t>
            </a:r>
          </a:p>
        </p:txBody>
      </p:sp>
      <p:pic>
        <p:nvPicPr>
          <p:cNvPr id="2" name="Picture 1" descr="Environmental Health and Safety logo">
            <a:extLst>
              <a:ext uri="{FF2B5EF4-FFF2-40B4-BE49-F238E27FC236}">
                <a16:creationId xmlns:a16="http://schemas.microsoft.com/office/drawing/2014/main" id="{FC648BDB-89E2-62CF-E922-75A39C39C54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71" t="35042" r="34480" b="32317"/>
          <a:stretch/>
        </p:blipFill>
        <p:spPr>
          <a:xfrm>
            <a:off x="4454563" y="5263533"/>
            <a:ext cx="3282874" cy="679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738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9A67DA-B8DB-391B-6B04-D62F4D848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4488083-8A6C-D6B7-4250-FD02DAE392C3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Workplace accessories that are designed to create a barrier against workplace hazards.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4AEB47-012F-F2D3-AB74-1DADEBB17E9B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C46FFD-8361-8C0E-306C-018A21D33DD2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Engineering Controls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1B546B-55CA-4BDE-63AC-AF576C8152A2}"/>
              </a:ext>
            </a:extLst>
          </p:cNvPr>
          <p:cNvSpPr txBox="1"/>
          <p:nvPr/>
        </p:nvSpPr>
        <p:spPr>
          <a:xfrm>
            <a:off x="1217916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Administrative Controls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734D48-4371-869B-CE7A-0D7F57E12505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Headphones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F3EC2A6-621A-E8A7-49BB-80E4012D36A9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otham Narrow Bold" pitchFamily="50" charset="0"/>
              </a:rPr>
              <a:t>D. Personal Protective Equipment</a:t>
            </a:r>
          </a:p>
        </p:txBody>
      </p:sp>
    </p:spTree>
    <p:extLst>
      <p:ext uri="{BB962C8B-B14F-4D97-AF65-F5344CB8AC3E}">
        <p14:creationId xmlns:p14="http://schemas.microsoft.com/office/powerpoint/2010/main" val="133447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CD0BB7-9E63-2237-3ADD-F8761C995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7EAEE1-A3EE-9293-F2EF-E57D5E242141}"/>
              </a:ext>
            </a:extLst>
          </p:cNvPr>
          <p:cNvSpPr txBox="1"/>
          <p:nvPr/>
        </p:nvSpPr>
        <p:spPr>
          <a:xfrm>
            <a:off x="584026" y="2967349"/>
            <a:ext cx="1104012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dirty="0">
                <a:solidFill>
                  <a:srgbClr val="FA6400"/>
                </a:solidFill>
                <a:latin typeface="FjallaOne" panose="02000506040000020004" pitchFamily="2" charset="7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 4</a:t>
            </a:r>
            <a:endParaRPr lang="en-US" sz="6300" dirty="0">
              <a:solidFill>
                <a:srgbClr val="FA6400"/>
              </a:solidFill>
              <a:latin typeface="FjallaOne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82713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2410F9-C4EE-7B79-CF1A-CFAD91898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4C1301D-2B17-D7D8-8686-94B03E126C63}"/>
              </a:ext>
            </a:extLst>
          </p:cNvPr>
          <p:cNvSpPr txBox="1"/>
          <p:nvPr/>
        </p:nvSpPr>
        <p:spPr>
          <a:xfrm>
            <a:off x="778860" y="1095962"/>
            <a:ext cx="10634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The act of treating any potentially infectious material as if it is contaminated.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4B60A4-DE59-4B4F-B27E-8077AE96FD18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72F557-281C-F873-AE85-260F602D3C54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Direct Contact Transmission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6D155C-EA56-6B2F-A1A2-A4371BED2029}"/>
              </a:ext>
            </a:extLst>
          </p:cNvPr>
          <p:cNvSpPr txBox="1"/>
          <p:nvPr/>
        </p:nvSpPr>
        <p:spPr>
          <a:xfrm>
            <a:off x="1217916" y="3909128"/>
            <a:ext cx="4116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Other Potentially Infectious Material</a:t>
            </a:r>
          </a:p>
          <a:p>
            <a:endParaRPr lang="en-US" dirty="0">
              <a:latin typeface="Gotham Narrow Bold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B3C215-A25A-FDAF-F551-C89D38507C07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Engineering Controls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DD4E86-503F-2E48-9F4A-E5E011F8BD81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Universal Precautions</a:t>
            </a:r>
          </a:p>
        </p:txBody>
      </p:sp>
    </p:spTree>
    <p:extLst>
      <p:ext uri="{BB962C8B-B14F-4D97-AF65-F5344CB8AC3E}">
        <p14:creationId xmlns:p14="http://schemas.microsoft.com/office/powerpoint/2010/main" val="1564523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3AE7AB-E870-F1A5-0D09-94E1195B2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B30E2B58-D9A4-0190-4133-8EAB9903DE6E}"/>
              </a:ext>
            </a:extLst>
          </p:cNvPr>
          <p:cNvSpPr txBox="1"/>
          <p:nvPr/>
        </p:nvSpPr>
        <p:spPr>
          <a:xfrm>
            <a:off x="778860" y="1095962"/>
            <a:ext cx="10634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The act of treating any potentially infectious material as if it is contaminated.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4FA495-2E14-A554-824C-C03E164F0F46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9AA97-5E2A-7B05-596D-DB664AB7101D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Direct Contact Transmission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F04950-4862-5B75-C339-CAE6F28214E6}"/>
              </a:ext>
            </a:extLst>
          </p:cNvPr>
          <p:cNvSpPr txBox="1"/>
          <p:nvPr/>
        </p:nvSpPr>
        <p:spPr>
          <a:xfrm>
            <a:off x="1217916" y="3909128"/>
            <a:ext cx="41160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Other Potentially Infectious Material</a:t>
            </a:r>
          </a:p>
          <a:p>
            <a:endParaRPr lang="en-US" dirty="0">
              <a:latin typeface="Gotham Narrow Bold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86EBA8-A70C-35A5-AC3C-F87A5B26FC51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Engineering Controls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D0AD0-E09A-F5A2-4B41-46D50541F3D7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otham Narrow Bold" pitchFamily="50" charset="0"/>
              </a:rPr>
              <a:t>D. Universal Precautions</a:t>
            </a:r>
          </a:p>
        </p:txBody>
      </p:sp>
    </p:spTree>
    <p:extLst>
      <p:ext uri="{BB962C8B-B14F-4D97-AF65-F5344CB8AC3E}">
        <p14:creationId xmlns:p14="http://schemas.microsoft.com/office/powerpoint/2010/main" val="3658686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62C42D-5E6D-411E-1562-394F1F8C4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37A6F1E-7B42-E99F-3122-5356D810DAD9}"/>
              </a:ext>
            </a:extLst>
          </p:cNvPr>
          <p:cNvSpPr txBox="1"/>
          <p:nvPr/>
        </p:nvSpPr>
        <p:spPr>
          <a:xfrm>
            <a:off x="584026" y="2967349"/>
            <a:ext cx="1104012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dirty="0">
                <a:solidFill>
                  <a:srgbClr val="FB6400"/>
                </a:solidFill>
                <a:latin typeface="FjallaOne" panose="02000506040000020004" pitchFamily="2" charset="7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 5</a:t>
            </a:r>
            <a:endParaRPr lang="en-US" sz="6300" dirty="0">
              <a:solidFill>
                <a:srgbClr val="FB6400"/>
              </a:solidFill>
              <a:latin typeface="FjallaOne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261561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28ADEF-C0AB-3334-E56D-99550290B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5D7BD9A6-1864-AFA7-CFBC-E19195B41687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Employers are required to provide employees with this vaccination if they have the chance of occupational exposure.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3DEFF1-9DEF-3485-5D63-34CDC6FB7E17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3E8139-D339-04BE-7724-1FB8FEA8F144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Hepatitis C Vaccination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7713C9-5189-42C2-F4A1-C16A904B3021}"/>
              </a:ext>
            </a:extLst>
          </p:cNvPr>
          <p:cNvSpPr txBox="1"/>
          <p:nvPr/>
        </p:nvSpPr>
        <p:spPr>
          <a:xfrm>
            <a:off x="1217916" y="3909128"/>
            <a:ext cx="4116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HIV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765ED9-D752-D8C5-BD87-E5F037CA8A1D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Flu Vaccination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6EEB456-4EA5-2F64-6F8F-CD391B593D2A}"/>
              </a:ext>
            </a:extLst>
          </p:cNvPr>
          <p:cNvSpPr txBox="1"/>
          <p:nvPr/>
        </p:nvSpPr>
        <p:spPr>
          <a:xfrm>
            <a:off x="7012614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Hepatitis B Vaccination</a:t>
            </a:r>
          </a:p>
        </p:txBody>
      </p:sp>
    </p:spTree>
    <p:extLst>
      <p:ext uri="{BB962C8B-B14F-4D97-AF65-F5344CB8AC3E}">
        <p14:creationId xmlns:p14="http://schemas.microsoft.com/office/powerpoint/2010/main" val="2472891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C23BC4-2765-3615-9F53-76F3BA83B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6BCE7E2-B36C-D467-5057-99E6C3901666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Employers are required to provide employees with </a:t>
            </a:r>
            <a:r>
              <a:rPr lang="en-US" sz="2400" b="1">
                <a:solidFill>
                  <a:srgbClr val="63666A"/>
                </a:solidFill>
                <a:latin typeface="Gotham Narrow Bold" pitchFamily="50" charset="0"/>
              </a:rPr>
              <a:t>this vaccination </a:t>
            </a:r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if they have the chance of occupational exposure.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FA52066-4DAA-9B91-CFB5-31D7EEC8242F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BC59FC-A488-4E50-0F18-00BE75B3EC62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Hepatitis C Vaccination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DD68422-737A-0537-78F1-4A9F66D60E34}"/>
              </a:ext>
            </a:extLst>
          </p:cNvPr>
          <p:cNvSpPr txBox="1"/>
          <p:nvPr/>
        </p:nvSpPr>
        <p:spPr>
          <a:xfrm>
            <a:off x="1217916" y="3909128"/>
            <a:ext cx="4116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HIV Vaccination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3B21D5-FF9B-8631-D46D-C930D828CFDB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Flu Vaccination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9629DF-DFC6-8DBC-2C6C-96B24FCB54D6}"/>
              </a:ext>
            </a:extLst>
          </p:cNvPr>
          <p:cNvSpPr txBox="1"/>
          <p:nvPr/>
        </p:nvSpPr>
        <p:spPr>
          <a:xfrm>
            <a:off x="7012614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otham Narrow Bold" pitchFamily="50" charset="0"/>
              </a:rPr>
              <a:t>C. Hepatitis B Vaccination</a:t>
            </a:r>
          </a:p>
        </p:txBody>
      </p:sp>
    </p:spTree>
    <p:extLst>
      <p:ext uri="{BB962C8B-B14F-4D97-AF65-F5344CB8AC3E}">
        <p14:creationId xmlns:p14="http://schemas.microsoft.com/office/powerpoint/2010/main" val="23257994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4B8AF-D5B2-0AF3-49A5-DDCC74DED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1A3294-404F-6F64-4527-B4186C34C218}"/>
              </a:ext>
            </a:extLst>
          </p:cNvPr>
          <p:cNvSpPr txBox="1">
            <a:spLocks noChangeArrowheads="1"/>
          </p:cNvSpPr>
          <p:nvPr/>
        </p:nvSpPr>
        <p:spPr>
          <a:xfrm>
            <a:off x="730499" y="1106151"/>
            <a:ext cx="8213798" cy="39230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537" indent="0">
              <a:buNone/>
              <a:defRPr/>
            </a:pPr>
            <a:endParaRPr lang="en-US" altLang="en-US" sz="2400" dirty="0">
              <a:latin typeface="Gotham Narrow Book"/>
              <a:cs typeface="Tahoma" pitchFamily="34" charset="0"/>
            </a:endParaRPr>
          </a:p>
          <a:p>
            <a:pPr marL="342900" indent="-342900">
              <a:defRPr/>
            </a:pPr>
            <a:endParaRPr lang="en-US" altLang="en-US" sz="2400" dirty="0">
              <a:latin typeface="Gotham Narrow Book"/>
              <a:cs typeface="Tahoma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71CC7B-6C2E-1E4F-8DE2-2DC8202F6DEE}"/>
              </a:ext>
            </a:extLst>
          </p:cNvPr>
          <p:cNvSpPr txBox="1"/>
          <p:nvPr/>
        </p:nvSpPr>
        <p:spPr>
          <a:xfrm>
            <a:off x="722260" y="1685208"/>
            <a:ext cx="10734804" cy="42567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Fire Protection Engineering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Life Safety and Emergency Preparedness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Environmental Compliance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Laboratory Safety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Occupational Safety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Occupational Health and Medical Surveillance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Materials Management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Industrial Hygiene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Chemical Hygiene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Gotham Narrow Book" pitchFamily="2" charset="0"/>
              </a:rPr>
              <a:t>Safety Training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5D9F33-A439-8822-6797-164BB62FB6E4}"/>
              </a:ext>
            </a:extLst>
          </p:cNvPr>
          <p:cNvSpPr txBox="1"/>
          <p:nvPr/>
        </p:nvSpPr>
        <p:spPr>
          <a:xfrm>
            <a:off x="421374" y="275154"/>
            <a:ext cx="110401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FB6400"/>
                </a:solidFill>
                <a:latin typeface="FjallaOne" panose="02000506040000020004" pitchFamily="2" charset="77"/>
              </a:rPr>
              <a:t>PROGRAMS AND SERVICES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16B859-DD1A-ADCA-AA0E-BDE7986C53DA}"/>
              </a:ext>
            </a:extLst>
          </p:cNvPr>
          <p:cNvSpPr txBox="1"/>
          <p:nvPr/>
        </p:nvSpPr>
        <p:spPr>
          <a:xfrm>
            <a:off x="416937" y="1106151"/>
            <a:ext cx="110401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2" charset="0"/>
              </a:rPr>
              <a:t>ENVIRONMENTAL HEALTH AND SAFETY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4F27D72E-35B8-62C0-3B5F-0C37F2D3C3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359" y="1460490"/>
            <a:ext cx="4168032" cy="244524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1F1D90-7215-0744-CD48-9F125D0D6841}"/>
              </a:ext>
            </a:extLst>
          </p:cNvPr>
          <p:cNvSpPr txBox="1"/>
          <p:nvPr/>
        </p:nvSpPr>
        <p:spPr>
          <a:xfrm>
            <a:off x="204386" y="5712767"/>
            <a:ext cx="11465228" cy="69307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200" b="1" dirty="0" err="1">
                <a:solidFill>
                  <a:srgbClr val="FB6400"/>
                </a:solidFill>
                <a:latin typeface="Gotham Narrow Bold" pitchFamily="2" charset="0"/>
              </a:rPr>
              <a:t>ehs@okstate.edu</a:t>
            </a:r>
            <a:r>
              <a:rPr lang="en-US" sz="2200" b="1" dirty="0">
                <a:solidFill>
                  <a:srgbClr val="63666A"/>
                </a:solidFill>
                <a:latin typeface="Gotham Narrow Bold" pitchFamily="2" charset="0"/>
              </a:rPr>
              <a:t> | 405.744.7241 | </a:t>
            </a:r>
            <a:r>
              <a:rPr lang="en-US" sz="2200" b="1" dirty="0">
                <a:solidFill>
                  <a:srgbClr val="FB6400"/>
                </a:solidFill>
                <a:latin typeface="Gotham Narrow Bold" pitchFamily="2" charset="0"/>
              </a:rPr>
              <a:t>1202 W. Farm Road, Suite 002 </a:t>
            </a:r>
            <a:r>
              <a:rPr lang="en-US" sz="2200" b="1" dirty="0">
                <a:solidFill>
                  <a:srgbClr val="63666A"/>
                </a:solidFill>
                <a:latin typeface="Gotham Narrow Bold" pitchFamily="2" charset="0"/>
              </a:rPr>
              <a:t>| </a:t>
            </a:r>
            <a:r>
              <a:rPr lang="en-US" sz="2200" b="1" dirty="0" err="1">
                <a:solidFill>
                  <a:srgbClr val="63666A"/>
                </a:solidFill>
                <a:latin typeface="Gotham Narrow Bold" pitchFamily="2" charset="0"/>
              </a:rPr>
              <a:t>ehs.okstate.edu</a:t>
            </a:r>
            <a:endParaRPr lang="en-US" sz="2200" b="1" dirty="0">
              <a:solidFill>
                <a:srgbClr val="63666A"/>
              </a:solidFill>
              <a:latin typeface="Gotham Narrow Bold" pitchFamily="2" charset="0"/>
            </a:endParaRPr>
          </a:p>
          <a:p>
            <a:endParaRPr lang="en-US" sz="2400" dirty="0">
              <a:solidFill>
                <a:schemeClr val="accent6"/>
              </a:solidFill>
              <a:latin typeface="Gotham Narrow Boo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304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AAF50A-B546-6847-7AC6-38ED04AD0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6764EC-9FDB-ADF6-D02B-01A48856AB11}"/>
              </a:ext>
            </a:extLst>
          </p:cNvPr>
          <p:cNvSpPr txBox="1"/>
          <p:nvPr/>
        </p:nvSpPr>
        <p:spPr>
          <a:xfrm>
            <a:off x="584026" y="2967349"/>
            <a:ext cx="1104012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u="sng" dirty="0">
                <a:solidFill>
                  <a:srgbClr val="FB6400"/>
                </a:solidFill>
                <a:latin typeface="FjallaOne" panose="02000506040000020004" pitchFamily="2" charset="7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 1</a:t>
            </a:r>
            <a:endParaRPr lang="en-US" sz="6300" u="sng" dirty="0">
              <a:solidFill>
                <a:srgbClr val="FB6400"/>
              </a:solidFill>
              <a:latin typeface="FjallaOne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87168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F1446D-DACD-C116-0A89-62EB93D29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563C822-3CBA-727B-74B0-E1F1889DFB71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A transmission route that requires physical contact between an infected person and a susceptible person?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697841-9055-413D-827B-5FDCC2AE5C52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61002DB-085F-7FA8-930F-0C76DBFC8B76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Indirect Contact Transmission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F2E2D8-120D-C0CD-68C7-F1B7817CB66D}"/>
              </a:ext>
            </a:extLst>
          </p:cNvPr>
          <p:cNvSpPr txBox="1"/>
          <p:nvPr/>
        </p:nvSpPr>
        <p:spPr>
          <a:xfrm>
            <a:off x="1217916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Direct Contact Transmission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954DC0-07BD-8E6C-433F-D60AE475406A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Semi-Contact Transmission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640949-BE4F-4E64-3041-144D8C7B3000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Universal Contact Transmission</a:t>
            </a:r>
          </a:p>
        </p:txBody>
      </p:sp>
    </p:spTree>
    <p:extLst>
      <p:ext uri="{BB962C8B-B14F-4D97-AF65-F5344CB8AC3E}">
        <p14:creationId xmlns:p14="http://schemas.microsoft.com/office/powerpoint/2010/main" val="6533753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CC9A2B-C538-F26D-E16A-72A5E4BDC0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4A2796A1-A3D6-E6D0-9818-C477C30D3353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A transmission route that requires physical contact between an infected person and a susceptible person?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F88175-0DBA-C63B-F035-AEABBBB61C71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17C1FC-D8EA-7F9A-2F43-54D31770A414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Indirect Contact Transmission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2ED419-CFC7-7E30-0343-3D1884BBF353}"/>
              </a:ext>
            </a:extLst>
          </p:cNvPr>
          <p:cNvSpPr txBox="1"/>
          <p:nvPr/>
        </p:nvSpPr>
        <p:spPr>
          <a:xfrm>
            <a:off x="1217916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otham Narrow Bold" pitchFamily="50" charset="0"/>
              </a:rPr>
              <a:t>B. Direct Contact Transmission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FE29C9-4BCC-D23F-C175-9CD855C307AE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Semi-Contact Transmission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FFCAC5-0744-A8B8-B83A-2FBC35247134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Universal Contact Transmission</a:t>
            </a:r>
          </a:p>
        </p:txBody>
      </p:sp>
    </p:spTree>
    <p:extLst>
      <p:ext uri="{BB962C8B-B14F-4D97-AF65-F5344CB8AC3E}">
        <p14:creationId xmlns:p14="http://schemas.microsoft.com/office/powerpoint/2010/main" val="1386390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BCDAB1-D57D-FCC5-9502-300AD5FC1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FA83891-93B1-4607-DC7F-4F559200264A}"/>
              </a:ext>
            </a:extLst>
          </p:cNvPr>
          <p:cNvSpPr txBox="1"/>
          <p:nvPr/>
        </p:nvSpPr>
        <p:spPr>
          <a:xfrm>
            <a:off x="584026" y="2967349"/>
            <a:ext cx="1104012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dirty="0">
                <a:solidFill>
                  <a:srgbClr val="FA6400"/>
                </a:solidFill>
                <a:latin typeface="FjallaOne" panose="02000506040000020004" pitchFamily="2" charset="7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 2</a:t>
            </a:r>
            <a:endParaRPr lang="en-US" sz="6300" dirty="0">
              <a:solidFill>
                <a:srgbClr val="FA6400"/>
              </a:solidFill>
              <a:latin typeface="FjallaOne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2290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CFCB97-5979-7BC7-803A-D715C06EB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D2F7D4B-E8DB-A859-BA42-3691E332EDB9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How often must employees receive BBP training after </a:t>
            </a:r>
            <a:r>
              <a:rPr lang="en-US" sz="2400" b="1">
                <a:solidFill>
                  <a:srgbClr val="63666A"/>
                </a:solidFill>
                <a:latin typeface="Gotham Narrow Bold" pitchFamily="50" charset="0"/>
              </a:rPr>
              <a:t>initial training?</a:t>
            </a:r>
            <a:endParaRPr lang="en-US" sz="2400" b="1" dirty="0">
              <a:solidFill>
                <a:srgbClr val="63666A"/>
              </a:solidFill>
              <a:latin typeface="Gotham Narrow Bold" pitchFamily="50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665CF2-BCCB-9742-1B38-3D2720CA4B64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4AC99DA-DCC7-D66D-DC23-2B79435B46EF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Annually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950938-9071-3C92-6821-F5C896BB48BC}"/>
              </a:ext>
            </a:extLst>
          </p:cNvPr>
          <p:cNvSpPr txBox="1"/>
          <p:nvPr/>
        </p:nvSpPr>
        <p:spPr>
          <a:xfrm>
            <a:off x="1217916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Quarterly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6E0DBC-7847-16BD-CB0F-13344EAE3D4F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As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1E4BC2-D1DC-D131-F72C-3A2A5F30E55D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After an OSHA Inspection</a:t>
            </a:r>
          </a:p>
        </p:txBody>
      </p:sp>
    </p:spTree>
    <p:extLst>
      <p:ext uri="{BB962C8B-B14F-4D97-AF65-F5344CB8AC3E}">
        <p14:creationId xmlns:p14="http://schemas.microsoft.com/office/powerpoint/2010/main" val="876882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5C10C2-AE36-F68F-9D57-9411EF8C3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782826B-CC01-F3A8-E364-4291A3484C84}"/>
              </a:ext>
            </a:extLst>
          </p:cNvPr>
          <p:cNvSpPr txBox="1"/>
          <p:nvPr/>
        </p:nvSpPr>
        <p:spPr>
          <a:xfrm>
            <a:off x="1141408" y="1095962"/>
            <a:ext cx="9909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How often must employees receive BBP training?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C4BE81-7EA1-7401-7C71-2C6D1D60D932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A30ACC-1DD8-9432-3FFA-0A8FC217D691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Gotham Narrow Bold" pitchFamily="50" charset="0"/>
              </a:rPr>
              <a:t>A. Annually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F2CE47-1F05-5EB9-C4A9-E97FE556529B}"/>
              </a:ext>
            </a:extLst>
          </p:cNvPr>
          <p:cNvSpPr txBox="1"/>
          <p:nvPr/>
        </p:nvSpPr>
        <p:spPr>
          <a:xfrm>
            <a:off x="1217916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Quarterly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CF8CB13-B9FF-4B57-DEFF-238600B3FFDC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As Needed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355B6B-28CA-A66E-5436-094F78C25609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After an OSHA Inspection</a:t>
            </a:r>
          </a:p>
        </p:txBody>
      </p:sp>
    </p:spTree>
    <p:extLst>
      <p:ext uri="{BB962C8B-B14F-4D97-AF65-F5344CB8AC3E}">
        <p14:creationId xmlns:p14="http://schemas.microsoft.com/office/powerpoint/2010/main" val="32520019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799F53-38B5-DF08-55F4-3A603C269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4B801F1-C868-601B-4FFC-2DBDC65CDA16}"/>
              </a:ext>
            </a:extLst>
          </p:cNvPr>
          <p:cNvSpPr txBox="1"/>
          <p:nvPr/>
        </p:nvSpPr>
        <p:spPr>
          <a:xfrm>
            <a:off x="584026" y="2967349"/>
            <a:ext cx="11040127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300" dirty="0">
                <a:solidFill>
                  <a:srgbClr val="FA6400"/>
                </a:solidFill>
                <a:latin typeface="FjallaOne" panose="02000506040000020004" pitchFamily="2" charset="77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Question 3</a:t>
            </a:r>
            <a:endParaRPr lang="en-US" sz="6300" dirty="0">
              <a:solidFill>
                <a:srgbClr val="FA6400"/>
              </a:solidFill>
              <a:latin typeface="FjallaOne" panose="0200050604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07476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C15233-AE82-AF15-2FBF-3593184F9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8F2AB942-784E-8CCB-BDD7-823B18F7FC72}"/>
              </a:ext>
            </a:extLst>
          </p:cNvPr>
          <p:cNvSpPr txBox="1"/>
          <p:nvPr/>
        </p:nvSpPr>
        <p:spPr>
          <a:xfrm>
            <a:off x="1141408" y="1095962"/>
            <a:ext cx="99091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63666A"/>
                </a:solidFill>
                <a:latin typeface="Gotham Narrow Bold" pitchFamily="50" charset="0"/>
              </a:rPr>
              <a:t>Workplace accessories that are designed to create a barrier against workplace hazards.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7A61D4-0579-4058-7C59-F0DC84A74A66}"/>
              </a:ext>
            </a:extLst>
          </p:cNvPr>
          <p:cNvSpPr txBox="1"/>
          <p:nvPr/>
        </p:nvSpPr>
        <p:spPr>
          <a:xfrm>
            <a:off x="5516326" y="5300372"/>
            <a:ext cx="1159346" cy="46166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endParaRPr lang="en-US" dirty="0">
              <a:latin typeface="Gotham Narrow Book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210670-9EC2-E86F-76C6-3F14C593F0B6}"/>
              </a:ext>
            </a:extLst>
          </p:cNvPr>
          <p:cNvSpPr txBox="1"/>
          <p:nvPr/>
        </p:nvSpPr>
        <p:spPr>
          <a:xfrm>
            <a:off x="1217916" y="2548711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A. Engineering Controls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1BACC6-0CD8-7870-C1AD-EC001EE16F4A}"/>
              </a:ext>
            </a:extLst>
          </p:cNvPr>
          <p:cNvSpPr txBox="1"/>
          <p:nvPr/>
        </p:nvSpPr>
        <p:spPr>
          <a:xfrm>
            <a:off x="1217916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B. Administrative Controls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B1277E-BE84-2C1A-40B7-094457657D51}"/>
              </a:ext>
            </a:extLst>
          </p:cNvPr>
          <p:cNvSpPr txBox="1"/>
          <p:nvPr/>
        </p:nvSpPr>
        <p:spPr>
          <a:xfrm>
            <a:off x="7012614" y="2551183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C. Headphones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4E3D22-42C9-A95D-D826-C5FADD6E0067}"/>
              </a:ext>
            </a:extLst>
          </p:cNvPr>
          <p:cNvSpPr txBox="1"/>
          <p:nvPr/>
        </p:nvSpPr>
        <p:spPr>
          <a:xfrm>
            <a:off x="7012614" y="3909128"/>
            <a:ext cx="36792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Gotham Narrow Bold" pitchFamily="50" charset="0"/>
              </a:rPr>
              <a:t>D. Personal Protective Equipment</a:t>
            </a:r>
          </a:p>
        </p:txBody>
      </p:sp>
    </p:spTree>
    <p:extLst>
      <p:ext uri="{BB962C8B-B14F-4D97-AF65-F5344CB8AC3E}">
        <p14:creationId xmlns:p14="http://schemas.microsoft.com/office/powerpoint/2010/main" val="2851297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 Point Template 1" id="{DC2E022B-F182-4E39-A13D-45A362EFA4DF}" vid="{53AD3225-FFD0-40D4-87A2-48A923D2663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BA034F7A80A44FA9B15B7BD4E710FB" ma:contentTypeVersion="9" ma:contentTypeDescription="Create a new document." ma:contentTypeScope="" ma:versionID="f96bc0510047e8d0f517b2cc79f409d5">
  <xsd:schema xmlns:xsd="http://www.w3.org/2001/XMLSchema" xmlns:xs="http://www.w3.org/2001/XMLSchema" xmlns:p="http://schemas.microsoft.com/office/2006/metadata/properties" xmlns:ns3="af35017b-d2ab-45ea-a04e-eb0b4cea89eb" xmlns:ns4="f30aa6a4-5206-41e5-890a-e127a85ff665" targetNamespace="http://schemas.microsoft.com/office/2006/metadata/properties" ma:root="true" ma:fieldsID="c3f0ebb30ee539b3dc706f7e516375e1" ns3:_="" ns4:_="">
    <xsd:import namespace="af35017b-d2ab-45ea-a04e-eb0b4cea89eb"/>
    <xsd:import namespace="f30aa6a4-5206-41e5-890a-e127a85ff66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SearchProperties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f35017b-d2ab-45ea-a04e-eb0b4cea89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aa6a4-5206-41e5-890a-e127a85ff66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f35017b-d2ab-45ea-a04e-eb0b4cea89e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09EC7B-7660-4F21-B799-6453608D726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f35017b-d2ab-45ea-a04e-eb0b4cea89eb"/>
    <ds:schemaRef ds:uri="f30aa6a4-5206-41e5-890a-e127a85ff6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7BC77A0-8FFF-4B95-AAF3-72A05288678A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30aa6a4-5206-41e5-890a-e127a85ff665"/>
    <ds:schemaRef ds:uri="af35017b-d2ab-45ea-a04e-eb0b4cea89eb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2F29B77-5C40-4C1C-8327-97F83513D0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powerpoint-styling-1</Template>
  <TotalTime>193</TotalTime>
  <Words>390</Words>
  <Application>Microsoft Office PowerPoint</Application>
  <PresentationFormat>Widescreen</PresentationFormat>
  <Paragraphs>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Calibri Light</vt:lpstr>
      <vt:lpstr>FjallaOne</vt:lpstr>
      <vt:lpstr>Gotham Narrow Bold</vt:lpstr>
      <vt:lpstr>Gotham Narrow 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Oklahoma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Little, Kaitlin Ruth</dc:creator>
  <cp:lastModifiedBy>Petre, Jerry</cp:lastModifiedBy>
  <cp:revision>17</cp:revision>
  <dcterms:created xsi:type="dcterms:W3CDTF">2020-01-16T16:49:47Z</dcterms:created>
  <dcterms:modified xsi:type="dcterms:W3CDTF">2026-08-06T21:50:18Z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0x010100AEBA034F7A80A44FA9B15B7BD4E710FB</vt:lpwstr>
  </property>
</Properties>
</file>