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  <p:sldId id="331" r:id="rId6"/>
    <p:sldId id="329" r:id="rId7"/>
    <p:sldId id="366" r:id="rId8"/>
    <p:sldId id="345" r:id="rId9"/>
    <p:sldId id="367" r:id="rId10"/>
    <p:sldId id="368" r:id="rId11"/>
    <p:sldId id="346" r:id="rId12"/>
    <p:sldId id="369" r:id="rId13"/>
    <p:sldId id="370" r:id="rId14"/>
    <p:sldId id="354" r:id="rId15"/>
    <p:sldId id="371" r:id="rId16"/>
    <p:sldId id="375" r:id="rId17"/>
    <p:sldId id="360" r:id="rId18"/>
    <p:sldId id="373" r:id="rId19"/>
    <p:sldId id="374" r:id="rId20"/>
    <p:sldId id="32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SVjr8ZMpxT7pRusw/WTLQ==" hashData="qbUnJu7F1A1NCYJtEoW6UkASnKx4d5EY4lcOIZ2DvjmhK2QNVxute1bRHNXnhNDiZH4IllfX/WrBQLTN988WSA=="/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400"/>
    <a:srgbClr val="63666A"/>
    <a:srgbClr val="FA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3" autoAdjust="0"/>
    <p:restoredTop sz="94675"/>
  </p:normalViewPr>
  <p:slideViewPr>
    <p:cSldViewPr snapToGrid="0" snapToObjects="1">
      <p:cViewPr varScale="1">
        <p:scale>
          <a:sx n="119" d="100"/>
          <a:sy n="119" d="100"/>
        </p:scale>
        <p:origin x="536" y="184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8/13/25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431243" y="3114181"/>
            <a:ext cx="11329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A6400"/>
                </a:solidFill>
                <a:latin typeface="FjallaOne" panose="02000506040000020004" pitchFamily="2" charset="77"/>
              </a:rPr>
              <a:t>Bloodborne Pathogen Training Quiz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584026" y="421776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50" charset="0"/>
                <a:cs typeface="Rubik" panose="02000604000000020004" pitchFamily="2" charset="-79"/>
              </a:rPr>
              <a:t>OKLAHOMA STATE UNIVERSITY</a:t>
            </a:r>
          </a:p>
        </p:txBody>
      </p:sp>
      <p:pic>
        <p:nvPicPr>
          <p:cNvPr id="2" name="Picture 1" descr="Environmental Health and Safety logo">
            <a:extLst>
              <a:ext uri="{FF2B5EF4-FFF2-40B4-BE49-F238E27FC236}">
                <a16:creationId xmlns:a16="http://schemas.microsoft.com/office/drawing/2014/main" id="{FC648BDB-89E2-62CF-E922-75A39C39C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1" t="35042" r="34480" b="32317"/>
          <a:stretch/>
        </p:blipFill>
        <p:spPr>
          <a:xfrm>
            <a:off x="4454563" y="5263533"/>
            <a:ext cx="3282874" cy="6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9A67DA-B8DB-391B-6B04-D62F4D848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4488083-8A6C-D6B7-4250-FD02DAE392C3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Workplace accessories that are designed to create a barrier against workplace hazards.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4AEB47-012F-F2D3-AB74-1DADEBB17E9B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C46FFD-8361-8C0E-306C-018A21D33DD2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Engineering Controls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1B546B-55CA-4BDE-63AC-AF576C8152A2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Administrative Controls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34D48-4371-869B-CE7A-0D7F57E12505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Headphones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3EC2A6-621A-E8A7-49BB-80E4012D36A9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D. Personal Protective Equipment</a:t>
            </a:r>
          </a:p>
        </p:txBody>
      </p:sp>
    </p:spTree>
    <p:extLst>
      <p:ext uri="{BB962C8B-B14F-4D97-AF65-F5344CB8AC3E}">
        <p14:creationId xmlns:p14="http://schemas.microsoft.com/office/powerpoint/2010/main" val="13344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CD0BB7-9E63-2237-3ADD-F8761C995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7EAEE1-A3EE-9293-F2EF-E57D5E24214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4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8271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2410F9-C4EE-7B79-CF1A-CFAD91898D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4C1301D-2B17-D7D8-8686-94B03E126C63}"/>
              </a:ext>
            </a:extLst>
          </p:cNvPr>
          <p:cNvSpPr txBox="1"/>
          <p:nvPr/>
        </p:nvSpPr>
        <p:spPr>
          <a:xfrm>
            <a:off x="778860" y="1095962"/>
            <a:ext cx="10634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The act of treating any potentially infectious material as if it is contaminated.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4B60A4-DE59-4B4F-B27E-8077AE96FD18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72F557-281C-F873-AE85-260F602D3C5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Direct Contact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D155C-EA56-6B2F-A1A2-A4371BED2029}"/>
              </a:ext>
            </a:extLst>
          </p:cNvPr>
          <p:cNvSpPr txBox="1"/>
          <p:nvPr/>
        </p:nvSpPr>
        <p:spPr>
          <a:xfrm>
            <a:off x="1217916" y="3909128"/>
            <a:ext cx="4116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Other Potentially Infectious Material</a:t>
            </a:r>
          </a:p>
          <a:p>
            <a:endParaRPr lang="en-US" dirty="0">
              <a:latin typeface="Gotham Narrow Bold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B3C215-A25A-FDAF-F551-C89D38507C07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Engineering Controls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DD4E86-503F-2E48-9F4A-E5E011F8BD81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Universal Precautions</a:t>
            </a:r>
          </a:p>
        </p:txBody>
      </p:sp>
    </p:spTree>
    <p:extLst>
      <p:ext uri="{BB962C8B-B14F-4D97-AF65-F5344CB8AC3E}">
        <p14:creationId xmlns:p14="http://schemas.microsoft.com/office/powerpoint/2010/main" val="1564523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3AE7AB-E870-F1A5-0D09-94E1195B2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30E2B58-D9A4-0190-4133-8EAB9903DE6E}"/>
              </a:ext>
            </a:extLst>
          </p:cNvPr>
          <p:cNvSpPr txBox="1"/>
          <p:nvPr/>
        </p:nvSpPr>
        <p:spPr>
          <a:xfrm>
            <a:off x="778860" y="1095962"/>
            <a:ext cx="10634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The act of treating any potentially infectious material as if it is contaminated.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4FA495-2E14-A554-824C-C03E164F0F46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39AA97-5E2A-7B05-596D-DB664AB7101D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Direct Contact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F04950-4862-5B75-C339-CAE6F28214E6}"/>
              </a:ext>
            </a:extLst>
          </p:cNvPr>
          <p:cNvSpPr txBox="1"/>
          <p:nvPr/>
        </p:nvSpPr>
        <p:spPr>
          <a:xfrm>
            <a:off x="1217916" y="3909128"/>
            <a:ext cx="4116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Other Potentially Infectious Material</a:t>
            </a:r>
          </a:p>
          <a:p>
            <a:endParaRPr lang="en-US" dirty="0">
              <a:latin typeface="Gotham Narrow Bold" pitchFamily="50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86EBA8-A70C-35A5-AC3C-F87A5B26FC51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Engineering Controls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D0AD0-E09A-F5A2-4B41-46D50541F3D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D. Universal Precautions</a:t>
            </a:r>
          </a:p>
        </p:txBody>
      </p:sp>
    </p:spTree>
    <p:extLst>
      <p:ext uri="{BB962C8B-B14F-4D97-AF65-F5344CB8AC3E}">
        <p14:creationId xmlns:p14="http://schemas.microsoft.com/office/powerpoint/2010/main" val="365868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62C42D-5E6D-411E-1562-394F1F8C4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7A6F1E-7B42-E99F-3122-5356D810DAD9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5</a:t>
            </a:r>
            <a:endParaRPr lang="en-US" sz="6300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156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28ADEF-C0AB-3334-E56D-99550290B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D7BD9A6-1864-AFA7-CFBC-E19195B41687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Employers are required to provide employees with this vaccination if they have the chance of occupational exposure.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DEFF1-9DEF-3485-5D63-34CDC6FB7E17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E8139-D339-04BE-7724-1FB8FEA8F14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Hepatitis C Vaccination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7713C9-5189-42C2-F4A1-C16A904B3021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HIV Vaccination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65ED9-D752-D8C5-BD87-E5F037CA8A1D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Flu Vaccination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EB456-4EA5-2F64-6F8F-CD391B593D2A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Hepatitis B Vaccination</a:t>
            </a:r>
          </a:p>
        </p:txBody>
      </p:sp>
    </p:spTree>
    <p:extLst>
      <p:ext uri="{BB962C8B-B14F-4D97-AF65-F5344CB8AC3E}">
        <p14:creationId xmlns:p14="http://schemas.microsoft.com/office/powerpoint/2010/main" val="2472891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C23BC4-2765-3615-9F53-76F3BA83B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6BCE7E2-B36C-D467-5057-99E6C3901666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Employers are required to provide employees with </a:t>
            </a:r>
            <a:r>
              <a:rPr lang="en-US" sz="2400" b="1">
                <a:solidFill>
                  <a:srgbClr val="63666A"/>
                </a:solidFill>
                <a:latin typeface="Gotham Narrow Bold" pitchFamily="50" charset="0"/>
              </a:rPr>
              <a:t>this vaccination </a:t>
            </a:r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if they have the chance of occupational exposure.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52066-4DAA-9B91-CFB5-31D7EEC8242F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C59FC-A488-4E50-0F18-00BE75B3EC62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Hepatitis C Vaccination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68422-737A-0537-78F1-4A9F66D60E34}"/>
              </a:ext>
            </a:extLst>
          </p:cNvPr>
          <p:cNvSpPr txBox="1"/>
          <p:nvPr/>
        </p:nvSpPr>
        <p:spPr>
          <a:xfrm>
            <a:off x="1217916" y="3909128"/>
            <a:ext cx="4116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HIV Vaccination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B21D5-FF9B-8631-D46D-C930D828CFDB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Flu Vaccination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629DF-DFC6-8DBC-2C6C-96B24FCB54D6}"/>
              </a:ext>
            </a:extLst>
          </p:cNvPr>
          <p:cNvSpPr txBox="1"/>
          <p:nvPr/>
        </p:nvSpPr>
        <p:spPr>
          <a:xfrm>
            <a:off x="7012614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C. Hepatitis B Vaccination</a:t>
            </a:r>
          </a:p>
        </p:txBody>
      </p:sp>
    </p:spTree>
    <p:extLst>
      <p:ext uri="{BB962C8B-B14F-4D97-AF65-F5344CB8AC3E}">
        <p14:creationId xmlns:p14="http://schemas.microsoft.com/office/powerpoint/2010/main" val="2325799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B8AF-D5B2-0AF3-49A5-DDCC74DED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1A3294-404F-6F64-4527-B4186C34C218}"/>
              </a:ext>
            </a:extLst>
          </p:cNvPr>
          <p:cNvSpPr txBox="1">
            <a:spLocks noChangeArrowheads="1"/>
          </p:cNvSpPr>
          <p:nvPr/>
        </p:nvSpPr>
        <p:spPr>
          <a:xfrm>
            <a:off x="730499" y="1106151"/>
            <a:ext cx="8213798" cy="3923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None/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  <a:p>
            <a:pPr marL="342900" indent="-342900"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1CC7B-6C2E-1E4F-8DE2-2DC8202F6DEE}"/>
              </a:ext>
            </a:extLst>
          </p:cNvPr>
          <p:cNvSpPr txBox="1"/>
          <p:nvPr/>
        </p:nvSpPr>
        <p:spPr>
          <a:xfrm>
            <a:off x="722260" y="1685208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Fire Protection Engineering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Life Safety and Emergency Preparedness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Environmental Compliance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Laboratory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Health and Medical Surveillance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Materials Management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Industrial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Chemical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Safety Training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5D9F33-A439-8822-6797-164BB62FB6E4}"/>
              </a:ext>
            </a:extLst>
          </p:cNvPr>
          <p:cNvSpPr txBox="1"/>
          <p:nvPr/>
        </p:nvSpPr>
        <p:spPr>
          <a:xfrm>
            <a:off x="421374" y="275154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One" panose="02000506040000020004" pitchFamily="2" charset="77"/>
              </a:rPr>
              <a:t>PROGRAMS AND SERVICES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16B859-DD1A-ADCA-AA0E-BDE7986C53DA}"/>
              </a:ext>
            </a:extLst>
          </p:cNvPr>
          <p:cNvSpPr txBox="1"/>
          <p:nvPr/>
        </p:nvSpPr>
        <p:spPr>
          <a:xfrm>
            <a:off x="416937" y="1106151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ENVIRONMENTAL HEALTH AND SAFETY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F27D72E-35B8-62C0-3B5F-0C37F2D3C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359" y="1460490"/>
            <a:ext cx="4168032" cy="24452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1F1D90-7215-0744-CD48-9F125D0D6841}"/>
              </a:ext>
            </a:extLst>
          </p:cNvPr>
          <p:cNvSpPr txBox="1"/>
          <p:nvPr/>
        </p:nvSpPr>
        <p:spPr>
          <a:xfrm>
            <a:off x="204386" y="5712767"/>
            <a:ext cx="11465228" cy="69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200" b="1" dirty="0" err="1">
                <a:solidFill>
                  <a:srgbClr val="FB6400"/>
                </a:solidFill>
                <a:latin typeface="Gotham Narrow Bold" pitchFamily="2" charset="0"/>
              </a:rPr>
              <a:t>ehs@okstate.edu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 | 405.744.7241 | </a:t>
            </a:r>
            <a:r>
              <a:rPr lang="en-US" sz="2200" b="1" dirty="0">
                <a:solidFill>
                  <a:srgbClr val="FB6400"/>
                </a:solidFill>
                <a:latin typeface="Gotham Narrow Bold" pitchFamily="2" charset="0"/>
              </a:rPr>
              <a:t>1202 W. Farm Road, Suite 002 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| </a:t>
            </a:r>
            <a:r>
              <a:rPr lang="en-US" sz="2200" b="1" dirty="0" err="1">
                <a:solidFill>
                  <a:srgbClr val="63666A"/>
                </a:solidFill>
                <a:latin typeface="Gotham Narrow Bold" pitchFamily="2" charset="0"/>
              </a:rPr>
              <a:t>ehs.okstate.edu</a:t>
            </a:r>
            <a:endParaRPr lang="en-US" sz="2200" b="1" dirty="0">
              <a:solidFill>
                <a:srgbClr val="63666A"/>
              </a:solidFill>
              <a:latin typeface="Gotham Narrow Bold" pitchFamily="2" charset="0"/>
            </a:endParaRP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3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AAF50A-B546-6847-7AC6-38ED04AD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6764EC-9FDB-ADF6-D02B-01A48856AB1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1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716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F1446D-DACD-C116-0A89-62EB93D29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563C822-3CBA-727B-74B0-E1F1889DFB71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A transmission route that requires physical contact between an infected person and a susceptible person?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97841-9055-413D-827B-5FDCC2AE5C5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1002DB-085F-7FA8-930F-0C76DBFC8B7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Indirect Contact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2E2D8-120D-C0CD-68C7-F1B7817CB66D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Direct Contact Transmission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954DC0-07BD-8E6C-433F-D60AE475406A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Semi-contact Transmission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640949-BE4F-4E64-3041-144D8C7B3000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Indirect Contact Transmission</a:t>
            </a:r>
          </a:p>
        </p:txBody>
      </p:sp>
    </p:spTree>
    <p:extLst>
      <p:ext uri="{BB962C8B-B14F-4D97-AF65-F5344CB8AC3E}">
        <p14:creationId xmlns:p14="http://schemas.microsoft.com/office/powerpoint/2010/main" val="6533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CC9A2B-C538-F26D-E16A-72A5E4BDC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A2796A1-A3D6-E6D0-9818-C477C30D3353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A transmission route that requires physical contact between an infected person and a susceptible person?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F88175-0DBA-C63B-F035-AEABBBB61C71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C1FC-D8EA-7F9A-2F43-54D31770A41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Indirect Contact Transmission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2ED419-CFC7-7E30-0343-3D1884BBF353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Direct Contact Transmission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E29C9-4BCC-D23F-C175-9CD855C307AE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Semi-contact Transmission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FFCAC5-0744-A8B8-B83A-2FBC35247134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Indirect Contact Transmission</a:t>
            </a:r>
          </a:p>
        </p:txBody>
      </p:sp>
    </p:spTree>
    <p:extLst>
      <p:ext uri="{BB962C8B-B14F-4D97-AF65-F5344CB8AC3E}">
        <p14:creationId xmlns:p14="http://schemas.microsoft.com/office/powerpoint/2010/main" val="138639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BCDAB1-D57D-FCC5-9502-300AD5FC1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83891-93B1-4607-DC7F-4F559200264A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2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2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CFCB97-5979-7BC7-803A-D715C06EB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D2F7D4B-E8DB-A859-BA42-3691E332EDB9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How often must employees receive BBP training?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665CF2-BCCB-9742-1B38-3D2720CA4B64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AC99DA-DCC7-D66D-DC23-2B79435B46EF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Annually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950938-9071-3C92-6821-F5C896BB48BC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Quarterly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E0DBC-7847-16BD-CB0F-13344EAE3D4F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As needed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1E4BC2-D1DC-D131-F72C-3A2A5F30E55D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After an OSHA Inspection</a:t>
            </a:r>
          </a:p>
        </p:txBody>
      </p:sp>
    </p:spTree>
    <p:extLst>
      <p:ext uri="{BB962C8B-B14F-4D97-AF65-F5344CB8AC3E}">
        <p14:creationId xmlns:p14="http://schemas.microsoft.com/office/powerpoint/2010/main" val="87688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5C10C2-AE36-F68F-9D57-9411EF8C3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782826B-CC01-F3A8-E364-4291A3484C84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How often must employees receive BBP training?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C4BE81-7EA1-7401-7C71-2C6D1D60D93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A30ACC-1DD8-9432-3FFA-0A8FC217D691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Annually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F2CE47-1F05-5EB9-C4A9-E97FE556529B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Quarterly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F8CB13-B9FF-4B57-DEFF-238600B3FFDC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As needed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355B6B-28CA-A66E-5436-094F78C25609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After an OSHA Inspection</a:t>
            </a:r>
          </a:p>
        </p:txBody>
      </p:sp>
    </p:spTree>
    <p:extLst>
      <p:ext uri="{BB962C8B-B14F-4D97-AF65-F5344CB8AC3E}">
        <p14:creationId xmlns:p14="http://schemas.microsoft.com/office/powerpoint/2010/main" val="3252001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799F53-38B5-DF08-55F4-3A603C269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B801F1-C868-601B-4FFC-2DBDC65CDA16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3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0747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C15233-AE82-AF15-2FBF-3593184F96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F2AB942-784E-8CCB-BDD7-823B18F7FC72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50" charset="0"/>
              </a:rPr>
              <a:t>Workplace accessories that are designed to create a barrier against workplace hazards.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7A61D4-0579-4058-7C59-F0DC84A74A66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210670-9EC2-E86F-76C6-3F14C593F0B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Engineering Controls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1BACC6-0CD8-7870-C1AD-EC001EE16F4A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Administrative Controls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B1277E-BE84-2C1A-40B7-094457657D51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Headphones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E3D22-42C9-A95D-D826-C5FADD6E006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Personal Protective Equipment</a:t>
            </a:r>
          </a:p>
        </p:txBody>
      </p:sp>
    </p:spTree>
    <p:extLst>
      <p:ext uri="{BB962C8B-B14F-4D97-AF65-F5344CB8AC3E}">
        <p14:creationId xmlns:p14="http://schemas.microsoft.com/office/powerpoint/2010/main" val="285129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35017b-d2ab-45ea-a04e-eb0b4cea89e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034F7A80A44FA9B15B7BD4E710FB" ma:contentTypeVersion="9" ma:contentTypeDescription="Create a new document." ma:contentTypeScope="" ma:versionID="f96bc0510047e8d0f517b2cc79f409d5">
  <xsd:schema xmlns:xsd="http://www.w3.org/2001/XMLSchema" xmlns:xs="http://www.w3.org/2001/XMLSchema" xmlns:p="http://schemas.microsoft.com/office/2006/metadata/properties" xmlns:ns3="af35017b-d2ab-45ea-a04e-eb0b4cea89eb" xmlns:ns4="f30aa6a4-5206-41e5-890a-e127a85ff665" targetNamespace="http://schemas.microsoft.com/office/2006/metadata/properties" ma:root="true" ma:fieldsID="c3f0ebb30ee539b3dc706f7e516375e1" ns3:_="" ns4:_="">
    <xsd:import namespace="af35017b-d2ab-45ea-a04e-eb0b4cea89eb"/>
    <xsd:import namespace="f30aa6a4-5206-41e5-890a-e127a85ff6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5017b-d2ab-45ea-a04e-eb0b4cea8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aa6a4-5206-41e5-890a-e127a85ff6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BC77A0-8FFF-4B95-AAF3-72A05288678A}">
  <ds:schemaRefs>
    <ds:schemaRef ds:uri="af35017b-d2ab-45ea-a04e-eb0b4cea89eb"/>
    <ds:schemaRef ds:uri="http://purl.org/dc/dcmitype/"/>
    <ds:schemaRef ds:uri="http://schemas.microsoft.com/office/2006/metadata/properties"/>
    <ds:schemaRef ds:uri="http://schemas.microsoft.com/office/2006/documentManagement/types"/>
    <ds:schemaRef ds:uri="f30aa6a4-5206-41e5-890a-e127a85ff665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F29B77-5C40-4C1C-8327-97F83513D0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09EC7B-7660-4F21-B799-6453608D7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35017b-d2ab-45ea-a04e-eb0b4cea89eb"/>
    <ds:schemaRef ds:uri="f30aa6a4-5206-41e5-890a-e127a85ff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202</TotalTime>
  <Words>387</Words>
  <Application>Microsoft Macintosh PowerPoint</Application>
  <PresentationFormat>Widescreen</PresentationFormat>
  <Paragraphs>70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FjallaOne</vt:lpstr>
      <vt:lpstr>Gotham Narrow Bold</vt:lpstr>
      <vt:lpstr>Gotham Narrow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Kaitlin Ruth</dc:creator>
  <cp:lastModifiedBy>Christy, Alex</cp:lastModifiedBy>
  <cp:revision>14</cp:revision>
  <dcterms:created xsi:type="dcterms:W3CDTF">2020-01-16T16:49:47Z</dcterms:created>
  <dcterms:modified xsi:type="dcterms:W3CDTF">2025-08-13T16:02:55Z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0x010100AEBA034F7A80A44FA9B15B7BD4E710FB</vt:lpwstr>
  </property>
</Properties>
</file>