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84" r:id="rId2"/>
    <p:sldMasterId id="2147483686" r:id="rId3"/>
    <p:sldMasterId id="2147483688" r:id="rId4"/>
    <p:sldMasterId id="2147483690" r:id="rId5"/>
  </p:sldMasterIdLst>
  <p:notesMasterIdLst>
    <p:notesMasterId r:id="rId75"/>
  </p:notesMasterIdLst>
  <p:handoutMasterIdLst>
    <p:handoutMasterId r:id="rId76"/>
  </p:handoutMasterIdLst>
  <p:sldIdLst>
    <p:sldId id="256" r:id="rId6"/>
    <p:sldId id="257" r:id="rId7"/>
    <p:sldId id="323" r:id="rId8"/>
    <p:sldId id="263" r:id="rId9"/>
    <p:sldId id="320" r:id="rId10"/>
    <p:sldId id="322" r:id="rId11"/>
    <p:sldId id="364" r:id="rId12"/>
    <p:sldId id="321" r:id="rId13"/>
    <p:sldId id="338" r:id="rId14"/>
    <p:sldId id="362" r:id="rId15"/>
    <p:sldId id="363" r:id="rId16"/>
    <p:sldId id="373" r:id="rId17"/>
    <p:sldId id="325" r:id="rId18"/>
    <p:sldId id="367" r:id="rId19"/>
    <p:sldId id="326" r:id="rId20"/>
    <p:sldId id="368" r:id="rId21"/>
    <p:sldId id="327" r:id="rId22"/>
    <p:sldId id="369" r:id="rId23"/>
    <p:sldId id="328" r:id="rId24"/>
    <p:sldId id="329" r:id="rId25"/>
    <p:sldId id="279" r:id="rId26"/>
    <p:sldId id="280" r:id="rId27"/>
    <p:sldId id="311" r:id="rId28"/>
    <p:sldId id="341" r:id="rId29"/>
    <p:sldId id="265" r:id="rId30"/>
    <p:sldId id="278" r:id="rId31"/>
    <p:sldId id="339" r:id="rId32"/>
    <p:sldId id="331" r:id="rId33"/>
    <p:sldId id="283" r:id="rId34"/>
    <p:sldId id="336" r:id="rId35"/>
    <p:sldId id="333" r:id="rId36"/>
    <p:sldId id="378" r:id="rId37"/>
    <p:sldId id="285" r:id="rId38"/>
    <p:sldId id="370" r:id="rId39"/>
    <p:sldId id="270" r:id="rId40"/>
    <p:sldId id="366" r:id="rId41"/>
    <p:sldId id="371" r:id="rId42"/>
    <p:sldId id="271" r:id="rId43"/>
    <p:sldId id="375" r:id="rId44"/>
    <p:sldId id="374" r:id="rId45"/>
    <p:sldId id="379" r:id="rId46"/>
    <p:sldId id="376" r:id="rId47"/>
    <p:sldId id="377" r:id="rId48"/>
    <p:sldId id="372" r:id="rId49"/>
    <p:sldId id="340" r:id="rId50"/>
    <p:sldId id="314" r:id="rId51"/>
    <p:sldId id="316" r:id="rId52"/>
    <p:sldId id="342" r:id="rId53"/>
    <p:sldId id="343" r:id="rId54"/>
    <p:sldId id="344" r:id="rId55"/>
    <p:sldId id="345" r:id="rId56"/>
    <p:sldId id="346" r:id="rId57"/>
    <p:sldId id="347" r:id="rId58"/>
    <p:sldId id="348" r:id="rId59"/>
    <p:sldId id="349" r:id="rId60"/>
    <p:sldId id="350" r:id="rId61"/>
    <p:sldId id="351" r:id="rId62"/>
    <p:sldId id="352" r:id="rId63"/>
    <p:sldId id="353" r:id="rId64"/>
    <p:sldId id="354" r:id="rId65"/>
    <p:sldId id="355" r:id="rId66"/>
    <p:sldId id="356" r:id="rId67"/>
    <p:sldId id="357" r:id="rId68"/>
    <p:sldId id="358" r:id="rId69"/>
    <p:sldId id="359" r:id="rId70"/>
    <p:sldId id="360" r:id="rId71"/>
    <p:sldId id="361" r:id="rId72"/>
    <p:sldId id="277" r:id="rId73"/>
    <p:sldId id="276" r:id="rId7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qnpeYMDrXJTcOZXF2POMNg==" hashData="k5woDMIBplXeIBtB5neTrZAxoqE8kAPU2n3ciTgHTXhiNyY3uhfhdd9fxQ8KO9KiBylQ0XDeADCBGnWIZaDZKg=="/>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588BA3-11E3-AB9F-A221-86027EB49C96}" name="Mikles, Tanner" initials="TM" userId="S::tanner.mikles@okstate.edu::6c46b937-1b85-4bd8-9a15-6b38aef67d68" providerId="AD"/>
  <p188:author id="{7EE9EFBF-F2D3-AE7D-5F64-4D6E6BB98D59}" name="Freeman, Val" initials="FV" userId="S::val.freeman@okstate.edu::f50f89b4-5abd-4204-a837-9e0bc4a262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swald, Hannah" initials="OH" lastIdx="1" clrIdx="0"/>
  <p:cmAuthor id="2" name="Freeman, Val" initials="FV" lastIdx="2" clrIdx="1">
    <p:extLst>
      <p:ext uri="{19B8F6BF-5375-455C-9EA6-DF929625EA0E}">
        <p15:presenceInfo xmlns:p15="http://schemas.microsoft.com/office/powerpoint/2012/main" userId="S::val.freeman@okstate.edu::f50f89b4-5abd-4204-a837-9e0bc4a26208" providerId="AD"/>
      </p:ext>
    </p:extLst>
  </p:cmAuthor>
  <p:cmAuthor id="3" name="Southworth, Kim" initials="SK" lastIdx="2" clrIdx="2">
    <p:extLst>
      <p:ext uri="{19B8F6BF-5375-455C-9EA6-DF929625EA0E}">
        <p15:presenceInfo xmlns:p15="http://schemas.microsoft.com/office/powerpoint/2012/main" userId="S::kim.southworth@okstate.edu::11b50be5-f6a3-443d-80b0-c99d9e22c7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06" autoAdjust="0"/>
    <p:restoredTop sz="92254" autoAdjust="0"/>
  </p:normalViewPr>
  <p:slideViewPr>
    <p:cSldViewPr snapToGrid="0">
      <p:cViewPr varScale="1">
        <p:scale>
          <a:sx n="116" d="100"/>
          <a:sy n="116" d="100"/>
        </p:scale>
        <p:origin x="824" y="17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p:scale>
          <a:sx n="125" d="100"/>
          <a:sy n="125" d="100"/>
        </p:scale>
        <p:origin x="2868" y="-10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7D80A9E-8793-470B-8BA4-E6DA3C03C74B}" type="datetimeFigureOut">
              <a:rPr lang="en-US" smtClean="0"/>
              <a:t>8/13/25</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EC70A76-3972-4E36-B912-DA904CE6193A}" type="slidenum">
              <a:rPr lang="en-US" smtClean="0"/>
              <a:t>‹#›</a:t>
            </a:fld>
            <a:endParaRPr lang="en-US"/>
          </a:p>
        </p:txBody>
      </p:sp>
    </p:spTree>
    <p:extLst>
      <p:ext uri="{BB962C8B-B14F-4D97-AF65-F5344CB8AC3E}">
        <p14:creationId xmlns:p14="http://schemas.microsoft.com/office/powerpoint/2010/main" val="2227708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066FEF0-F392-417B-B6B5-A088EE68246D}" type="datetimeFigureOut">
              <a:rPr lang="en-US" smtClean="0"/>
              <a:t>8/13/25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85EB3BF-6E6B-4EEC-BCF5-56269F753AD0}" type="slidenum">
              <a:rPr lang="en-US" smtClean="0"/>
              <a:t>‹#›</a:t>
            </a:fld>
            <a:endParaRPr lang="en-US" dirty="0"/>
          </a:p>
        </p:txBody>
      </p:sp>
    </p:spTree>
    <p:extLst>
      <p:ext uri="{BB962C8B-B14F-4D97-AF65-F5344CB8AC3E}">
        <p14:creationId xmlns:p14="http://schemas.microsoft.com/office/powerpoint/2010/main" val="1620542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1</a:t>
            </a:fld>
            <a:endParaRPr lang="en-US" dirty="0"/>
          </a:p>
        </p:txBody>
      </p:sp>
    </p:spTree>
    <p:extLst>
      <p:ext uri="{BB962C8B-B14F-4D97-AF65-F5344CB8AC3E}">
        <p14:creationId xmlns:p14="http://schemas.microsoft.com/office/powerpoint/2010/main" val="3859094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10</a:t>
            </a:fld>
            <a:endParaRPr lang="en-US" dirty="0"/>
          </a:p>
        </p:txBody>
      </p:sp>
    </p:spTree>
    <p:extLst>
      <p:ext uri="{BB962C8B-B14F-4D97-AF65-F5344CB8AC3E}">
        <p14:creationId xmlns:p14="http://schemas.microsoft.com/office/powerpoint/2010/main" val="4756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11</a:t>
            </a:fld>
            <a:endParaRPr lang="en-US" dirty="0"/>
          </a:p>
        </p:txBody>
      </p:sp>
    </p:spTree>
    <p:extLst>
      <p:ext uri="{BB962C8B-B14F-4D97-AF65-F5344CB8AC3E}">
        <p14:creationId xmlns:p14="http://schemas.microsoft.com/office/powerpoint/2010/main" val="3965023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13</a:t>
            </a:fld>
            <a:endParaRPr lang="en-US" dirty="0"/>
          </a:p>
        </p:txBody>
      </p:sp>
    </p:spTree>
    <p:extLst>
      <p:ext uri="{BB962C8B-B14F-4D97-AF65-F5344CB8AC3E}">
        <p14:creationId xmlns:p14="http://schemas.microsoft.com/office/powerpoint/2010/main" val="2960965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14</a:t>
            </a:fld>
            <a:endParaRPr lang="en-US" dirty="0"/>
          </a:p>
        </p:txBody>
      </p:sp>
    </p:spTree>
    <p:extLst>
      <p:ext uri="{BB962C8B-B14F-4D97-AF65-F5344CB8AC3E}">
        <p14:creationId xmlns:p14="http://schemas.microsoft.com/office/powerpoint/2010/main" val="2378476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15</a:t>
            </a:fld>
            <a:endParaRPr lang="en-US" dirty="0"/>
          </a:p>
        </p:txBody>
      </p:sp>
    </p:spTree>
    <p:extLst>
      <p:ext uri="{BB962C8B-B14F-4D97-AF65-F5344CB8AC3E}">
        <p14:creationId xmlns:p14="http://schemas.microsoft.com/office/powerpoint/2010/main" val="873717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16</a:t>
            </a:fld>
            <a:endParaRPr lang="en-US" dirty="0"/>
          </a:p>
        </p:txBody>
      </p:sp>
    </p:spTree>
    <p:extLst>
      <p:ext uri="{BB962C8B-B14F-4D97-AF65-F5344CB8AC3E}">
        <p14:creationId xmlns:p14="http://schemas.microsoft.com/office/powerpoint/2010/main" val="2041749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17</a:t>
            </a:fld>
            <a:endParaRPr lang="en-US" dirty="0"/>
          </a:p>
        </p:txBody>
      </p:sp>
    </p:spTree>
    <p:extLst>
      <p:ext uri="{BB962C8B-B14F-4D97-AF65-F5344CB8AC3E}">
        <p14:creationId xmlns:p14="http://schemas.microsoft.com/office/powerpoint/2010/main" val="1457955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18</a:t>
            </a:fld>
            <a:endParaRPr lang="en-US" dirty="0"/>
          </a:p>
        </p:txBody>
      </p:sp>
    </p:spTree>
    <p:extLst>
      <p:ext uri="{BB962C8B-B14F-4D97-AF65-F5344CB8AC3E}">
        <p14:creationId xmlns:p14="http://schemas.microsoft.com/office/powerpoint/2010/main" val="2814803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19</a:t>
            </a:fld>
            <a:endParaRPr lang="en-US" dirty="0"/>
          </a:p>
        </p:txBody>
      </p:sp>
    </p:spTree>
    <p:extLst>
      <p:ext uri="{BB962C8B-B14F-4D97-AF65-F5344CB8AC3E}">
        <p14:creationId xmlns:p14="http://schemas.microsoft.com/office/powerpoint/2010/main" val="1807600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20</a:t>
            </a:fld>
            <a:endParaRPr lang="en-US" dirty="0"/>
          </a:p>
        </p:txBody>
      </p:sp>
    </p:spTree>
    <p:extLst>
      <p:ext uri="{BB962C8B-B14F-4D97-AF65-F5344CB8AC3E}">
        <p14:creationId xmlns:p14="http://schemas.microsoft.com/office/powerpoint/2010/main" val="1590789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85EB3BF-6E6B-4EEC-BCF5-56269F753AD0}" type="slidenum">
              <a:rPr lang="en-US" smtClean="0"/>
              <a:t>2</a:t>
            </a:fld>
            <a:endParaRPr lang="en-US" dirty="0"/>
          </a:p>
        </p:txBody>
      </p:sp>
    </p:spTree>
    <p:extLst>
      <p:ext uri="{BB962C8B-B14F-4D97-AF65-F5344CB8AC3E}">
        <p14:creationId xmlns:p14="http://schemas.microsoft.com/office/powerpoint/2010/main" val="318647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21</a:t>
            </a:fld>
            <a:endParaRPr lang="en-US" dirty="0"/>
          </a:p>
        </p:txBody>
      </p:sp>
    </p:spTree>
    <p:extLst>
      <p:ext uri="{BB962C8B-B14F-4D97-AF65-F5344CB8AC3E}">
        <p14:creationId xmlns:p14="http://schemas.microsoft.com/office/powerpoint/2010/main" val="2745174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22</a:t>
            </a:fld>
            <a:endParaRPr lang="en-US" dirty="0"/>
          </a:p>
        </p:txBody>
      </p:sp>
    </p:spTree>
    <p:extLst>
      <p:ext uri="{BB962C8B-B14F-4D97-AF65-F5344CB8AC3E}">
        <p14:creationId xmlns:p14="http://schemas.microsoft.com/office/powerpoint/2010/main" val="1499942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23</a:t>
            </a:fld>
            <a:endParaRPr lang="en-US" dirty="0"/>
          </a:p>
        </p:txBody>
      </p:sp>
    </p:spTree>
    <p:extLst>
      <p:ext uri="{BB962C8B-B14F-4D97-AF65-F5344CB8AC3E}">
        <p14:creationId xmlns:p14="http://schemas.microsoft.com/office/powerpoint/2010/main" val="345405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24</a:t>
            </a:fld>
            <a:endParaRPr lang="en-US" dirty="0"/>
          </a:p>
        </p:txBody>
      </p:sp>
    </p:spTree>
    <p:extLst>
      <p:ext uri="{BB962C8B-B14F-4D97-AF65-F5344CB8AC3E}">
        <p14:creationId xmlns:p14="http://schemas.microsoft.com/office/powerpoint/2010/main" val="2792207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25</a:t>
            </a:fld>
            <a:endParaRPr lang="en-US" dirty="0"/>
          </a:p>
        </p:txBody>
      </p:sp>
    </p:spTree>
    <p:extLst>
      <p:ext uri="{BB962C8B-B14F-4D97-AF65-F5344CB8AC3E}">
        <p14:creationId xmlns:p14="http://schemas.microsoft.com/office/powerpoint/2010/main" val="2221305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26</a:t>
            </a:fld>
            <a:endParaRPr lang="en-US" dirty="0"/>
          </a:p>
        </p:txBody>
      </p:sp>
    </p:spTree>
    <p:extLst>
      <p:ext uri="{BB962C8B-B14F-4D97-AF65-F5344CB8AC3E}">
        <p14:creationId xmlns:p14="http://schemas.microsoft.com/office/powerpoint/2010/main" val="1335302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485EB3BF-6E6B-4EEC-BCF5-56269F753AD0}" type="slidenum">
              <a:rPr lang="en-US" smtClean="0"/>
              <a:t>27</a:t>
            </a:fld>
            <a:endParaRPr lang="en-US" dirty="0"/>
          </a:p>
        </p:txBody>
      </p:sp>
    </p:spTree>
    <p:extLst>
      <p:ext uri="{BB962C8B-B14F-4D97-AF65-F5344CB8AC3E}">
        <p14:creationId xmlns:p14="http://schemas.microsoft.com/office/powerpoint/2010/main" val="3055078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485EB3BF-6E6B-4EEC-BCF5-56269F753AD0}" type="slidenum">
              <a:rPr lang="en-US" smtClean="0"/>
              <a:t>28</a:t>
            </a:fld>
            <a:endParaRPr lang="en-US" dirty="0"/>
          </a:p>
        </p:txBody>
      </p:sp>
    </p:spTree>
    <p:extLst>
      <p:ext uri="{BB962C8B-B14F-4D97-AF65-F5344CB8AC3E}">
        <p14:creationId xmlns:p14="http://schemas.microsoft.com/office/powerpoint/2010/main" val="204306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485EB3BF-6E6B-4EEC-BCF5-56269F753AD0}" type="slidenum">
              <a:rPr lang="en-US" smtClean="0"/>
              <a:t>29</a:t>
            </a:fld>
            <a:endParaRPr lang="en-US" dirty="0"/>
          </a:p>
        </p:txBody>
      </p:sp>
    </p:spTree>
    <p:extLst>
      <p:ext uri="{BB962C8B-B14F-4D97-AF65-F5344CB8AC3E}">
        <p14:creationId xmlns:p14="http://schemas.microsoft.com/office/powerpoint/2010/main" val="4226106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485EB3BF-6E6B-4EEC-BCF5-56269F753AD0}" type="slidenum">
              <a:rPr lang="en-US" smtClean="0"/>
              <a:t>30</a:t>
            </a:fld>
            <a:endParaRPr lang="en-US" dirty="0"/>
          </a:p>
        </p:txBody>
      </p:sp>
    </p:spTree>
    <p:extLst>
      <p:ext uri="{BB962C8B-B14F-4D97-AF65-F5344CB8AC3E}">
        <p14:creationId xmlns:p14="http://schemas.microsoft.com/office/powerpoint/2010/main" val="1707245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85EB3BF-6E6B-4EEC-BCF5-56269F753AD0}" type="slidenum">
              <a:rPr lang="en-US" smtClean="0"/>
              <a:t>3</a:t>
            </a:fld>
            <a:endParaRPr lang="en-US" dirty="0"/>
          </a:p>
        </p:txBody>
      </p:sp>
    </p:spTree>
    <p:extLst>
      <p:ext uri="{BB962C8B-B14F-4D97-AF65-F5344CB8AC3E}">
        <p14:creationId xmlns:p14="http://schemas.microsoft.com/office/powerpoint/2010/main" val="2115587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31</a:t>
            </a:fld>
            <a:endParaRPr lang="en-US" dirty="0"/>
          </a:p>
        </p:txBody>
      </p:sp>
    </p:spTree>
    <p:extLst>
      <p:ext uri="{BB962C8B-B14F-4D97-AF65-F5344CB8AC3E}">
        <p14:creationId xmlns:p14="http://schemas.microsoft.com/office/powerpoint/2010/main" val="423403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32</a:t>
            </a:fld>
            <a:endParaRPr lang="en-US" dirty="0"/>
          </a:p>
        </p:txBody>
      </p:sp>
    </p:spTree>
    <p:extLst>
      <p:ext uri="{BB962C8B-B14F-4D97-AF65-F5344CB8AC3E}">
        <p14:creationId xmlns:p14="http://schemas.microsoft.com/office/powerpoint/2010/main" val="2696577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485EB3BF-6E6B-4EEC-BCF5-56269F753AD0}" type="slidenum">
              <a:rPr lang="en-US" smtClean="0"/>
              <a:t>33</a:t>
            </a:fld>
            <a:endParaRPr lang="en-US" dirty="0"/>
          </a:p>
        </p:txBody>
      </p:sp>
    </p:spTree>
    <p:extLst>
      <p:ext uri="{BB962C8B-B14F-4D97-AF65-F5344CB8AC3E}">
        <p14:creationId xmlns:p14="http://schemas.microsoft.com/office/powerpoint/2010/main" val="9260546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485EB3BF-6E6B-4EEC-BCF5-56269F753AD0}" type="slidenum">
              <a:rPr lang="en-US" smtClean="0"/>
              <a:t>34</a:t>
            </a:fld>
            <a:endParaRPr lang="en-US" dirty="0"/>
          </a:p>
        </p:txBody>
      </p:sp>
    </p:spTree>
    <p:extLst>
      <p:ext uri="{BB962C8B-B14F-4D97-AF65-F5344CB8AC3E}">
        <p14:creationId xmlns:p14="http://schemas.microsoft.com/office/powerpoint/2010/main" val="17813855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35</a:t>
            </a:fld>
            <a:endParaRPr lang="en-US" dirty="0"/>
          </a:p>
        </p:txBody>
      </p:sp>
    </p:spTree>
    <p:extLst>
      <p:ext uri="{BB962C8B-B14F-4D97-AF65-F5344CB8AC3E}">
        <p14:creationId xmlns:p14="http://schemas.microsoft.com/office/powerpoint/2010/main" val="37653751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485EB3BF-6E6B-4EEC-BCF5-56269F753AD0}" type="slidenum">
              <a:rPr lang="en-US" smtClean="0"/>
              <a:t>36</a:t>
            </a:fld>
            <a:endParaRPr lang="en-US" dirty="0"/>
          </a:p>
        </p:txBody>
      </p:sp>
    </p:spTree>
    <p:extLst>
      <p:ext uri="{BB962C8B-B14F-4D97-AF65-F5344CB8AC3E}">
        <p14:creationId xmlns:p14="http://schemas.microsoft.com/office/powerpoint/2010/main" val="8449937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485EB3BF-6E6B-4EEC-BCF5-56269F753AD0}" type="slidenum">
              <a:rPr lang="en-US" smtClean="0"/>
              <a:t>37</a:t>
            </a:fld>
            <a:endParaRPr lang="en-US" dirty="0"/>
          </a:p>
        </p:txBody>
      </p:sp>
    </p:spTree>
    <p:extLst>
      <p:ext uri="{BB962C8B-B14F-4D97-AF65-F5344CB8AC3E}">
        <p14:creationId xmlns:p14="http://schemas.microsoft.com/office/powerpoint/2010/main" val="28212635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485EB3BF-6E6B-4EEC-BCF5-56269F753AD0}" type="slidenum">
              <a:rPr lang="en-US" smtClean="0"/>
              <a:t>38</a:t>
            </a:fld>
            <a:endParaRPr lang="en-US" dirty="0"/>
          </a:p>
        </p:txBody>
      </p:sp>
    </p:spTree>
    <p:extLst>
      <p:ext uri="{BB962C8B-B14F-4D97-AF65-F5344CB8AC3E}">
        <p14:creationId xmlns:p14="http://schemas.microsoft.com/office/powerpoint/2010/main" val="3515417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485EB3BF-6E6B-4EEC-BCF5-56269F753AD0}" type="slidenum">
              <a:rPr lang="en-US" smtClean="0"/>
              <a:t>39</a:t>
            </a:fld>
            <a:endParaRPr lang="en-US" dirty="0"/>
          </a:p>
        </p:txBody>
      </p:sp>
    </p:spTree>
    <p:extLst>
      <p:ext uri="{BB962C8B-B14F-4D97-AF65-F5344CB8AC3E}">
        <p14:creationId xmlns:p14="http://schemas.microsoft.com/office/powerpoint/2010/main" val="643633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485EB3BF-6E6B-4EEC-BCF5-56269F753AD0}" type="slidenum">
              <a:rPr lang="en-US" smtClean="0"/>
              <a:t>40</a:t>
            </a:fld>
            <a:endParaRPr lang="en-US" dirty="0"/>
          </a:p>
        </p:txBody>
      </p:sp>
    </p:spTree>
    <p:extLst>
      <p:ext uri="{BB962C8B-B14F-4D97-AF65-F5344CB8AC3E}">
        <p14:creationId xmlns:p14="http://schemas.microsoft.com/office/powerpoint/2010/main" val="700647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4</a:t>
            </a:fld>
            <a:endParaRPr lang="en-US" dirty="0"/>
          </a:p>
        </p:txBody>
      </p:sp>
    </p:spTree>
    <p:extLst>
      <p:ext uri="{BB962C8B-B14F-4D97-AF65-F5344CB8AC3E}">
        <p14:creationId xmlns:p14="http://schemas.microsoft.com/office/powerpoint/2010/main" val="27703076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485EB3BF-6E6B-4EEC-BCF5-56269F753AD0}" type="slidenum">
              <a:rPr lang="en-US" smtClean="0"/>
              <a:t>41</a:t>
            </a:fld>
            <a:endParaRPr lang="en-US" dirty="0"/>
          </a:p>
        </p:txBody>
      </p:sp>
    </p:spTree>
    <p:extLst>
      <p:ext uri="{BB962C8B-B14F-4D97-AF65-F5344CB8AC3E}">
        <p14:creationId xmlns:p14="http://schemas.microsoft.com/office/powerpoint/2010/main" val="14164985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485EB3BF-6E6B-4EEC-BCF5-56269F753AD0}" type="slidenum">
              <a:rPr lang="en-US" smtClean="0"/>
              <a:t>42</a:t>
            </a:fld>
            <a:endParaRPr lang="en-US" dirty="0"/>
          </a:p>
        </p:txBody>
      </p:sp>
    </p:spTree>
    <p:extLst>
      <p:ext uri="{BB962C8B-B14F-4D97-AF65-F5344CB8AC3E}">
        <p14:creationId xmlns:p14="http://schemas.microsoft.com/office/powerpoint/2010/main" val="38237255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485EB3BF-6E6B-4EEC-BCF5-56269F753AD0}" type="slidenum">
              <a:rPr lang="en-US" smtClean="0"/>
              <a:t>43</a:t>
            </a:fld>
            <a:endParaRPr lang="en-US" dirty="0"/>
          </a:p>
        </p:txBody>
      </p:sp>
    </p:spTree>
    <p:extLst>
      <p:ext uri="{BB962C8B-B14F-4D97-AF65-F5344CB8AC3E}">
        <p14:creationId xmlns:p14="http://schemas.microsoft.com/office/powerpoint/2010/main" val="15134061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44</a:t>
            </a:fld>
            <a:endParaRPr lang="en-US" dirty="0"/>
          </a:p>
        </p:txBody>
      </p:sp>
    </p:spTree>
    <p:extLst>
      <p:ext uri="{BB962C8B-B14F-4D97-AF65-F5344CB8AC3E}">
        <p14:creationId xmlns:p14="http://schemas.microsoft.com/office/powerpoint/2010/main" val="15611300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5EB3BF-6E6B-4EEC-BCF5-56269F753AD0}"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15363054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46</a:t>
            </a:fld>
            <a:endParaRPr lang="en-US" dirty="0"/>
          </a:p>
        </p:txBody>
      </p:sp>
    </p:spTree>
    <p:extLst>
      <p:ext uri="{BB962C8B-B14F-4D97-AF65-F5344CB8AC3E}">
        <p14:creationId xmlns:p14="http://schemas.microsoft.com/office/powerpoint/2010/main" val="15886685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47</a:t>
            </a:fld>
            <a:endParaRPr lang="en-US" dirty="0"/>
          </a:p>
        </p:txBody>
      </p:sp>
    </p:spTree>
    <p:extLst>
      <p:ext uri="{BB962C8B-B14F-4D97-AF65-F5344CB8AC3E}">
        <p14:creationId xmlns:p14="http://schemas.microsoft.com/office/powerpoint/2010/main" val="27069005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5EB3BF-6E6B-4EEC-BCF5-56269F753AD0}" type="slidenum">
              <a:rPr lang="en-US" smtClean="0"/>
              <a:t>48</a:t>
            </a:fld>
            <a:endParaRPr lang="en-US" dirty="0"/>
          </a:p>
        </p:txBody>
      </p:sp>
    </p:spTree>
    <p:extLst>
      <p:ext uri="{BB962C8B-B14F-4D97-AF65-F5344CB8AC3E}">
        <p14:creationId xmlns:p14="http://schemas.microsoft.com/office/powerpoint/2010/main" val="11024910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49</a:t>
            </a:fld>
            <a:endParaRPr lang="en-US" dirty="0"/>
          </a:p>
        </p:txBody>
      </p:sp>
    </p:spTree>
    <p:extLst>
      <p:ext uri="{BB962C8B-B14F-4D97-AF65-F5344CB8AC3E}">
        <p14:creationId xmlns:p14="http://schemas.microsoft.com/office/powerpoint/2010/main" val="3635236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50</a:t>
            </a:fld>
            <a:endParaRPr lang="en-US" dirty="0"/>
          </a:p>
        </p:txBody>
      </p:sp>
    </p:spTree>
    <p:extLst>
      <p:ext uri="{BB962C8B-B14F-4D97-AF65-F5344CB8AC3E}">
        <p14:creationId xmlns:p14="http://schemas.microsoft.com/office/powerpoint/2010/main" val="1017582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5</a:t>
            </a:fld>
            <a:endParaRPr lang="en-US" dirty="0"/>
          </a:p>
        </p:txBody>
      </p:sp>
    </p:spTree>
    <p:extLst>
      <p:ext uri="{BB962C8B-B14F-4D97-AF65-F5344CB8AC3E}">
        <p14:creationId xmlns:p14="http://schemas.microsoft.com/office/powerpoint/2010/main" val="11157225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51</a:t>
            </a:fld>
            <a:endParaRPr lang="en-US" dirty="0"/>
          </a:p>
        </p:txBody>
      </p:sp>
    </p:spTree>
    <p:extLst>
      <p:ext uri="{BB962C8B-B14F-4D97-AF65-F5344CB8AC3E}">
        <p14:creationId xmlns:p14="http://schemas.microsoft.com/office/powerpoint/2010/main" val="2674285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52</a:t>
            </a:fld>
            <a:endParaRPr lang="en-US" dirty="0"/>
          </a:p>
        </p:txBody>
      </p:sp>
    </p:spTree>
    <p:extLst>
      <p:ext uri="{BB962C8B-B14F-4D97-AF65-F5344CB8AC3E}">
        <p14:creationId xmlns:p14="http://schemas.microsoft.com/office/powerpoint/2010/main" val="24250469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53</a:t>
            </a:fld>
            <a:endParaRPr lang="en-US" dirty="0"/>
          </a:p>
        </p:txBody>
      </p:sp>
    </p:spTree>
    <p:extLst>
      <p:ext uri="{BB962C8B-B14F-4D97-AF65-F5344CB8AC3E}">
        <p14:creationId xmlns:p14="http://schemas.microsoft.com/office/powerpoint/2010/main" val="29677915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54</a:t>
            </a:fld>
            <a:endParaRPr lang="en-US" dirty="0"/>
          </a:p>
        </p:txBody>
      </p:sp>
    </p:spTree>
    <p:extLst>
      <p:ext uri="{BB962C8B-B14F-4D97-AF65-F5344CB8AC3E}">
        <p14:creationId xmlns:p14="http://schemas.microsoft.com/office/powerpoint/2010/main" val="2177274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55</a:t>
            </a:fld>
            <a:endParaRPr lang="en-US" dirty="0"/>
          </a:p>
        </p:txBody>
      </p:sp>
    </p:spTree>
    <p:extLst>
      <p:ext uri="{BB962C8B-B14F-4D97-AF65-F5344CB8AC3E}">
        <p14:creationId xmlns:p14="http://schemas.microsoft.com/office/powerpoint/2010/main" val="11245715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56</a:t>
            </a:fld>
            <a:endParaRPr lang="en-US" dirty="0"/>
          </a:p>
        </p:txBody>
      </p:sp>
    </p:spTree>
    <p:extLst>
      <p:ext uri="{BB962C8B-B14F-4D97-AF65-F5344CB8AC3E}">
        <p14:creationId xmlns:p14="http://schemas.microsoft.com/office/powerpoint/2010/main" val="26362432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57</a:t>
            </a:fld>
            <a:endParaRPr lang="en-US" dirty="0"/>
          </a:p>
        </p:txBody>
      </p:sp>
    </p:spTree>
    <p:extLst>
      <p:ext uri="{BB962C8B-B14F-4D97-AF65-F5344CB8AC3E}">
        <p14:creationId xmlns:p14="http://schemas.microsoft.com/office/powerpoint/2010/main" val="21952551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58</a:t>
            </a:fld>
            <a:endParaRPr lang="en-US" dirty="0"/>
          </a:p>
        </p:txBody>
      </p:sp>
    </p:spTree>
    <p:extLst>
      <p:ext uri="{BB962C8B-B14F-4D97-AF65-F5344CB8AC3E}">
        <p14:creationId xmlns:p14="http://schemas.microsoft.com/office/powerpoint/2010/main" val="22734417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59</a:t>
            </a:fld>
            <a:endParaRPr lang="en-US" dirty="0"/>
          </a:p>
        </p:txBody>
      </p:sp>
    </p:spTree>
    <p:extLst>
      <p:ext uri="{BB962C8B-B14F-4D97-AF65-F5344CB8AC3E}">
        <p14:creationId xmlns:p14="http://schemas.microsoft.com/office/powerpoint/2010/main" val="29628504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60</a:t>
            </a:fld>
            <a:endParaRPr lang="en-US" dirty="0"/>
          </a:p>
        </p:txBody>
      </p:sp>
    </p:spTree>
    <p:extLst>
      <p:ext uri="{BB962C8B-B14F-4D97-AF65-F5344CB8AC3E}">
        <p14:creationId xmlns:p14="http://schemas.microsoft.com/office/powerpoint/2010/main" val="866488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6</a:t>
            </a:fld>
            <a:endParaRPr lang="en-US" dirty="0"/>
          </a:p>
        </p:txBody>
      </p:sp>
    </p:spTree>
    <p:extLst>
      <p:ext uri="{BB962C8B-B14F-4D97-AF65-F5344CB8AC3E}">
        <p14:creationId xmlns:p14="http://schemas.microsoft.com/office/powerpoint/2010/main" val="33730591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61</a:t>
            </a:fld>
            <a:endParaRPr lang="en-US" dirty="0"/>
          </a:p>
        </p:txBody>
      </p:sp>
    </p:spTree>
    <p:extLst>
      <p:ext uri="{BB962C8B-B14F-4D97-AF65-F5344CB8AC3E}">
        <p14:creationId xmlns:p14="http://schemas.microsoft.com/office/powerpoint/2010/main" val="28161738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62</a:t>
            </a:fld>
            <a:endParaRPr lang="en-US" dirty="0"/>
          </a:p>
        </p:txBody>
      </p:sp>
    </p:spTree>
    <p:extLst>
      <p:ext uri="{BB962C8B-B14F-4D97-AF65-F5344CB8AC3E}">
        <p14:creationId xmlns:p14="http://schemas.microsoft.com/office/powerpoint/2010/main" val="1032729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63</a:t>
            </a:fld>
            <a:endParaRPr lang="en-US" dirty="0"/>
          </a:p>
        </p:txBody>
      </p:sp>
    </p:spTree>
    <p:extLst>
      <p:ext uri="{BB962C8B-B14F-4D97-AF65-F5344CB8AC3E}">
        <p14:creationId xmlns:p14="http://schemas.microsoft.com/office/powerpoint/2010/main" val="33440772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64</a:t>
            </a:fld>
            <a:endParaRPr lang="en-US" dirty="0"/>
          </a:p>
        </p:txBody>
      </p:sp>
    </p:spTree>
    <p:extLst>
      <p:ext uri="{BB962C8B-B14F-4D97-AF65-F5344CB8AC3E}">
        <p14:creationId xmlns:p14="http://schemas.microsoft.com/office/powerpoint/2010/main" val="11083387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65</a:t>
            </a:fld>
            <a:endParaRPr lang="en-US" dirty="0"/>
          </a:p>
        </p:txBody>
      </p:sp>
    </p:spTree>
    <p:extLst>
      <p:ext uri="{BB962C8B-B14F-4D97-AF65-F5344CB8AC3E}">
        <p14:creationId xmlns:p14="http://schemas.microsoft.com/office/powerpoint/2010/main" val="5502903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66</a:t>
            </a:fld>
            <a:endParaRPr lang="en-US" dirty="0"/>
          </a:p>
        </p:txBody>
      </p:sp>
    </p:spTree>
    <p:extLst>
      <p:ext uri="{BB962C8B-B14F-4D97-AF65-F5344CB8AC3E}">
        <p14:creationId xmlns:p14="http://schemas.microsoft.com/office/powerpoint/2010/main" val="20197301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67</a:t>
            </a:fld>
            <a:endParaRPr lang="en-US" dirty="0"/>
          </a:p>
        </p:txBody>
      </p:sp>
    </p:spTree>
    <p:extLst>
      <p:ext uri="{BB962C8B-B14F-4D97-AF65-F5344CB8AC3E}">
        <p14:creationId xmlns:p14="http://schemas.microsoft.com/office/powerpoint/2010/main" val="20648980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68</a:t>
            </a:fld>
            <a:endParaRPr lang="en-US" dirty="0"/>
          </a:p>
        </p:txBody>
      </p:sp>
    </p:spTree>
    <p:extLst>
      <p:ext uri="{BB962C8B-B14F-4D97-AF65-F5344CB8AC3E}">
        <p14:creationId xmlns:p14="http://schemas.microsoft.com/office/powerpoint/2010/main" val="10267105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69</a:t>
            </a:fld>
            <a:endParaRPr lang="en-US" dirty="0"/>
          </a:p>
        </p:txBody>
      </p:sp>
    </p:spTree>
    <p:extLst>
      <p:ext uri="{BB962C8B-B14F-4D97-AF65-F5344CB8AC3E}">
        <p14:creationId xmlns:p14="http://schemas.microsoft.com/office/powerpoint/2010/main" val="387543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485EB3BF-6E6B-4EEC-BCF5-56269F753AD0}" type="slidenum">
              <a:rPr lang="en-US" smtClean="0"/>
              <a:t>7</a:t>
            </a:fld>
            <a:endParaRPr lang="en-US" dirty="0"/>
          </a:p>
        </p:txBody>
      </p:sp>
    </p:spTree>
    <p:extLst>
      <p:ext uri="{BB962C8B-B14F-4D97-AF65-F5344CB8AC3E}">
        <p14:creationId xmlns:p14="http://schemas.microsoft.com/office/powerpoint/2010/main" val="1179172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85EB3BF-6E6B-4EEC-BCF5-56269F753AD0}" type="slidenum">
              <a:rPr lang="en-US" smtClean="0"/>
              <a:t>8</a:t>
            </a:fld>
            <a:endParaRPr lang="en-US" dirty="0"/>
          </a:p>
        </p:txBody>
      </p:sp>
    </p:spTree>
    <p:extLst>
      <p:ext uri="{BB962C8B-B14F-4D97-AF65-F5344CB8AC3E}">
        <p14:creationId xmlns:p14="http://schemas.microsoft.com/office/powerpoint/2010/main" val="2119743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EB3BF-6E6B-4EEC-BCF5-56269F753AD0}" type="slidenum">
              <a:rPr lang="en-US" smtClean="0"/>
              <a:t>9</a:t>
            </a:fld>
            <a:endParaRPr lang="en-US" dirty="0"/>
          </a:p>
        </p:txBody>
      </p:sp>
    </p:spTree>
    <p:extLst>
      <p:ext uri="{BB962C8B-B14F-4D97-AF65-F5344CB8AC3E}">
        <p14:creationId xmlns:p14="http://schemas.microsoft.com/office/powerpoint/2010/main" val="2001412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25842"/>
      </p:ext>
    </p:extLst>
  </p:cSld>
  <p:clrMapOvr>
    <a:masterClrMapping/>
  </p:clrMapOvr>
  <p:transition spd="slow">
    <p:fade/>
  </p:transition>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956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g Phrase-Word Slide WHITE1">
    <p:spTree>
      <p:nvGrpSpPr>
        <p:cNvPr id="1" name=""/>
        <p:cNvGrpSpPr/>
        <p:nvPr/>
      </p:nvGrpSpPr>
      <p:grpSpPr>
        <a:xfrm>
          <a:off x="0" y="0"/>
          <a:ext cx="0" cy="0"/>
          <a:chOff x="0" y="0"/>
          <a:chExt cx="0" cy="0"/>
        </a:xfrm>
      </p:grpSpPr>
      <p:sp>
        <p:nvSpPr>
          <p:cNvPr id="10" name="Content Placeholder 2"/>
          <p:cNvSpPr>
            <a:spLocks noGrp="1"/>
          </p:cNvSpPr>
          <p:nvPr>
            <p:ph idx="16" hasCustomPrompt="1"/>
          </p:nvPr>
        </p:nvSpPr>
        <p:spPr>
          <a:xfrm>
            <a:off x="869009" y="1734522"/>
            <a:ext cx="9592027" cy="4417350"/>
          </a:xfrm>
          <a:prstGeom prst="rect">
            <a:avLst/>
          </a:prstGeom>
          <a:ln>
            <a:solidFill>
              <a:srgbClr val="FFFFFF"/>
            </a:solidFill>
          </a:ln>
        </p:spPr>
        <p:txBody>
          <a:bodyPr/>
          <a:lstStyle>
            <a:lvl1pPr algn="l">
              <a:lnSpc>
                <a:spcPts val="8400"/>
              </a:lnSpc>
              <a:spcBef>
                <a:spcPts val="0"/>
              </a:spcBef>
              <a:defRPr sz="8000" b="1" baseline="0">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BIG WORD BIG PHRASE</a:t>
            </a:r>
            <a:br>
              <a:rPr lang="en-US" dirty="0"/>
            </a:br>
            <a:r>
              <a:rPr lang="en-US" dirty="0"/>
              <a:t>SLIDE</a:t>
            </a:r>
          </a:p>
        </p:txBody>
      </p:sp>
    </p:spTree>
    <p:extLst>
      <p:ext uri="{BB962C8B-B14F-4D97-AF65-F5344CB8AC3E}">
        <p14:creationId xmlns:p14="http://schemas.microsoft.com/office/powerpoint/2010/main" val="3331543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Phrase-Word Slide RED">
    <p:spTree>
      <p:nvGrpSpPr>
        <p:cNvPr id="1" name=""/>
        <p:cNvGrpSpPr/>
        <p:nvPr/>
      </p:nvGrpSpPr>
      <p:grpSpPr>
        <a:xfrm>
          <a:off x="0" y="0"/>
          <a:ext cx="0" cy="0"/>
          <a:chOff x="0" y="0"/>
          <a:chExt cx="0" cy="0"/>
        </a:xfrm>
      </p:grpSpPr>
      <p:sp>
        <p:nvSpPr>
          <p:cNvPr id="4" name="Rectangle 3"/>
          <p:cNvSpPr/>
          <p:nvPr userDrawn="1"/>
        </p:nvSpPr>
        <p:spPr>
          <a:xfrm>
            <a:off x="0" y="910168"/>
            <a:ext cx="12192000" cy="5947833"/>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Content Placeholder 2"/>
          <p:cNvSpPr>
            <a:spLocks noGrp="1"/>
          </p:cNvSpPr>
          <p:nvPr>
            <p:ph idx="16" hasCustomPrompt="1"/>
          </p:nvPr>
        </p:nvSpPr>
        <p:spPr>
          <a:xfrm>
            <a:off x="869009" y="1734522"/>
            <a:ext cx="9592027" cy="4417350"/>
          </a:xfrm>
          <a:prstGeom prst="rect">
            <a:avLst/>
          </a:prstGeom>
          <a:ln>
            <a:noFill/>
          </a:ln>
          <a:effectLst/>
        </p:spPr>
        <p:txBody>
          <a:bodyPr/>
          <a:lstStyle>
            <a:lvl1pPr algn="l">
              <a:lnSpc>
                <a:spcPts val="8400"/>
              </a:lnSpc>
              <a:spcBef>
                <a:spcPts val="0"/>
              </a:spcBef>
              <a:defRPr sz="8000" b="1"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BIG WORD</a:t>
            </a:r>
          </a:p>
          <a:p>
            <a:pPr lvl="0"/>
            <a:r>
              <a:rPr lang="en-US" dirty="0"/>
              <a:t>BIG PHRASE</a:t>
            </a:r>
            <a:br>
              <a:rPr lang="en-US" dirty="0"/>
            </a:br>
            <a:r>
              <a:rPr lang="en-US" dirty="0"/>
              <a:t>SLIDE</a:t>
            </a:r>
          </a:p>
        </p:txBody>
      </p:sp>
    </p:spTree>
    <p:extLst>
      <p:ext uri="{BB962C8B-B14F-4D97-AF65-F5344CB8AC3E}">
        <p14:creationId xmlns:p14="http://schemas.microsoft.com/office/powerpoint/2010/main" val="455743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3" name="Content Placeholder 2"/>
          <p:cNvSpPr>
            <a:spLocks noGrp="1"/>
          </p:cNvSpPr>
          <p:nvPr>
            <p:ph idx="17" hasCustomPrompt="1"/>
          </p:nvPr>
        </p:nvSpPr>
        <p:spPr>
          <a:xfrm>
            <a:off x="6508014" y="5372666"/>
            <a:ext cx="4522941" cy="1094025"/>
          </a:xfrm>
          <a:prstGeom prst="rect">
            <a:avLst/>
          </a:prstGeom>
          <a:ln>
            <a:solidFill>
              <a:schemeClr val="bg1"/>
            </a:solidFill>
          </a:ln>
        </p:spPr>
        <p:txBody>
          <a:bodyPr/>
          <a:lstStyle>
            <a:lvl1pPr algn="r">
              <a:lnSpc>
                <a:spcPct val="110000"/>
              </a:lnSpc>
              <a:spcBef>
                <a:spcPts val="0"/>
              </a:spcBef>
              <a:defRPr sz="2400" baseline="-25000">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algn="r">
              <a:lnSpc>
                <a:spcPct val="110000"/>
              </a:lnSpc>
            </a:pPr>
            <a:r>
              <a:rPr lang="en-US" sz="2400" dirty="0">
                <a:solidFill>
                  <a:schemeClr val="tx1">
                    <a:lumMod val="75000"/>
                    <a:lumOff val="25000"/>
                  </a:schemeClr>
                </a:solidFill>
                <a:cs typeface="Arial"/>
              </a:rPr>
              <a:t>– </a:t>
            </a:r>
            <a:r>
              <a:rPr lang="en-US" sz="2400" dirty="0" err="1">
                <a:solidFill>
                  <a:schemeClr val="tx1">
                    <a:lumMod val="75000"/>
                    <a:lumOff val="25000"/>
                  </a:schemeClr>
                </a:solidFill>
                <a:cs typeface="Arial"/>
              </a:rPr>
              <a:t>Firstandlast</a:t>
            </a:r>
            <a:r>
              <a:rPr lang="en-US" sz="2400" dirty="0">
                <a:solidFill>
                  <a:schemeClr val="tx1">
                    <a:lumMod val="75000"/>
                    <a:lumOff val="25000"/>
                  </a:schemeClr>
                </a:solidFill>
                <a:cs typeface="Arial"/>
              </a:rPr>
              <a:t> Name</a:t>
            </a:r>
          </a:p>
          <a:p>
            <a:pPr algn="r">
              <a:lnSpc>
                <a:spcPct val="110000"/>
              </a:lnSpc>
            </a:pPr>
            <a:r>
              <a:rPr lang="en-US" sz="1800" dirty="0">
                <a:solidFill>
                  <a:schemeClr val="tx1">
                    <a:lumMod val="60000"/>
                    <a:lumOff val="40000"/>
                  </a:schemeClr>
                </a:solidFill>
                <a:cs typeface="Arial"/>
              </a:rPr>
              <a:t>   Optional title line</a:t>
            </a:r>
            <a:endParaRPr lang="en-US" dirty="0"/>
          </a:p>
        </p:txBody>
      </p:sp>
      <p:sp>
        <p:nvSpPr>
          <p:cNvPr id="14" name="Text Placeholder 13"/>
          <p:cNvSpPr>
            <a:spLocks noGrp="1"/>
          </p:cNvSpPr>
          <p:nvPr>
            <p:ph type="body" sz="quarter" idx="18" hasCustomPrompt="1"/>
          </p:nvPr>
        </p:nvSpPr>
        <p:spPr>
          <a:xfrm>
            <a:off x="1259597" y="1734523"/>
            <a:ext cx="9600512" cy="3789978"/>
          </a:xfrm>
          <a:prstGeom prst="rect">
            <a:avLst/>
          </a:prstGeom>
          <a:ln>
            <a:solidFill>
              <a:srgbClr val="FFFFFF"/>
            </a:solidFill>
          </a:ln>
        </p:spPr>
        <p:txBody>
          <a:bodyPr vert="horz"/>
          <a:lstStyle>
            <a:lvl1pPr algn="ctr">
              <a:defRPr lang="en-US" sz="6500" b="0" smtClean="0">
                <a:solidFill>
                  <a:srgbClr val="BB0000"/>
                </a:solidFill>
                <a:latin typeface="+mj-lt"/>
                <a:cs typeface="Arial"/>
              </a:defRPr>
            </a:lvl1pPr>
          </a:lstStyle>
          <a:p>
            <a:pPr lvl="0"/>
            <a:r>
              <a:rPr lang="en-US" dirty="0"/>
              <a:t>“Notable quote goes here. Yes, right here.”</a:t>
            </a:r>
          </a:p>
        </p:txBody>
      </p:sp>
    </p:spTree>
    <p:extLst>
      <p:ext uri="{BB962C8B-B14F-4D97-AF65-F5344CB8AC3E}">
        <p14:creationId xmlns:p14="http://schemas.microsoft.com/office/powerpoint/2010/main" val="3088879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hoto Sli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923936"/>
            <a:ext cx="12192000" cy="5934064"/>
          </a:xfrm>
          <a:prstGeom prst="rect">
            <a:avLst/>
          </a:prstGeom>
        </p:spPr>
        <p:txBody>
          <a:bodyPr vert="horz"/>
          <a:lstStyle>
            <a:lvl1pPr>
              <a:defRPr>
                <a:solidFill>
                  <a:schemeClr val="bg1">
                    <a:lumMod val="75000"/>
                  </a:schemeClr>
                </a:solidFill>
              </a:defRPr>
            </a:lvl1pPr>
          </a:lstStyle>
          <a:p>
            <a:r>
              <a:rPr lang="en-US" dirty="0"/>
              <a:t>Full slide picture</a:t>
            </a:r>
          </a:p>
        </p:txBody>
      </p:sp>
      <p:sp>
        <p:nvSpPr>
          <p:cNvPr id="12" name="Content Placeholder 2"/>
          <p:cNvSpPr>
            <a:spLocks noGrp="1"/>
          </p:cNvSpPr>
          <p:nvPr>
            <p:ph idx="14"/>
          </p:nvPr>
        </p:nvSpPr>
        <p:spPr>
          <a:xfrm>
            <a:off x="6491387" y="1436104"/>
            <a:ext cx="5331852" cy="1695866"/>
          </a:xfrm>
          <a:prstGeom prst="rect">
            <a:avLst/>
          </a:prstGeom>
          <a:ln w="38100" cmpd="sng">
            <a:solidFill>
              <a:schemeClr val="tx1">
                <a:lumMod val="50000"/>
                <a:lumOff val="50000"/>
              </a:schemeClr>
            </a:solidFill>
          </a:ln>
          <a:effectLst/>
        </p:spPr>
        <p:txBody>
          <a:bodyPr/>
          <a:lstStyle>
            <a:lvl1pPr marL="91440">
              <a:lnSpc>
                <a:spcPts val="3440"/>
              </a:lnSpc>
              <a:spcBef>
                <a:spcPts val="0"/>
              </a:spcBef>
              <a:defRPr sz="2000" b="1">
                <a:solidFill>
                  <a:srgbClr val="BB0000"/>
                </a:solidFill>
              </a:defRPr>
            </a:lvl1pPr>
            <a:lvl2pPr marL="91440" indent="182880">
              <a:spcBef>
                <a:spcPts val="200"/>
              </a:spcBef>
              <a:spcAft>
                <a:spcPts val="0"/>
              </a:spcAft>
              <a:buClr>
                <a:srgbClr val="BB0000"/>
              </a:buClr>
              <a:buFont typeface="Arial"/>
              <a:buChar char="•"/>
              <a:defRPr sz="1600">
                <a:solidFill>
                  <a:schemeClr val="tx1">
                    <a:lumMod val="65000"/>
                    <a:lumOff val="35000"/>
                  </a:schemeClr>
                </a:solidFill>
              </a:defRPr>
            </a:lvl2pPr>
            <a:lvl3pPr marL="91440" indent="182880">
              <a:spcBef>
                <a:spcPts val="200"/>
              </a:spcBef>
              <a:spcAft>
                <a:spcPts val="0"/>
              </a:spcAft>
              <a:buClr>
                <a:srgbClr val="BB0000"/>
              </a:buClr>
              <a:defRPr sz="1600">
                <a:solidFill>
                  <a:schemeClr val="tx1">
                    <a:lumMod val="65000"/>
                    <a:lumOff val="35000"/>
                  </a:schemeClr>
                </a:solidFill>
              </a:defRPr>
            </a:lvl3pPr>
            <a:lvl5pPr marL="502920" indent="0">
              <a:spcBef>
                <a:spcPts val="350"/>
              </a:spcBef>
              <a:buFont typeface="Arial"/>
              <a:buNone/>
              <a:defRPr sz="18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43220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Text Sli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923936"/>
            <a:ext cx="5178467" cy="5934064"/>
          </a:xfrm>
          <a:prstGeom prst="rect">
            <a:avLst/>
          </a:prstGeom>
        </p:spPr>
        <p:txBody>
          <a:bodyPr vert="horz"/>
          <a:lstStyle>
            <a:lvl1pPr>
              <a:defRPr>
                <a:solidFill>
                  <a:srgbClr val="BFBFBF"/>
                </a:solidFill>
              </a:defRPr>
            </a:lvl1pPr>
          </a:lstStyle>
          <a:p>
            <a:r>
              <a:rPr lang="en-US" dirty="0"/>
              <a:t>½ slide picture</a:t>
            </a:r>
          </a:p>
        </p:txBody>
      </p:sp>
      <p:sp>
        <p:nvSpPr>
          <p:cNvPr id="8" name="Content Placeholder 2"/>
          <p:cNvSpPr>
            <a:spLocks noGrp="1"/>
          </p:cNvSpPr>
          <p:nvPr>
            <p:ph idx="14"/>
          </p:nvPr>
        </p:nvSpPr>
        <p:spPr>
          <a:xfrm>
            <a:off x="5516790" y="1830388"/>
            <a:ext cx="6268671" cy="4525963"/>
          </a:xfrm>
          <a:prstGeom prst="rect">
            <a:avLst/>
          </a:prstGeom>
          <a:ln>
            <a:solidFill>
              <a:srgbClr val="FFFFFF"/>
            </a:solidFill>
          </a:ln>
        </p:spPr>
        <p:txBody>
          <a:bodyPr/>
          <a:lstStyle>
            <a:lvl1pPr>
              <a:lnSpc>
                <a:spcPts val="3440"/>
              </a:lnSpc>
              <a:spcBef>
                <a:spcPts val="0"/>
              </a:spcBef>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2"/>
          <p:cNvSpPr>
            <a:spLocks noGrp="1"/>
          </p:cNvSpPr>
          <p:nvPr>
            <p:ph idx="16" hasCustomPrompt="1"/>
          </p:nvPr>
        </p:nvSpPr>
        <p:spPr>
          <a:xfrm>
            <a:off x="5753853" y="1052952"/>
            <a:ext cx="6190428"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TOPIC TITLE HERE</a:t>
            </a:r>
          </a:p>
        </p:txBody>
      </p:sp>
    </p:spTree>
    <p:extLst>
      <p:ext uri="{BB962C8B-B14F-4D97-AF65-F5344CB8AC3E}">
        <p14:creationId xmlns:p14="http://schemas.microsoft.com/office/powerpoint/2010/main" val="955118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2"/>
          <p:cNvSpPr>
            <a:spLocks noGrp="1"/>
          </p:cNvSpPr>
          <p:nvPr>
            <p:ph idx="16" hasCustomPrompt="1"/>
          </p:nvPr>
        </p:nvSpPr>
        <p:spPr>
          <a:xfrm>
            <a:off x="5753853" y="1052952"/>
            <a:ext cx="6190428"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TOPIC TITLE HERE</a:t>
            </a:r>
          </a:p>
        </p:txBody>
      </p:sp>
      <p:sp>
        <p:nvSpPr>
          <p:cNvPr id="6" name="Content Placeholder 2"/>
          <p:cNvSpPr>
            <a:spLocks noGrp="1"/>
          </p:cNvSpPr>
          <p:nvPr>
            <p:ph idx="14"/>
          </p:nvPr>
        </p:nvSpPr>
        <p:spPr>
          <a:xfrm>
            <a:off x="1867204" y="1830388"/>
            <a:ext cx="8703443" cy="4525963"/>
          </a:xfrm>
          <a:prstGeom prst="rect">
            <a:avLst/>
          </a:prstGeom>
          <a:ln>
            <a:solidFill>
              <a:srgbClr val="FFFFFF"/>
            </a:solidFill>
          </a:ln>
        </p:spPr>
        <p:txBody>
          <a:bodyPr/>
          <a:lstStyle>
            <a:lvl1pPr algn="ctr">
              <a:lnSpc>
                <a:spcPts val="3440"/>
              </a:lnSpc>
              <a:spcBef>
                <a:spcPts val="0"/>
              </a:spcBef>
              <a:defRPr>
                <a:solidFill>
                  <a:schemeClr val="bg1">
                    <a:lumMod val="7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754889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1300785"/>
            <a:ext cx="8689976" cy="2509213"/>
          </a:xfrm>
          <a:prstGeom prst="rect">
            <a:avLst/>
          </a:prstGeo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a:prstGeom prst="rect">
            <a:avLst/>
          </a:prstGeo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678737" y="5883275"/>
            <a:ext cx="2743200" cy="365125"/>
          </a:xfrm>
          <a:prstGeom prst="rect">
            <a:avLst/>
          </a:prstGeom>
        </p:spPr>
        <p:txBody>
          <a:bodyPr/>
          <a:lstStyle/>
          <a:p>
            <a:fld id="{087195E1-4D0F-4566-A3AA-9CE8D2C0EFC4}" type="datetime1">
              <a:rPr lang="en-US" smtClean="0"/>
              <a:t>8/13/25</a:t>
            </a:fld>
            <a:endParaRPr lang="en-US" dirty="0"/>
          </a:p>
        </p:txBody>
      </p:sp>
      <p:sp>
        <p:nvSpPr>
          <p:cNvPr id="5" name="Footer Placeholder 4"/>
          <p:cNvSpPr>
            <a:spLocks noGrp="1"/>
          </p:cNvSpPr>
          <p:nvPr>
            <p:ph type="ftr" sz="quarter" idx="11"/>
          </p:nvPr>
        </p:nvSpPr>
        <p:spPr>
          <a:xfrm>
            <a:off x="913774" y="5883275"/>
            <a:ext cx="6672887"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14011" y="5883275"/>
            <a:ext cx="764215" cy="365125"/>
          </a:xfrm>
          <a:prstGeom prst="rect">
            <a:avLst/>
          </a:prstGeom>
        </p:spPr>
        <p:txBody>
          <a:bodyPr/>
          <a:lstStyle/>
          <a:p>
            <a:fld id="{7389220B-0676-49AF-BFF4-F53BDC38DCAE}" type="slidenum">
              <a:rPr lang="en-US" smtClean="0"/>
              <a:t>‹#›</a:t>
            </a:fld>
            <a:endParaRPr lang="en-US" dirty="0"/>
          </a:p>
        </p:txBody>
      </p:sp>
    </p:spTree>
    <p:extLst>
      <p:ext uri="{BB962C8B-B14F-4D97-AF65-F5344CB8AC3E}">
        <p14:creationId xmlns:p14="http://schemas.microsoft.com/office/powerpoint/2010/main" val="2623371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1596177"/>
          </a:xfrm>
          <a:prstGeom prst="rect">
            <a:avLst/>
          </a:prstGeo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7" y="5883275"/>
            <a:ext cx="2743200" cy="365125"/>
          </a:xfrm>
          <a:prstGeom prst="rect">
            <a:avLst/>
          </a:prstGeom>
        </p:spPr>
        <p:txBody>
          <a:bodyPr/>
          <a:lstStyle/>
          <a:p>
            <a:fld id="{CD3FF7C8-0B84-43AD-843E-BF3762A34EDE}" type="datetime1">
              <a:rPr lang="en-US" smtClean="0"/>
              <a:t>8/13/25</a:t>
            </a:fld>
            <a:endParaRPr lang="en-US" dirty="0"/>
          </a:p>
        </p:txBody>
      </p:sp>
      <p:sp>
        <p:nvSpPr>
          <p:cNvPr id="5" name="Footer Placeholder 4"/>
          <p:cNvSpPr>
            <a:spLocks noGrp="1"/>
          </p:cNvSpPr>
          <p:nvPr>
            <p:ph type="ftr" sz="quarter" idx="11"/>
          </p:nvPr>
        </p:nvSpPr>
        <p:spPr>
          <a:xfrm>
            <a:off x="913774" y="5883275"/>
            <a:ext cx="6672887"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14011" y="5883275"/>
            <a:ext cx="764215" cy="365125"/>
          </a:xfrm>
          <a:prstGeom prst="rect">
            <a:avLst/>
          </a:prstGeom>
        </p:spPr>
        <p:txBody>
          <a:bodyPr/>
          <a:lstStyle/>
          <a:p>
            <a:fld id="{7389220B-0676-49AF-BFF4-F53BDC38DCAE}" type="slidenum">
              <a:rPr lang="en-US" smtClean="0"/>
              <a:t>‹#›</a:t>
            </a:fld>
            <a:endParaRPr lang="en-US" dirty="0"/>
          </a:p>
        </p:txBody>
      </p:sp>
    </p:spTree>
    <p:extLst>
      <p:ext uri="{BB962C8B-B14F-4D97-AF65-F5344CB8AC3E}">
        <p14:creationId xmlns:p14="http://schemas.microsoft.com/office/powerpoint/2010/main" val="2747801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a:prstGeom prst="rect">
            <a:avLst/>
          </a:prstGeo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678737" y="5883275"/>
            <a:ext cx="2743200" cy="365125"/>
          </a:xfrm>
          <a:prstGeom prst="rect">
            <a:avLst/>
          </a:prstGeom>
        </p:spPr>
        <p:txBody>
          <a:bodyPr/>
          <a:lstStyle/>
          <a:p>
            <a:fld id="{3588E3EF-3722-49BD-AB2A-B27EDD00F642}" type="datetime1">
              <a:rPr lang="en-US" smtClean="0"/>
              <a:t>8/13/25</a:t>
            </a:fld>
            <a:endParaRPr lang="en-US" dirty="0"/>
          </a:p>
        </p:txBody>
      </p:sp>
      <p:sp>
        <p:nvSpPr>
          <p:cNvPr id="6" name="Footer Placeholder 5"/>
          <p:cNvSpPr>
            <a:spLocks noGrp="1"/>
          </p:cNvSpPr>
          <p:nvPr>
            <p:ph type="ftr" sz="quarter" idx="11"/>
          </p:nvPr>
        </p:nvSpPr>
        <p:spPr>
          <a:xfrm>
            <a:off x="913774" y="5883275"/>
            <a:ext cx="6672887"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514011" y="5883275"/>
            <a:ext cx="764215" cy="365125"/>
          </a:xfrm>
          <a:prstGeom prst="rect">
            <a:avLst/>
          </a:prstGeom>
        </p:spPr>
        <p:txBody>
          <a:bodyPr/>
          <a:lstStyle/>
          <a:p>
            <a:fld id="{7389220B-0676-49AF-BFF4-F53BDC38DCAE}" type="slidenum">
              <a:rPr lang="en-US" smtClean="0"/>
              <a:t>‹#›</a:t>
            </a:fld>
            <a:endParaRPr lang="en-US" dirty="0"/>
          </a:p>
        </p:txBody>
      </p:sp>
    </p:spTree>
    <p:extLst>
      <p:ext uri="{BB962C8B-B14F-4D97-AF65-F5344CB8AC3E}">
        <p14:creationId xmlns:p14="http://schemas.microsoft.com/office/powerpoint/2010/main" val="3077313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a:prstGeom prst="rect">
            <a:avLst/>
          </a:prstGeo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a:prstGeom prst="rect">
            <a:avLst/>
          </a:prstGeo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678737" y="5883275"/>
            <a:ext cx="2743200" cy="365125"/>
          </a:xfrm>
          <a:prstGeom prst="rect">
            <a:avLst/>
          </a:prstGeom>
        </p:spPr>
        <p:txBody>
          <a:bodyPr/>
          <a:lstStyle/>
          <a:p>
            <a:fld id="{BD5DFD98-FEC0-4610-B47D-4FFDDF0B5EC2}" type="datetime1">
              <a:rPr lang="en-US" smtClean="0"/>
              <a:t>8/13/25</a:t>
            </a:fld>
            <a:endParaRPr lang="en-US" dirty="0"/>
          </a:p>
        </p:txBody>
      </p:sp>
      <p:sp>
        <p:nvSpPr>
          <p:cNvPr id="8" name="Footer Placeholder 7"/>
          <p:cNvSpPr>
            <a:spLocks noGrp="1"/>
          </p:cNvSpPr>
          <p:nvPr>
            <p:ph type="ftr" sz="quarter" idx="11"/>
          </p:nvPr>
        </p:nvSpPr>
        <p:spPr>
          <a:xfrm>
            <a:off x="913774" y="5883275"/>
            <a:ext cx="6672887"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514011" y="5883275"/>
            <a:ext cx="764215" cy="365125"/>
          </a:xfrm>
          <a:prstGeom prst="rect">
            <a:avLst/>
          </a:prstGeom>
        </p:spPr>
        <p:txBody>
          <a:bodyPr/>
          <a:lstStyle/>
          <a:p>
            <a:fld id="{7389220B-0676-49AF-BFF4-F53BDC38DCAE}" type="slidenum">
              <a:rPr lang="en-US" smtClean="0"/>
              <a:t>‹#›</a:t>
            </a:fld>
            <a:endParaRPr lang="en-US" dirty="0"/>
          </a:p>
        </p:txBody>
      </p:sp>
    </p:spTree>
    <p:extLst>
      <p:ext uri="{BB962C8B-B14F-4D97-AF65-F5344CB8AC3E}">
        <p14:creationId xmlns:p14="http://schemas.microsoft.com/office/powerpoint/2010/main" val="1020028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98747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61384"/>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30187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9" name="Content Placeholder 2"/>
          <p:cNvSpPr>
            <a:spLocks noGrp="1"/>
          </p:cNvSpPr>
          <p:nvPr>
            <p:ph idx="13"/>
          </p:nvPr>
        </p:nvSpPr>
        <p:spPr>
          <a:xfrm>
            <a:off x="995907" y="1830388"/>
            <a:ext cx="10972800" cy="4525963"/>
          </a:xfrm>
          <a:prstGeom prst="rect">
            <a:avLst/>
          </a:prstGeom>
          <a:ln>
            <a:solidFill>
              <a:srgbClr val="FFFFFF"/>
            </a:solidFill>
          </a:ln>
        </p:spPr>
        <p:txBody>
          <a:bodyPr/>
          <a:lstStyle>
            <a:lvl1pPr>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2"/>
          <p:cNvSpPr>
            <a:spLocks noGrp="1"/>
          </p:cNvSpPr>
          <p:nvPr>
            <p:ph idx="16" hasCustomPrompt="1"/>
          </p:nvPr>
        </p:nvSpPr>
        <p:spPr>
          <a:xfrm>
            <a:off x="5753853" y="1052952"/>
            <a:ext cx="6190428"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a:t>TOPIC TITLE HERE</a:t>
            </a:r>
          </a:p>
        </p:txBody>
      </p:sp>
    </p:spTree>
    <p:extLst>
      <p:ext uri="{BB962C8B-B14F-4D97-AF65-F5344CB8AC3E}">
        <p14:creationId xmlns:p14="http://schemas.microsoft.com/office/powerpoint/2010/main" val="32494783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p:nvSpPr>
        <p:spPr>
          <a:xfrm>
            <a:off x="0" y="854365"/>
            <a:ext cx="12192000" cy="4687454"/>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p:nvSpPr>
        <p:spPr>
          <a:xfrm>
            <a:off x="0" y="161157"/>
            <a:ext cx="12192000" cy="284788"/>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Subtitle 2"/>
          <p:cNvSpPr txBox="1">
            <a:spLocks/>
          </p:cNvSpPr>
          <p:nvPr/>
        </p:nvSpPr>
        <p:spPr>
          <a:xfrm>
            <a:off x="0" y="507522"/>
            <a:ext cx="12192000" cy="285266"/>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400" dirty="0"/>
              <a:t>Environmental Health and Safety</a:t>
            </a:r>
          </a:p>
        </p:txBody>
      </p:sp>
    </p:spTree>
    <p:extLst>
      <p:ext uri="{BB962C8B-B14F-4D97-AF65-F5344CB8AC3E}">
        <p14:creationId xmlns:p14="http://schemas.microsoft.com/office/powerpoint/2010/main" val="403022801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p:nvSpPr>
        <p:spPr>
          <a:xfrm>
            <a:off x="0" y="222734"/>
            <a:ext cx="12192000" cy="284788"/>
          </a:xfrm>
          <a:prstGeom prst="rect">
            <a:avLst/>
          </a:prstGeom>
          <a:solidFill>
            <a:srgbClr val="FF9933"/>
          </a:solidFill>
          <a:ln>
            <a:noFill/>
          </a:ln>
          <a:effectLst>
            <a:outerShdw blurRad="63500" dist="12700" dir="5400000" algn="t" rotWithShape="0">
              <a:prstClr val="black">
                <a:alpha val="5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Subtitle 2"/>
          <p:cNvSpPr txBox="1">
            <a:spLocks/>
          </p:cNvSpPr>
          <p:nvPr/>
        </p:nvSpPr>
        <p:spPr>
          <a:xfrm>
            <a:off x="0" y="507522"/>
            <a:ext cx="12192000" cy="285266"/>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400" dirty="0"/>
              <a:t>Environmental Health and Safety</a:t>
            </a:r>
          </a:p>
        </p:txBody>
      </p:sp>
    </p:spTree>
    <p:extLst>
      <p:ext uri="{BB962C8B-B14F-4D97-AF65-F5344CB8AC3E}">
        <p14:creationId xmlns:p14="http://schemas.microsoft.com/office/powerpoint/2010/main" val="1484492164"/>
      </p:ext>
    </p:extLst>
  </p:cSld>
  <p:clrMap bg1="lt1" tx1="dk1" bg2="lt2" tx2="dk2" accent1="accent1" accent2="accent2" accent3="accent3" accent4="accent4" accent5="accent5" accent6="accent6" hlink="hlink" folHlink="folHlink"/>
  <p:sldLayoutIdLst>
    <p:sldLayoutId id="214748368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p:nvSpPr>
        <p:spPr>
          <a:xfrm>
            <a:off x="0" y="223213"/>
            <a:ext cx="12192000" cy="2847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Subtitle 2"/>
          <p:cNvSpPr txBox="1">
            <a:spLocks/>
          </p:cNvSpPr>
          <p:nvPr/>
        </p:nvSpPr>
        <p:spPr>
          <a:xfrm>
            <a:off x="0" y="507522"/>
            <a:ext cx="12192000" cy="285266"/>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400" dirty="0">
                <a:solidFill>
                  <a:srgbClr val="FF9933"/>
                </a:solidFill>
              </a:rPr>
              <a:t>Environmental Health</a:t>
            </a:r>
            <a:r>
              <a:rPr lang="en-US" sz="1400" baseline="0" dirty="0">
                <a:solidFill>
                  <a:srgbClr val="FF9933"/>
                </a:solidFill>
              </a:rPr>
              <a:t> and Safety</a:t>
            </a:r>
            <a:endParaRPr lang="en-US" sz="1400" dirty="0">
              <a:solidFill>
                <a:srgbClr val="FF9933"/>
              </a:solidFill>
            </a:endParaRPr>
          </a:p>
        </p:txBody>
      </p:sp>
    </p:spTree>
    <p:extLst>
      <p:ext uri="{BB962C8B-B14F-4D97-AF65-F5344CB8AC3E}">
        <p14:creationId xmlns:p14="http://schemas.microsoft.com/office/powerpoint/2010/main" val="3107521618"/>
      </p:ext>
    </p:extLst>
  </p:cSld>
  <p:clrMap bg1="lt1" tx1="dk1" bg2="lt2" tx2="dk2" accent1="accent1" accent2="accent2" accent3="accent3" accent4="accent4" accent5="accent5" accent6="accent6" hlink="hlink" folHlink="folHlink"/>
  <p:sldLayoutIdLst>
    <p:sldLayoutId id="214748368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p:nvSpPr>
        <p:spPr>
          <a:xfrm>
            <a:off x="0" y="303893"/>
            <a:ext cx="12192000" cy="284788"/>
          </a:xfrm>
          <a:prstGeom prst="rect">
            <a:avLst/>
          </a:prstGeom>
          <a:solidFill>
            <a:srgbClr val="FF9933"/>
          </a:solidFill>
          <a:ln>
            <a:noFill/>
          </a:ln>
          <a:effectLst>
            <a:outerShdw blurRad="63500" dist="12700" dir="5400000" algn="t" rotWithShape="0">
              <a:prstClr val="black">
                <a:alpha val="5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Subtitle 2"/>
          <p:cNvSpPr txBox="1">
            <a:spLocks/>
          </p:cNvSpPr>
          <p:nvPr/>
        </p:nvSpPr>
        <p:spPr>
          <a:xfrm>
            <a:off x="0" y="507522"/>
            <a:ext cx="12192000" cy="285266"/>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400" dirty="0"/>
              <a:t>Environmental</a:t>
            </a:r>
            <a:r>
              <a:rPr lang="en-US" sz="1400" baseline="0" dirty="0"/>
              <a:t> Health and Safety</a:t>
            </a:r>
            <a:endParaRPr lang="en-US" sz="1400" dirty="0"/>
          </a:p>
        </p:txBody>
      </p:sp>
    </p:spTree>
    <p:extLst>
      <p:ext uri="{BB962C8B-B14F-4D97-AF65-F5344CB8AC3E}">
        <p14:creationId xmlns:p14="http://schemas.microsoft.com/office/powerpoint/2010/main" val="1884903356"/>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Content Placeholder 1"/>
          <p:cNvSpPr>
            <a:spLocks noGrp="1"/>
          </p:cNvSpPr>
          <p:nvPr/>
        </p:nvSpPr>
        <p:spPr>
          <a:xfrm>
            <a:off x="972068" y="1291100"/>
            <a:ext cx="10972800" cy="4525963"/>
          </a:xfrm>
          <a:prstGeom prst="rect">
            <a:avLst/>
          </a:prstGeom>
          <a:ln>
            <a:solidFill>
              <a:srgbClr val="FFFFFF"/>
            </a:solidFill>
          </a:ln>
        </p:spPr>
        <p:txBody>
          <a:bodyPr/>
          <a:lstStyle>
            <a:lvl1pPr marL="0" indent="0" algn="l" defTabSz="457200" rtl="0" eaLnBrk="1" latinLnBrk="0" hangingPunct="1">
              <a:spcBef>
                <a:spcPct val="20000"/>
              </a:spcBef>
              <a:buFont typeface="Arial"/>
              <a:buNone/>
              <a:defRPr sz="3200" kern="1200">
                <a:solidFill>
                  <a:srgbClr val="BB0000"/>
                </a:solidFill>
                <a:latin typeface="+mn-lt"/>
                <a:ea typeface="+mn-ea"/>
                <a:cs typeface="+mn-cs"/>
              </a:defRPr>
            </a:lvl1pPr>
            <a:lvl2pPr marL="0" indent="0" algn="l" defTabSz="457200" rtl="0" eaLnBrk="1" latinLnBrk="0" hangingPunct="1">
              <a:spcBef>
                <a:spcPts val="600"/>
              </a:spcBef>
              <a:buFont typeface="Arial"/>
              <a:buNone/>
              <a:defRPr sz="2400" kern="1200">
                <a:solidFill>
                  <a:schemeClr val="tx1">
                    <a:lumMod val="65000"/>
                    <a:lumOff val="35000"/>
                  </a:schemeClr>
                </a:solidFill>
                <a:latin typeface="+mn-lt"/>
                <a:ea typeface="+mn-ea"/>
                <a:cs typeface="+mn-cs"/>
              </a:defRPr>
            </a:lvl2pPr>
            <a:lvl3pPr marL="0" indent="-228600" algn="l" defTabSz="457200" rtl="0" eaLnBrk="1" latinLnBrk="0" hangingPunct="1">
              <a:spcBef>
                <a:spcPts val="0"/>
              </a:spcBef>
              <a:buFont typeface="Arial"/>
              <a:buChar char="•"/>
              <a:defRPr sz="2000" kern="1200">
                <a:solidFill>
                  <a:schemeClr val="tx1">
                    <a:lumMod val="65000"/>
                    <a:lumOff val="35000"/>
                  </a:schemeClr>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502920" indent="0" algn="l" defTabSz="457200" rtl="0" eaLnBrk="1" latinLnBrk="0" hangingPunct="1">
              <a:spcBef>
                <a:spcPts val="350"/>
              </a:spcBef>
              <a:buFont typeface="Arial"/>
              <a:buNone/>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200" kern="1200" dirty="0"/>
          </a:p>
        </p:txBody>
      </p:sp>
      <p:sp>
        <p:nvSpPr>
          <p:cNvPr id="11" name="Rectangle 10"/>
          <p:cNvSpPr/>
          <p:nvPr/>
        </p:nvSpPr>
        <p:spPr>
          <a:xfrm>
            <a:off x="0" y="222734"/>
            <a:ext cx="12192000" cy="284788"/>
          </a:xfrm>
          <a:prstGeom prst="rect">
            <a:avLst/>
          </a:prstGeom>
          <a:solidFill>
            <a:srgbClr val="FF9933"/>
          </a:solidFill>
          <a:ln>
            <a:noFill/>
          </a:ln>
          <a:effectLst>
            <a:outerShdw blurRad="63500" dist="12700" dir="5400000" algn="t" rotWithShape="0">
              <a:prstClr val="black">
                <a:alpha val="5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Subtitle 2"/>
          <p:cNvSpPr txBox="1">
            <a:spLocks/>
          </p:cNvSpPr>
          <p:nvPr/>
        </p:nvSpPr>
        <p:spPr>
          <a:xfrm>
            <a:off x="0" y="507522"/>
            <a:ext cx="12192000" cy="285266"/>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400" dirty="0"/>
              <a:t>Environmental Health and</a:t>
            </a:r>
            <a:r>
              <a:rPr lang="en-US" sz="1400" baseline="0" dirty="0"/>
              <a:t> Safety</a:t>
            </a:r>
            <a:endParaRPr lang="en-US" sz="1400" dirty="0"/>
          </a:p>
        </p:txBody>
      </p:sp>
    </p:spTree>
    <p:extLst>
      <p:ext uri="{BB962C8B-B14F-4D97-AF65-F5344CB8AC3E}">
        <p14:creationId xmlns:p14="http://schemas.microsoft.com/office/powerpoint/2010/main" val="419112832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0" indent="-228600" algn="l" defTabSz="457200" rtl="0" eaLnBrk="1" latinLnBrk="0" hangingPunct="1">
        <a:spcBef>
          <a:spcPts val="500"/>
        </a:spcBef>
        <a:buFont typeface="Arial"/>
        <a:buChar char="•"/>
        <a:defRPr sz="2400" kern="1200">
          <a:solidFill>
            <a:schemeClr val="tx1"/>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microsoft.com/office/2007/relationships/hdphoto" Target="../media/hdphoto12.wdp"/><Relationship Id="rId5" Type="http://schemas.openxmlformats.org/officeDocument/2006/relationships/image" Target="../media/image25.png"/><Relationship Id="rId4" Type="http://schemas.microsoft.com/office/2007/relationships/hdphoto" Target="../media/hdphoto11.wdp"/></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microsoft.com/office/2007/relationships/hdphoto" Target="../media/hdphoto14.wdp"/></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microsoft.com/office/2007/relationships/hdphoto" Target="../media/hdphoto14.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microsoft.com/office/2007/relationships/hdphoto" Target="../media/hdphoto14.wdp"/></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6.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microsoft.com/office/2007/relationships/hdphoto" Target="../media/hdphoto15.wdp"/></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microsoft.com/office/2007/relationships/hdphoto" Target="../media/hdphoto16.wdp"/></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slide" Target="slide60.xml"/><Relationship Id="rId18" Type="http://schemas.openxmlformats.org/officeDocument/2006/relationships/slide" Target="slide65.xml"/><Relationship Id="rId3" Type="http://schemas.openxmlformats.org/officeDocument/2006/relationships/slide" Target="slide50.xml"/><Relationship Id="rId21" Type="http://schemas.openxmlformats.org/officeDocument/2006/relationships/slide" Target="slide68.xml"/><Relationship Id="rId7" Type="http://schemas.openxmlformats.org/officeDocument/2006/relationships/slide" Target="slide54.xml"/><Relationship Id="rId12" Type="http://schemas.openxmlformats.org/officeDocument/2006/relationships/slide" Target="slide59.xml"/><Relationship Id="rId17" Type="http://schemas.openxmlformats.org/officeDocument/2006/relationships/slide" Target="slide64.xml"/><Relationship Id="rId2" Type="http://schemas.openxmlformats.org/officeDocument/2006/relationships/notesSlide" Target="../notesSlides/notesSlide48.xml"/><Relationship Id="rId16" Type="http://schemas.openxmlformats.org/officeDocument/2006/relationships/slide" Target="slide63.xml"/><Relationship Id="rId20" Type="http://schemas.openxmlformats.org/officeDocument/2006/relationships/slide" Target="slide67.xml"/><Relationship Id="rId1" Type="http://schemas.openxmlformats.org/officeDocument/2006/relationships/slideLayout" Target="../slideLayouts/slideLayout3.xml"/><Relationship Id="rId6" Type="http://schemas.openxmlformats.org/officeDocument/2006/relationships/slide" Target="slide53.xml"/><Relationship Id="rId11" Type="http://schemas.openxmlformats.org/officeDocument/2006/relationships/slide" Target="slide58.xml"/><Relationship Id="rId5" Type="http://schemas.openxmlformats.org/officeDocument/2006/relationships/slide" Target="slide52.xml"/><Relationship Id="rId15" Type="http://schemas.openxmlformats.org/officeDocument/2006/relationships/slide" Target="slide62.xml"/><Relationship Id="rId10" Type="http://schemas.openxmlformats.org/officeDocument/2006/relationships/slide" Target="slide57.xml"/><Relationship Id="rId19" Type="http://schemas.openxmlformats.org/officeDocument/2006/relationships/slide" Target="slide66.xml"/><Relationship Id="rId4" Type="http://schemas.openxmlformats.org/officeDocument/2006/relationships/slide" Target="slide51.xml"/><Relationship Id="rId9" Type="http://schemas.openxmlformats.org/officeDocument/2006/relationships/slide" Target="slide56.xml"/><Relationship Id="rId14" Type="http://schemas.openxmlformats.org/officeDocument/2006/relationships/slide" Target="slide6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1681656"/>
            <a:ext cx="8689976" cy="1045777"/>
          </a:xfrm>
        </p:spPr>
        <p:txBody>
          <a:bodyPr/>
          <a:lstStyle/>
          <a:p>
            <a:r>
              <a:rPr lang="en-US" dirty="0">
                <a:solidFill>
                  <a:schemeClr val="bg1"/>
                </a:solidFill>
              </a:rPr>
              <a:t>Bloodborne Pathogens</a:t>
            </a:r>
          </a:p>
        </p:txBody>
      </p:sp>
      <p:sp>
        <p:nvSpPr>
          <p:cNvPr id="3" name="Subtitle 2"/>
          <p:cNvSpPr>
            <a:spLocks noGrp="1"/>
          </p:cNvSpPr>
          <p:nvPr>
            <p:ph type="subTitle" idx="1"/>
          </p:nvPr>
        </p:nvSpPr>
        <p:spPr>
          <a:xfrm>
            <a:off x="1751012" y="3591562"/>
            <a:ext cx="8689976" cy="1371599"/>
          </a:xfrm>
        </p:spPr>
        <p:txBody>
          <a:bodyPr>
            <a:normAutofit/>
          </a:bodyPr>
          <a:lstStyle/>
          <a:p>
            <a:r>
              <a:rPr lang="en-US" sz="3200" dirty="0">
                <a:solidFill>
                  <a:srgbClr val="CC6600"/>
                </a:solidFill>
                <a:latin typeface="+mj-lt"/>
              </a:rPr>
              <a:t>Oklahoma State University </a:t>
            </a:r>
          </a:p>
        </p:txBody>
      </p:sp>
      <p:sp>
        <p:nvSpPr>
          <p:cNvPr id="5" name="TextBox 4"/>
          <p:cNvSpPr txBox="1"/>
          <p:nvPr/>
        </p:nvSpPr>
        <p:spPr>
          <a:xfrm>
            <a:off x="8128713" y="5626894"/>
            <a:ext cx="3972910" cy="1169551"/>
          </a:xfrm>
          <a:prstGeom prst="rect">
            <a:avLst/>
          </a:prstGeom>
          <a:noFill/>
        </p:spPr>
        <p:txBody>
          <a:bodyPr wrap="square" rtlCol="0">
            <a:spAutoFit/>
          </a:bodyPr>
          <a:lstStyle/>
          <a:p>
            <a:pPr algn="r"/>
            <a:endParaRPr lang="en-US" sz="1400">
              <a:latin typeface="+mj-lt"/>
            </a:endParaRPr>
          </a:p>
          <a:p>
            <a:pPr algn="r"/>
            <a:r>
              <a:rPr lang="en-US" sz="1400">
                <a:latin typeface="+mj-lt"/>
              </a:rPr>
              <a:t>VAL </a:t>
            </a:r>
            <a:r>
              <a:rPr lang="en-US" sz="1400" dirty="0">
                <a:latin typeface="+mj-lt"/>
              </a:rPr>
              <a:t>FREEMAN</a:t>
            </a:r>
          </a:p>
          <a:p>
            <a:pPr algn="r"/>
            <a:r>
              <a:rPr lang="en-US" sz="1400" dirty="0">
                <a:latin typeface="+mj-lt"/>
              </a:rPr>
              <a:t>OKLAHOMA STATE UNIVERSITY</a:t>
            </a:r>
          </a:p>
          <a:p>
            <a:pPr algn="r"/>
            <a:r>
              <a:rPr lang="en-US" sz="1400" dirty="0">
                <a:latin typeface="+mj-lt"/>
              </a:rPr>
              <a:t>ENVIRONMENTAL HEALTH AND SAFETY</a:t>
            </a:r>
          </a:p>
          <a:p>
            <a:pPr algn="r"/>
            <a:r>
              <a:rPr lang="en-US" sz="1400" dirty="0">
                <a:latin typeface="+mj-lt"/>
              </a:rPr>
              <a:t>(405) 744-7241</a:t>
            </a:r>
            <a:endParaRPr lang="en-US" dirty="0">
              <a:latin typeface="+mj-lt"/>
            </a:endParaRPr>
          </a:p>
        </p:txBody>
      </p:sp>
      <p:sp>
        <p:nvSpPr>
          <p:cNvPr id="7" name="TextBox 6"/>
          <p:cNvSpPr txBox="1"/>
          <p:nvPr/>
        </p:nvSpPr>
        <p:spPr>
          <a:xfrm>
            <a:off x="8925390" y="509750"/>
            <a:ext cx="3031195" cy="307777"/>
          </a:xfrm>
          <a:prstGeom prst="rect">
            <a:avLst/>
          </a:prstGeom>
          <a:noFill/>
        </p:spPr>
        <p:txBody>
          <a:bodyPr wrap="square" rtlCol="0">
            <a:spAutoFit/>
          </a:bodyPr>
          <a:lstStyle/>
          <a:p>
            <a:r>
              <a:rPr lang="en-US" sz="1400" dirty="0"/>
              <a:t>CURRENT AS OF: January 2025</a:t>
            </a:r>
          </a:p>
        </p:txBody>
      </p:sp>
    </p:spTree>
    <p:extLst>
      <p:ext uri="{BB962C8B-B14F-4D97-AF65-F5344CB8AC3E}">
        <p14:creationId xmlns:p14="http://schemas.microsoft.com/office/powerpoint/2010/main" val="2150838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45932" y="365538"/>
            <a:ext cx="10363200" cy="1595437"/>
          </a:xfrm>
          <a:prstGeom prst="rect">
            <a:avLst/>
          </a:prstGeom>
        </p:spPr>
        <p:txBody>
          <a:bodyPr>
            <a:normAutofit/>
          </a:bodyPr>
          <a:lstStyle/>
          <a:p>
            <a:r>
              <a:rPr lang="en-US" sz="3200" dirty="0"/>
              <a:t>Modes of Transmission </a:t>
            </a:r>
          </a:p>
        </p:txBody>
      </p:sp>
      <p:sp>
        <p:nvSpPr>
          <p:cNvPr id="7" name="Slide Number Placeholder 6"/>
          <p:cNvSpPr>
            <a:spLocks noGrp="1"/>
          </p:cNvSpPr>
          <p:nvPr>
            <p:ph type="sldNum" sz="quarter" idx="4294967295"/>
          </p:nvPr>
        </p:nvSpPr>
        <p:spPr>
          <a:xfrm>
            <a:off x="11428413" y="5883275"/>
            <a:ext cx="763587" cy="365125"/>
          </a:xfrm>
          <a:prstGeom prst="rect">
            <a:avLst/>
          </a:prstGeom>
        </p:spPr>
        <p:txBody>
          <a:bodyPr/>
          <a:lstStyle/>
          <a:p>
            <a:fld id="{7389220B-0676-49AF-BFF4-F53BDC38DCAE}" type="slidenum">
              <a:rPr lang="en-US" smtClean="0"/>
              <a:t>10</a:t>
            </a:fld>
            <a:endParaRPr lang="en-US" dirty="0"/>
          </a:p>
        </p:txBody>
      </p:sp>
      <p:sp>
        <p:nvSpPr>
          <p:cNvPr id="4" name="Content Placeholder 3"/>
          <p:cNvSpPr>
            <a:spLocks noGrp="1"/>
          </p:cNvSpPr>
          <p:nvPr>
            <p:ph sz="quarter" idx="4294967295"/>
          </p:nvPr>
        </p:nvSpPr>
        <p:spPr>
          <a:xfrm>
            <a:off x="945932" y="1475509"/>
            <a:ext cx="10320920" cy="4083627"/>
          </a:xfrm>
          <a:prstGeom prst="rect">
            <a:avLst/>
          </a:prstGeom>
        </p:spPr>
        <p:txBody>
          <a:bodyPr>
            <a:normAutofit fontScale="77500" lnSpcReduction="20000"/>
          </a:bodyPr>
          <a:lstStyle/>
          <a:p>
            <a:pPr marL="457200" indent="-457200">
              <a:buFont typeface="Arial" panose="020B0604020202020204" pitchFamily="34" charset="0"/>
              <a:buChar char="•"/>
            </a:pPr>
            <a:r>
              <a:rPr lang="en-US" dirty="0">
                <a:solidFill>
                  <a:schemeClr val="bg1"/>
                </a:solidFill>
              </a:rPr>
              <a:t>It is important to be aware of the ways exposure and transmission are most likely to occur for your work situation.</a:t>
            </a:r>
          </a:p>
          <a:p>
            <a:pPr marL="1200150" lvl="1" indent="-457200">
              <a:buFont typeface="Arial" panose="020B0604020202020204" pitchFamily="34" charset="0"/>
              <a:buChar char="•"/>
            </a:pPr>
            <a:r>
              <a:rPr lang="en-US" dirty="0">
                <a:solidFill>
                  <a:schemeClr val="bg1"/>
                </a:solidFill>
              </a:rPr>
              <a:t>A puncture or cut from contaminated sharps is the most common way employees are infected by BBP in the workplace. </a:t>
            </a:r>
          </a:p>
          <a:p>
            <a:endParaRPr lang="en-US" dirty="0">
              <a:solidFill>
                <a:schemeClr val="bg1"/>
              </a:solidFill>
            </a:endParaRPr>
          </a:p>
          <a:p>
            <a:pPr marL="457200" indent="-457200">
              <a:buFont typeface="Arial" panose="020B0604020202020204" pitchFamily="34" charset="0"/>
              <a:buChar char="•"/>
            </a:pPr>
            <a:r>
              <a:rPr lang="en-US" dirty="0">
                <a:solidFill>
                  <a:schemeClr val="bg1"/>
                </a:solidFill>
              </a:rPr>
              <a:t>Unbroken skin provides a resistant barrier to bloodborne pathogens. However, infected blood can enter your system through: </a:t>
            </a:r>
          </a:p>
          <a:p>
            <a:pPr marL="1200150" lvl="1" indent="-457200">
              <a:buFont typeface="Arial" panose="020B0604020202020204" pitchFamily="34" charset="0"/>
              <a:buChar char="•"/>
            </a:pPr>
            <a:r>
              <a:rPr lang="en-US" dirty="0">
                <a:solidFill>
                  <a:schemeClr val="bg1"/>
                </a:solidFill>
              </a:rPr>
              <a:t>Open sores or cuts</a:t>
            </a:r>
          </a:p>
          <a:p>
            <a:pPr marL="1200150" lvl="1" indent="-457200">
              <a:buFont typeface="Arial" panose="020B0604020202020204" pitchFamily="34" charset="0"/>
              <a:buChar char="•"/>
            </a:pPr>
            <a:r>
              <a:rPr lang="en-US" dirty="0">
                <a:solidFill>
                  <a:schemeClr val="bg1"/>
                </a:solidFill>
              </a:rPr>
              <a:t>Abrasions</a:t>
            </a:r>
          </a:p>
          <a:p>
            <a:pPr marL="1200150" lvl="1" indent="-457200">
              <a:buFont typeface="Arial" panose="020B0604020202020204" pitchFamily="34" charset="0"/>
              <a:buChar char="•"/>
            </a:pPr>
            <a:r>
              <a:rPr lang="en-US" dirty="0">
                <a:solidFill>
                  <a:schemeClr val="bg1"/>
                </a:solidFill>
              </a:rPr>
              <a:t>Acne</a:t>
            </a:r>
          </a:p>
          <a:p>
            <a:pPr marL="1200150" lvl="1" indent="-457200">
              <a:buFont typeface="Arial" panose="020B0604020202020204" pitchFamily="34" charset="0"/>
              <a:buChar char="•"/>
            </a:pPr>
            <a:r>
              <a:rPr lang="en-US" dirty="0">
                <a:solidFill>
                  <a:schemeClr val="bg1"/>
                </a:solidFill>
              </a:rPr>
              <a:t>Damaged or broken skin (e.g. sunburn or blisters)</a:t>
            </a:r>
          </a:p>
        </p:txBody>
      </p:sp>
    </p:spTree>
    <p:extLst>
      <p:ext uri="{BB962C8B-B14F-4D97-AF65-F5344CB8AC3E}">
        <p14:creationId xmlns:p14="http://schemas.microsoft.com/office/powerpoint/2010/main" val="306192290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45932" y="365538"/>
            <a:ext cx="10363200" cy="1595437"/>
          </a:xfrm>
          <a:prstGeom prst="rect">
            <a:avLst/>
          </a:prstGeom>
        </p:spPr>
        <p:txBody>
          <a:bodyPr>
            <a:normAutofit/>
          </a:bodyPr>
          <a:lstStyle/>
          <a:p>
            <a:r>
              <a:rPr lang="en-US" sz="3200" dirty="0"/>
              <a:t>Modes of Transmission </a:t>
            </a:r>
          </a:p>
        </p:txBody>
      </p:sp>
      <p:sp>
        <p:nvSpPr>
          <p:cNvPr id="7" name="Slide Number Placeholder 6"/>
          <p:cNvSpPr>
            <a:spLocks noGrp="1"/>
          </p:cNvSpPr>
          <p:nvPr>
            <p:ph type="sldNum" sz="quarter" idx="4294967295"/>
          </p:nvPr>
        </p:nvSpPr>
        <p:spPr>
          <a:xfrm>
            <a:off x="11428413" y="5883275"/>
            <a:ext cx="763587" cy="365125"/>
          </a:xfrm>
          <a:prstGeom prst="rect">
            <a:avLst/>
          </a:prstGeom>
        </p:spPr>
        <p:txBody>
          <a:bodyPr/>
          <a:lstStyle/>
          <a:p>
            <a:fld id="{7389220B-0676-49AF-BFF4-F53BDC38DCAE}" type="slidenum">
              <a:rPr lang="en-US" smtClean="0"/>
              <a:t>11</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058342141"/>
              </p:ext>
            </p:extLst>
          </p:nvPr>
        </p:nvGraphicFramePr>
        <p:xfrm>
          <a:off x="2063532" y="1447030"/>
          <a:ext cx="8128000" cy="3453322"/>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617513938"/>
                    </a:ext>
                  </a:extLst>
                </a:gridCol>
                <a:gridCol w="4064000">
                  <a:extLst>
                    <a:ext uri="{9D8B030D-6E8A-4147-A177-3AD203B41FA5}">
                      <a16:colId xmlns:a16="http://schemas.microsoft.com/office/drawing/2014/main" val="3539128760"/>
                    </a:ext>
                  </a:extLst>
                </a:gridCol>
              </a:tblGrid>
              <a:tr h="370840">
                <a:tc>
                  <a:txBody>
                    <a:bodyPr/>
                    <a:lstStyle/>
                    <a:p>
                      <a:pPr algn="ctr"/>
                      <a:r>
                        <a:rPr lang="en-US" dirty="0"/>
                        <a:t>You CAN be exposed from</a:t>
                      </a:r>
                    </a:p>
                  </a:txBody>
                  <a:tcPr anchor="ctr">
                    <a:solidFill>
                      <a:srgbClr val="FF9933"/>
                    </a:solidFill>
                  </a:tcPr>
                </a:tc>
                <a:tc>
                  <a:txBody>
                    <a:bodyPr/>
                    <a:lstStyle/>
                    <a:p>
                      <a:pPr algn="ctr"/>
                      <a:r>
                        <a:rPr lang="en-US" dirty="0"/>
                        <a:t>You CANNOT be exposed</a:t>
                      </a:r>
                      <a:r>
                        <a:rPr lang="en-US" baseline="0" dirty="0"/>
                        <a:t> from</a:t>
                      </a:r>
                      <a:endParaRPr lang="en-US" dirty="0"/>
                    </a:p>
                  </a:txBody>
                  <a:tcPr anchor="ctr">
                    <a:solidFill>
                      <a:srgbClr val="FF9933"/>
                    </a:solidFill>
                  </a:tcPr>
                </a:tc>
                <a:extLst>
                  <a:ext uri="{0D108BD9-81ED-4DB2-BD59-A6C34878D82A}">
                    <a16:rowId xmlns:a16="http://schemas.microsoft.com/office/drawing/2014/main" val="4117733464"/>
                  </a:ext>
                </a:extLst>
              </a:tr>
              <a:tr h="592821">
                <a:tc>
                  <a:txBody>
                    <a:bodyPr/>
                    <a:lstStyle/>
                    <a:p>
                      <a:pPr algn="ctr"/>
                      <a:r>
                        <a:rPr lang="en-US" dirty="0"/>
                        <a:t>Blood-to-blood contact</a:t>
                      </a:r>
                    </a:p>
                  </a:txBody>
                  <a:tcPr anchor="ctr">
                    <a:solidFill>
                      <a:srgbClr val="FF9933"/>
                    </a:solidFill>
                  </a:tcPr>
                </a:tc>
                <a:tc>
                  <a:txBody>
                    <a:bodyPr/>
                    <a:lstStyle/>
                    <a:p>
                      <a:pPr algn="ctr"/>
                      <a:r>
                        <a:rPr lang="en-US" dirty="0"/>
                        <a:t>Mosquitoes</a:t>
                      </a:r>
                    </a:p>
                  </a:txBody>
                  <a:tcPr anchor="ctr">
                    <a:solidFill>
                      <a:srgbClr val="FF9933"/>
                    </a:solidFill>
                  </a:tcPr>
                </a:tc>
                <a:extLst>
                  <a:ext uri="{0D108BD9-81ED-4DB2-BD59-A6C34878D82A}">
                    <a16:rowId xmlns:a16="http://schemas.microsoft.com/office/drawing/2014/main" val="2870246516"/>
                  </a:ext>
                </a:extLst>
              </a:tr>
              <a:tr h="370840">
                <a:tc>
                  <a:txBody>
                    <a:bodyPr/>
                    <a:lstStyle/>
                    <a:p>
                      <a:pPr algn="ctr"/>
                      <a:r>
                        <a:rPr lang="en-US" dirty="0"/>
                        <a:t>Blood and OPIM contact with</a:t>
                      </a:r>
                      <a:r>
                        <a:rPr lang="en-US" baseline="0" dirty="0"/>
                        <a:t> non-intact skin (cuts, abrasions)</a:t>
                      </a:r>
                      <a:endParaRPr lang="en-US" dirty="0"/>
                    </a:p>
                  </a:txBody>
                  <a:tcPr anchor="ctr">
                    <a:solidFill>
                      <a:srgbClr val="FF9933"/>
                    </a:solidFill>
                  </a:tcPr>
                </a:tc>
                <a:tc>
                  <a:txBody>
                    <a:bodyPr/>
                    <a:lstStyle/>
                    <a:p>
                      <a:pPr algn="ctr"/>
                      <a:r>
                        <a:rPr lang="en-US" dirty="0"/>
                        <a:t>Air or water</a:t>
                      </a:r>
                    </a:p>
                  </a:txBody>
                  <a:tcPr anchor="ctr">
                    <a:solidFill>
                      <a:srgbClr val="FF9933"/>
                    </a:solidFill>
                  </a:tcPr>
                </a:tc>
                <a:extLst>
                  <a:ext uri="{0D108BD9-81ED-4DB2-BD59-A6C34878D82A}">
                    <a16:rowId xmlns:a16="http://schemas.microsoft.com/office/drawing/2014/main" val="1605623302"/>
                  </a:ext>
                </a:extLst>
              </a:tr>
              <a:tr h="648392">
                <a:tc>
                  <a:txBody>
                    <a:bodyPr/>
                    <a:lstStyle/>
                    <a:p>
                      <a:pPr algn="ctr"/>
                      <a:r>
                        <a:rPr lang="en-US" dirty="0"/>
                        <a:t>Contaminated</a:t>
                      </a:r>
                      <a:r>
                        <a:rPr lang="en-US" baseline="0" dirty="0"/>
                        <a:t> sharps penetrating skin</a:t>
                      </a:r>
                    </a:p>
                  </a:txBody>
                  <a:tcPr anchor="ctr">
                    <a:solidFill>
                      <a:srgbClr val="FF9933"/>
                    </a:solidFill>
                  </a:tcPr>
                </a:tc>
                <a:tc>
                  <a:txBody>
                    <a:bodyPr/>
                    <a:lstStyle/>
                    <a:p>
                      <a:pPr algn="ctr"/>
                      <a:r>
                        <a:rPr lang="en-US" dirty="0"/>
                        <a:t>Tears</a:t>
                      </a:r>
                    </a:p>
                  </a:txBody>
                  <a:tcPr anchor="ctr">
                    <a:solidFill>
                      <a:srgbClr val="FF9933"/>
                    </a:solidFill>
                  </a:tcPr>
                </a:tc>
                <a:extLst>
                  <a:ext uri="{0D108BD9-81ED-4DB2-BD59-A6C34878D82A}">
                    <a16:rowId xmlns:a16="http://schemas.microsoft.com/office/drawing/2014/main" val="3700672945"/>
                  </a:ext>
                </a:extLst>
              </a:tr>
              <a:tr h="561109">
                <a:tc>
                  <a:txBody>
                    <a:bodyPr/>
                    <a:lstStyle/>
                    <a:p>
                      <a:pPr algn="ctr"/>
                      <a:r>
                        <a:rPr lang="en-US" dirty="0"/>
                        <a:t>Blood</a:t>
                      </a:r>
                      <a:r>
                        <a:rPr lang="en-US" baseline="0" dirty="0"/>
                        <a:t> and OPIM contact with eyes</a:t>
                      </a:r>
                    </a:p>
                  </a:txBody>
                  <a:tcPr anchor="ctr">
                    <a:solidFill>
                      <a:srgbClr val="FF9933"/>
                    </a:solidFill>
                  </a:tcPr>
                </a:tc>
                <a:tc>
                  <a:txBody>
                    <a:bodyPr/>
                    <a:lstStyle/>
                    <a:p>
                      <a:pPr algn="ctr"/>
                      <a:r>
                        <a:rPr lang="en-US" dirty="0"/>
                        <a:t>Sweat or urine</a:t>
                      </a:r>
                    </a:p>
                  </a:txBody>
                  <a:tcPr anchor="ctr">
                    <a:solidFill>
                      <a:srgbClr val="FF9933"/>
                    </a:solidFill>
                  </a:tcPr>
                </a:tc>
                <a:extLst>
                  <a:ext uri="{0D108BD9-81ED-4DB2-BD59-A6C34878D82A}">
                    <a16:rowId xmlns:a16="http://schemas.microsoft.com/office/drawing/2014/main" val="1721850816"/>
                  </a:ext>
                </a:extLst>
              </a:tr>
              <a:tr h="370840">
                <a:tc>
                  <a:txBody>
                    <a:bodyPr/>
                    <a:lstStyle/>
                    <a:p>
                      <a:pPr algn="ctr"/>
                      <a:r>
                        <a:rPr lang="en-US" dirty="0"/>
                        <a:t>Blood and OPIM</a:t>
                      </a:r>
                      <a:r>
                        <a:rPr lang="en-US" baseline="0" dirty="0"/>
                        <a:t> contact with mucous membranes of the mouth and nose</a:t>
                      </a:r>
                      <a:endParaRPr lang="en-US" dirty="0"/>
                    </a:p>
                  </a:txBody>
                  <a:tcPr anchor="ctr">
                    <a:solidFill>
                      <a:srgbClr val="FF9933"/>
                    </a:solidFill>
                  </a:tcPr>
                </a:tc>
                <a:tc>
                  <a:txBody>
                    <a:bodyPr/>
                    <a:lstStyle/>
                    <a:p>
                      <a:pPr algn="ctr"/>
                      <a:r>
                        <a:rPr lang="en-US" dirty="0"/>
                        <a:t>Saliva, as long as there is no blood present</a:t>
                      </a:r>
                    </a:p>
                  </a:txBody>
                  <a:tcPr anchor="ctr">
                    <a:solidFill>
                      <a:srgbClr val="FF9933"/>
                    </a:solidFill>
                  </a:tcPr>
                </a:tc>
                <a:extLst>
                  <a:ext uri="{0D108BD9-81ED-4DB2-BD59-A6C34878D82A}">
                    <a16:rowId xmlns:a16="http://schemas.microsoft.com/office/drawing/2014/main" val="2053238921"/>
                  </a:ext>
                </a:extLst>
              </a:tr>
            </a:tbl>
          </a:graphicData>
        </a:graphic>
      </p:graphicFrame>
    </p:spTree>
    <p:extLst>
      <p:ext uri="{BB962C8B-B14F-4D97-AF65-F5344CB8AC3E}">
        <p14:creationId xmlns:p14="http://schemas.microsoft.com/office/powerpoint/2010/main" val="2535218290"/>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389220B-0676-49AF-BFF4-F53BDC38DCAE}" type="slidenum">
              <a:rPr lang="en-US" smtClean="0"/>
              <a:t>12</a:t>
            </a:fld>
            <a:endParaRPr lang="en-US" dirty="0"/>
          </a:p>
        </p:txBody>
      </p:sp>
      <p:pic>
        <p:nvPicPr>
          <p:cNvPr id="5" name="Randstad Bloodborne Pathogen Training 3m2s - 4m59.2s (2Hl2b85JQf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63885" y="882578"/>
            <a:ext cx="8221519" cy="4624604"/>
          </a:xfrm>
          <a:prstGeom prst="rect">
            <a:avLst/>
          </a:prstGeom>
        </p:spPr>
      </p:pic>
      <p:sp>
        <p:nvSpPr>
          <p:cNvPr id="6" name="Title 1"/>
          <p:cNvSpPr txBox="1">
            <a:spLocks/>
          </p:cNvSpPr>
          <p:nvPr/>
        </p:nvSpPr>
        <p:spPr>
          <a:xfrm>
            <a:off x="945932" y="365538"/>
            <a:ext cx="10363200" cy="159543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Review Video</a:t>
            </a:r>
          </a:p>
        </p:txBody>
      </p:sp>
    </p:spTree>
    <p:extLst>
      <p:ext uri="{BB962C8B-B14F-4D97-AF65-F5344CB8AC3E}">
        <p14:creationId xmlns:p14="http://schemas.microsoft.com/office/powerpoint/2010/main" val="3028589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4"/>
          </p:nvPr>
        </p:nvPicPr>
        <p:blipFill>
          <a:blip r:embed="rId3">
            <a:extLst>
              <a:ext uri="{BEBA8EAE-BF5A-486C-A8C5-ECC9F3942E4B}">
                <a14:imgProps xmlns:a14="http://schemas.microsoft.com/office/drawing/2010/main">
                  <a14:imgLayer r:embed="rId4">
                    <a14:imgEffect>
                      <a14:backgroundRemoval t="3827" b="97321" l="10000" r="90000"/>
                    </a14:imgEffect>
                  </a14:imgLayer>
                </a14:imgProps>
              </a:ext>
              <a:ext uri="{28A0092B-C50C-407E-A947-70E740481C1C}">
                <a14:useLocalDpi xmlns:a14="http://schemas.microsoft.com/office/drawing/2010/main" val="0"/>
              </a:ext>
            </a:extLst>
          </a:blip>
          <a:stretch>
            <a:fillRect/>
          </a:stretch>
        </p:blipFill>
        <p:spPr>
          <a:xfrm>
            <a:off x="7840371" y="1504040"/>
            <a:ext cx="5347280" cy="3596565"/>
          </a:xfrm>
        </p:spPr>
      </p:pic>
      <p:sp>
        <p:nvSpPr>
          <p:cNvPr id="2" name="Title 1"/>
          <p:cNvSpPr>
            <a:spLocks noGrp="1"/>
          </p:cNvSpPr>
          <p:nvPr>
            <p:ph type="title"/>
          </p:nvPr>
        </p:nvSpPr>
        <p:spPr>
          <a:xfrm>
            <a:off x="608974" y="374856"/>
            <a:ext cx="10364451" cy="708455"/>
          </a:xfrm>
        </p:spPr>
        <p:txBody>
          <a:bodyPr>
            <a:normAutofit/>
          </a:bodyPr>
          <a:lstStyle/>
          <a:p>
            <a:r>
              <a:rPr lang="en-US" sz="2800" dirty="0"/>
              <a:t>Hepatitis B (HBV)</a:t>
            </a:r>
          </a:p>
        </p:txBody>
      </p:sp>
      <p:sp>
        <p:nvSpPr>
          <p:cNvPr id="3" name="Content Placeholder 2"/>
          <p:cNvSpPr>
            <a:spLocks noGrp="1"/>
          </p:cNvSpPr>
          <p:nvPr>
            <p:ph sz="quarter" idx="13"/>
          </p:nvPr>
        </p:nvSpPr>
        <p:spPr>
          <a:xfrm>
            <a:off x="203728" y="1194952"/>
            <a:ext cx="8483072" cy="4593793"/>
          </a:xfrm>
        </p:spPr>
        <p:txBody>
          <a:bodyPr>
            <a:noAutofit/>
          </a:bodyPr>
          <a:lstStyle/>
          <a:p>
            <a:pPr marL="457200" indent="-457200">
              <a:buFont typeface="Arial" panose="020B0604020202020204" pitchFamily="34" charset="0"/>
              <a:buChar char="•"/>
            </a:pPr>
            <a:r>
              <a:rPr lang="en-US" sz="2400" dirty="0">
                <a:solidFill>
                  <a:schemeClr val="bg1"/>
                </a:solidFill>
              </a:rPr>
              <a:t>An infection of the liver that can cause scarring, liver failure, and liver cancer; and is potentially life-threatening.  </a:t>
            </a:r>
          </a:p>
          <a:p>
            <a:pPr marL="457200" indent="-457200">
              <a:buFont typeface="Arial" panose="020B0604020202020204" pitchFamily="34" charset="0"/>
              <a:buChar char="•"/>
            </a:pPr>
            <a:endParaRPr lang="en-US" sz="2400" dirty="0">
              <a:solidFill>
                <a:schemeClr val="bg1"/>
              </a:solidFill>
            </a:endParaRPr>
          </a:p>
          <a:p>
            <a:pPr marL="457200" indent="-457200">
              <a:buFont typeface="Arial" panose="020B0604020202020204" pitchFamily="34" charset="0"/>
              <a:buChar char="•"/>
            </a:pPr>
            <a:r>
              <a:rPr lang="en-US" sz="2400" dirty="0">
                <a:solidFill>
                  <a:schemeClr val="bg1"/>
                </a:solidFill>
              </a:rPr>
              <a:t>Usually an acute infection, but 5% to 10% of adults and children older than 5 who have HBV end up with a chronic infection. There is a vaccination available!</a:t>
            </a:r>
          </a:p>
          <a:p>
            <a:pPr marL="1200150" lvl="1" indent="-457200">
              <a:buFont typeface="Arial" panose="020B0604020202020204" pitchFamily="34" charset="0"/>
              <a:buChar char="•"/>
            </a:pPr>
            <a:r>
              <a:rPr lang="en-US" sz="1800" dirty="0">
                <a:solidFill>
                  <a:schemeClr val="bg1"/>
                </a:solidFill>
              </a:rPr>
              <a:t>If you are exposed to HBV the vaccine is effective at preventing the disease if administered within 24 hours of exposure. </a:t>
            </a:r>
          </a:p>
          <a:p>
            <a:pPr marL="457200" indent="-457200">
              <a:buFont typeface="Arial" panose="020B0604020202020204" pitchFamily="34" charset="0"/>
              <a:buChar char="•"/>
            </a:pPr>
            <a:endParaRPr lang="en-US" sz="2400" dirty="0">
              <a:solidFill>
                <a:schemeClr val="bg1"/>
              </a:solidFill>
            </a:endParaRPr>
          </a:p>
          <a:p>
            <a:pPr marL="457200" indent="-457200">
              <a:buFont typeface="Arial" panose="020B0604020202020204" pitchFamily="34" charset="0"/>
              <a:buChar char="•"/>
            </a:pPr>
            <a:r>
              <a:rPr lang="en-US" sz="2400" dirty="0">
                <a:solidFill>
                  <a:schemeClr val="bg1"/>
                </a:solidFill>
              </a:rPr>
              <a:t>As many as 850,000 to 2.2 million people in the U.S. are estimated to be living with HBV.</a:t>
            </a:r>
            <a:endParaRPr lang="en-US" sz="1800" dirty="0">
              <a:solidFill>
                <a:schemeClr val="bg1"/>
              </a:solidFill>
            </a:endParaRPr>
          </a:p>
        </p:txBody>
      </p:sp>
      <p:sp>
        <p:nvSpPr>
          <p:cNvPr id="4" name="Slide Number Placeholder 3"/>
          <p:cNvSpPr>
            <a:spLocks noGrp="1"/>
          </p:cNvSpPr>
          <p:nvPr>
            <p:ph type="sldNum" sz="quarter" idx="12"/>
          </p:nvPr>
        </p:nvSpPr>
        <p:spPr/>
        <p:txBody>
          <a:bodyPr/>
          <a:lstStyle/>
          <a:p>
            <a:fld id="{7389220B-0676-49AF-BFF4-F53BDC38DCAE}" type="slidenum">
              <a:rPr lang="en-US" smtClean="0"/>
              <a:t>13</a:t>
            </a:fld>
            <a:endParaRPr lang="en-US" dirty="0"/>
          </a:p>
        </p:txBody>
      </p:sp>
    </p:spTree>
    <p:extLst>
      <p:ext uri="{BB962C8B-B14F-4D97-AF65-F5344CB8AC3E}">
        <p14:creationId xmlns:p14="http://schemas.microsoft.com/office/powerpoint/2010/main" val="780420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4"/>
          </p:nvPr>
        </p:nvPicPr>
        <p:blipFill>
          <a:blip r:embed="rId3">
            <a:extLst>
              <a:ext uri="{BEBA8EAE-BF5A-486C-A8C5-ECC9F3942E4B}">
                <a14:imgProps xmlns:a14="http://schemas.microsoft.com/office/drawing/2010/main">
                  <a14:imgLayer r:embed="rId4">
                    <a14:imgEffect>
                      <a14:backgroundRemoval t="3827" b="97321" l="10000" r="90000"/>
                    </a14:imgEffect>
                  </a14:imgLayer>
                </a14:imgProps>
              </a:ext>
              <a:ext uri="{28A0092B-C50C-407E-A947-70E740481C1C}">
                <a14:useLocalDpi xmlns:a14="http://schemas.microsoft.com/office/drawing/2010/main" val="0"/>
              </a:ext>
            </a:extLst>
          </a:blip>
          <a:stretch>
            <a:fillRect/>
          </a:stretch>
        </p:blipFill>
        <p:spPr>
          <a:xfrm>
            <a:off x="7840371" y="1504040"/>
            <a:ext cx="5347280" cy="3596565"/>
          </a:xfrm>
        </p:spPr>
      </p:pic>
      <p:sp>
        <p:nvSpPr>
          <p:cNvPr id="2" name="Title 1"/>
          <p:cNvSpPr>
            <a:spLocks noGrp="1"/>
          </p:cNvSpPr>
          <p:nvPr>
            <p:ph type="title"/>
          </p:nvPr>
        </p:nvSpPr>
        <p:spPr>
          <a:xfrm>
            <a:off x="608974" y="374856"/>
            <a:ext cx="10364451" cy="708455"/>
          </a:xfrm>
        </p:spPr>
        <p:txBody>
          <a:bodyPr>
            <a:normAutofit/>
          </a:bodyPr>
          <a:lstStyle/>
          <a:p>
            <a:r>
              <a:rPr lang="en-US" sz="2800" dirty="0"/>
              <a:t>Hepatitis B (HBV)</a:t>
            </a:r>
          </a:p>
        </p:txBody>
      </p:sp>
      <p:sp>
        <p:nvSpPr>
          <p:cNvPr id="3" name="Content Placeholder 2"/>
          <p:cNvSpPr>
            <a:spLocks noGrp="1"/>
          </p:cNvSpPr>
          <p:nvPr>
            <p:ph sz="quarter" idx="13"/>
          </p:nvPr>
        </p:nvSpPr>
        <p:spPr>
          <a:xfrm>
            <a:off x="214119" y="1205344"/>
            <a:ext cx="8451899" cy="4593793"/>
          </a:xfrm>
        </p:spPr>
        <p:txBody>
          <a:bodyPr>
            <a:noAutofit/>
          </a:bodyPr>
          <a:lstStyle/>
          <a:p>
            <a:pPr marL="457200" indent="-457200">
              <a:buFont typeface="Arial" panose="020B0604020202020204" pitchFamily="34" charset="0"/>
              <a:buChar char="•"/>
            </a:pPr>
            <a:r>
              <a:rPr lang="en-US" sz="2400" dirty="0">
                <a:solidFill>
                  <a:schemeClr val="bg1"/>
                </a:solidFill>
              </a:rPr>
              <a:t>Infection rates have dropped from 200,000 in the ‘80s to 20,000 in 2016.</a:t>
            </a:r>
          </a:p>
          <a:p>
            <a:endParaRPr lang="en-US" sz="2400" dirty="0">
              <a:solidFill>
                <a:schemeClr val="bg1"/>
              </a:solidFill>
            </a:endParaRPr>
          </a:p>
          <a:p>
            <a:pPr marL="457200" indent="-457200">
              <a:buFont typeface="Arial" panose="020B0604020202020204" pitchFamily="34" charset="0"/>
              <a:buChar char="•"/>
            </a:pPr>
            <a:r>
              <a:rPr lang="en-US" sz="2400" dirty="0">
                <a:solidFill>
                  <a:schemeClr val="bg1"/>
                </a:solidFill>
              </a:rPr>
              <a:t>HBV can survive for at least one week in dried blood. </a:t>
            </a:r>
          </a:p>
          <a:p>
            <a:endParaRPr lang="en-US" sz="2400" dirty="0">
              <a:solidFill>
                <a:schemeClr val="bg1"/>
              </a:solidFill>
            </a:endParaRPr>
          </a:p>
          <a:p>
            <a:pPr marL="457200" indent="-457200">
              <a:buFont typeface="Arial" panose="020B0604020202020204" pitchFamily="34" charset="0"/>
              <a:buChar char="•"/>
            </a:pPr>
            <a:r>
              <a:rPr lang="en-US" sz="2400" dirty="0">
                <a:solidFill>
                  <a:schemeClr val="bg1"/>
                </a:solidFill>
              </a:rPr>
              <a:t>Symptoms, such as jaundice, fever, fatigue, abdominal pain, nausea, and vomiting and can occur 60 to 150 days post-exposure (avg. of 90 days). </a:t>
            </a:r>
          </a:p>
          <a:p>
            <a:pPr marL="1200150" lvl="1" indent="-457200">
              <a:buFont typeface="Arial" panose="020B0604020202020204" pitchFamily="34" charset="0"/>
              <a:buChar char="•"/>
            </a:pPr>
            <a:r>
              <a:rPr lang="en-US" sz="1800" dirty="0">
                <a:solidFill>
                  <a:schemeClr val="bg1"/>
                </a:solidFill>
              </a:rPr>
              <a:t>Some people exposed to HBV do not develop symptoms</a:t>
            </a:r>
          </a:p>
          <a:p>
            <a:pPr marL="1200150" lvl="1" indent="-457200">
              <a:buFont typeface="Arial" panose="020B0604020202020204" pitchFamily="34" charset="0"/>
              <a:buChar char="•"/>
            </a:pPr>
            <a:r>
              <a:rPr lang="en-US" sz="1800" dirty="0">
                <a:solidFill>
                  <a:schemeClr val="bg1"/>
                </a:solidFill>
              </a:rPr>
              <a:t>67% of people living with HBV do not know they have the virus but are lifelong carries who still transmit the disease. </a:t>
            </a:r>
          </a:p>
        </p:txBody>
      </p:sp>
      <p:sp>
        <p:nvSpPr>
          <p:cNvPr id="4" name="Slide Number Placeholder 3"/>
          <p:cNvSpPr>
            <a:spLocks noGrp="1"/>
          </p:cNvSpPr>
          <p:nvPr>
            <p:ph type="sldNum" sz="quarter" idx="12"/>
          </p:nvPr>
        </p:nvSpPr>
        <p:spPr/>
        <p:txBody>
          <a:bodyPr/>
          <a:lstStyle/>
          <a:p>
            <a:fld id="{7389220B-0676-49AF-BFF4-F53BDC38DCAE}" type="slidenum">
              <a:rPr lang="en-US" smtClean="0"/>
              <a:t>14</a:t>
            </a:fld>
            <a:endParaRPr lang="en-US" dirty="0"/>
          </a:p>
        </p:txBody>
      </p:sp>
    </p:spTree>
    <p:extLst>
      <p:ext uri="{BB962C8B-B14F-4D97-AF65-F5344CB8AC3E}">
        <p14:creationId xmlns:p14="http://schemas.microsoft.com/office/powerpoint/2010/main" val="3808024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337183"/>
            <a:ext cx="10364451" cy="1153297"/>
          </a:xfrm>
        </p:spPr>
        <p:txBody>
          <a:bodyPr/>
          <a:lstStyle/>
          <a:p>
            <a:r>
              <a:rPr lang="en-US" sz="3200" dirty="0"/>
              <a:t>Hepatitis C (HCV)</a:t>
            </a:r>
          </a:p>
        </p:txBody>
      </p:sp>
      <p:sp>
        <p:nvSpPr>
          <p:cNvPr id="4" name="Content Placeholder 3"/>
          <p:cNvSpPr>
            <a:spLocks noGrp="1"/>
          </p:cNvSpPr>
          <p:nvPr>
            <p:ph sz="quarter" idx="14"/>
          </p:nvPr>
        </p:nvSpPr>
        <p:spPr>
          <a:xfrm>
            <a:off x="3761509" y="1273144"/>
            <a:ext cx="8167254" cy="4260272"/>
          </a:xfrm>
        </p:spPr>
        <p:txBody>
          <a:bodyPr>
            <a:normAutofit/>
          </a:bodyPr>
          <a:lstStyle/>
          <a:p>
            <a:pPr marL="457200" indent="-457200">
              <a:buFont typeface="Arial" panose="020B0604020202020204" pitchFamily="34" charset="0"/>
              <a:buChar char="•"/>
            </a:pPr>
            <a:r>
              <a:rPr lang="en-US" sz="2100" dirty="0">
                <a:solidFill>
                  <a:schemeClr val="bg1"/>
                </a:solidFill>
              </a:rPr>
              <a:t>HCV is a contagious liver disease that affects about 2.5 to 4.7 million people in the U.S. </a:t>
            </a:r>
          </a:p>
          <a:p>
            <a:pPr marL="457200" indent="-457200">
              <a:buFont typeface="Arial" panose="020B0604020202020204" pitchFamily="34" charset="0"/>
              <a:buChar char="•"/>
            </a:pPr>
            <a:endParaRPr lang="en-US" sz="2100" dirty="0">
              <a:solidFill>
                <a:schemeClr val="bg1"/>
              </a:solidFill>
            </a:endParaRPr>
          </a:p>
          <a:p>
            <a:pPr marL="457200" indent="-457200">
              <a:buFont typeface="Arial" panose="020B0604020202020204" pitchFamily="34" charset="0"/>
              <a:buChar char="•"/>
            </a:pPr>
            <a:r>
              <a:rPr lang="en-US" sz="2100" dirty="0">
                <a:solidFill>
                  <a:schemeClr val="bg1"/>
                </a:solidFill>
              </a:rPr>
              <a:t>Can range from mild illness lasting a few weeks to a serious, lifelong illness. About 75% to 85% of people infected with HCV develop a chronic infection. </a:t>
            </a:r>
          </a:p>
          <a:p>
            <a:pPr marL="457200" indent="-457200">
              <a:buFont typeface="Arial" panose="020B0604020202020204" pitchFamily="34" charset="0"/>
              <a:buChar char="•"/>
            </a:pPr>
            <a:endParaRPr lang="en-US" sz="2100" dirty="0">
              <a:solidFill>
                <a:schemeClr val="bg1"/>
              </a:solidFill>
            </a:endParaRPr>
          </a:p>
          <a:p>
            <a:pPr marL="457200" indent="-457200">
              <a:buFont typeface="Arial" panose="020B0604020202020204" pitchFamily="34" charset="0"/>
              <a:buChar char="•"/>
            </a:pPr>
            <a:r>
              <a:rPr lang="en-US" sz="2100" dirty="0">
                <a:solidFill>
                  <a:schemeClr val="bg1"/>
                </a:solidFill>
              </a:rPr>
              <a:t>HCV can live up to 3 weeks outside the body, but only at room temperature on clinical or household surfaces like a drawer handle or sink.</a:t>
            </a:r>
          </a:p>
          <a:p>
            <a:pPr marL="457200" indent="-457200">
              <a:buFont typeface="Arial" panose="020B0604020202020204" pitchFamily="34" charset="0"/>
              <a:buChar char="•"/>
            </a:pPr>
            <a:endParaRPr lang="en-US" sz="2100" dirty="0">
              <a:solidFill>
                <a:schemeClr val="bg1"/>
              </a:solidFill>
            </a:endParaRPr>
          </a:p>
          <a:p>
            <a:endParaRPr lang="en-US" sz="2100" dirty="0">
              <a:solidFill>
                <a:schemeClr val="bg1"/>
              </a:solidFill>
            </a:endParaRPr>
          </a:p>
          <a:p>
            <a:endParaRPr lang="en-US" sz="2100" dirty="0"/>
          </a:p>
        </p:txBody>
      </p:sp>
      <p:sp>
        <p:nvSpPr>
          <p:cNvPr id="3" name="Slide Number Placeholder 2"/>
          <p:cNvSpPr>
            <a:spLocks noGrp="1"/>
          </p:cNvSpPr>
          <p:nvPr>
            <p:ph type="sldNum" sz="quarter" idx="12"/>
          </p:nvPr>
        </p:nvSpPr>
        <p:spPr/>
        <p:txBody>
          <a:bodyPr/>
          <a:lstStyle/>
          <a:p>
            <a:fld id="{7389220B-0676-49AF-BFF4-F53BDC38DCAE}" type="slidenum">
              <a:rPr lang="en-US" smtClean="0"/>
              <a:t>15</a:t>
            </a:fld>
            <a:endParaRPr lang="en-US" dirty="0"/>
          </a:p>
        </p:txBody>
      </p:sp>
      <p:pic>
        <p:nvPicPr>
          <p:cNvPr id="6146" name="Picture 2" descr="Image result for hepatitis c"/>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12" b="97174" l="5944" r="93611"/>
                    </a14:imgEffect>
                  </a14:imgLayer>
                </a14:imgProps>
              </a:ext>
              <a:ext uri="{28A0092B-C50C-407E-A947-70E740481C1C}">
                <a14:useLocalDpi xmlns:a14="http://schemas.microsoft.com/office/drawing/2010/main" val="0"/>
              </a:ext>
            </a:extLst>
          </a:blip>
          <a:srcRect/>
          <a:stretch>
            <a:fillRect/>
          </a:stretch>
        </p:blipFill>
        <p:spPr bwMode="auto">
          <a:xfrm>
            <a:off x="-103909" y="1273144"/>
            <a:ext cx="3959225" cy="374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59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337183"/>
            <a:ext cx="10364451" cy="1153297"/>
          </a:xfrm>
        </p:spPr>
        <p:txBody>
          <a:bodyPr/>
          <a:lstStyle/>
          <a:p>
            <a:r>
              <a:rPr lang="en-US" sz="3200" dirty="0"/>
              <a:t>Hepatitis C (HCV)</a:t>
            </a:r>
          </a:p>
        </p:txBody>
      </p:sp>
      <p:sp>
        <p:nvSpPr>
          <p:cNvPr id="4" name="Content Placeholder 3"/>
          <p:cNvSpPr>
            <a:spLocks noGrp="1"/>
          </p:cNvSpPr>
          <p:nvPr>
            <p:ph sz="quarter" idx="14"/>
          </p:nvPr>
        </p:nvSpPr>
        <p:spPr>
          <a:xfrm>
            <a:off x="3761509" y="1464760"/>
            <a:ext cx="8167254" cy="4260272"/>
          </a:xfrm>
        </p:spPr>
        <p:txBody>
          <a:bodyPr>
            <a:normAutofit/>
          </a:bodyPr>
          <a:lstStyle/>
          <a:p>
            <a:pPr marL="457200" indent="-457200">
              <a:buFont typeface="Arial" panose="020B0604020202020204" pitchFamily="34" charset="0"/>
              <a:buChar char="•"/>
            </a:pPr>
            <a:r>
              <a:rPr lang="en-US" sz="2100" dirty="0">
                <a:solidFill>
                  <a:schemeClr val="bg1"/>
                </a:solidFill>
              </a:rPr>
              <a:t>Symptoms include: fever, fatigue, abdominal pain, nausea, loss of appetite, weight loss, and jaundice.</a:t>
            </a:r>
            <a:endParaRPr lang="en-US" sz="2100" dirty="0"/>
          </a:p>
          <a:p>
            <a:endParaRPr lang="en-US" sz="2100" dirty="0">
              <a:solidFill>
                <a:schemeClr val="bg1"/>
              </a:solidFill>
            </a:endParaRPr>
          </a:p>
          <a:p>
            <a:pPr marL="457200" indent="-457200">
              <a:buFont typeface="Arial" panose="020B0604020202020204" pitchFamily="34" charset="0"/>
              <a:buChar char="•"/>
            </a:pPr>
            <a:r>
              <a:rPr lang="en-US" sz="2100" dirty="0">
                <a:solidFill>
                  <a:schemeClr val="bg1"/>
                </a:solidFill>
              </a:rPr>
              <a:t>The average time from exposure to symptoms showing is 2 to 12 weeks. However, most people do not develop symptoms.</a:t>
            </a:r>
          </a:p>
          <a:p>
            <a:pPr marL="1200150" lvl="1" indent="-457200">
              <a:buFont typeface="Arial" panose="020B0604020202020204" pitchFamily="34" charset="0"/>
              <a:buChar char="•"/>
            </a:pPr>
            <a:r>
              <a:rPr lang="en-US" sz="1700" dirty="0">
                <a:solidFill>
                  <a:schemeClr val="bg1"/>
                </a:solidFill>
              </a:rPr>
              <a:t>75%-85% of people living with HCV do not know they have the virus. </a:t>
            </a:r>
          </a:p>
          <a:p>
            <a:pPr marL="457200" indent="-457200">
              <a:buFont typeface="Arial" panose="020B0604020202020204" pitchFamily="34" charset="0"/>
              <a:buChar char="•"/>
            </a:pPr>
            <a:endParaRPr lang="en-US" sz="2100" dirty="0">
              <a:solidFill>
                <a:schemeClr val="bg1"/>
              </a:solidFill>
            </a:endParaRPr>
          </a:p>
          <a:p>
            <a:pPr marL="457200" indent="-457200">
              <a:buFont typeface="Arial" panose="020B0604020202020204" pitchFamily="34" charset="0"/>
              <a:buChar char="•"/>
            </a:pPr>
            <a:r>
              <a:rPr lang="en-US" sz="2100" dirty="0">
                <a:solidFill>
                  <a:schemeClr val="bg1"/>
                </a:solidFill>
              </a:rPr>
              <a:t>No vaccination available; however HCV protease inhibitors used in combination with other antiviral drugs have over 90% cure rates with a 12-week treatment course. </a:t>
            </a:r>
          </a:p>
          <a:p>
            <a:endParaRPr lang="en-US" sz="2100" dirty="0">
              <a:solidFill>
                <a:schemeClr val="bg1"/>
              </a:solidFill>
            </a:endParaRPr>
          </a:p>
          <a:p>
            <a:endParaRPr lang="en-US" sz="2100" dirty="0"/>
          </a:p>
        </p:txBody>
      </p:sp>
      <p:sp>
        <p:nvSpPr>
          <p:cNvPr id="3" name="Slide Number Placeholder 2"/>
          <p:cNvSpPr>
            <a:spLocks noGrp="1"/>
          </p:cNvSpPr>
          <p:nvPr>
            <p:ph type="sldNum" sz="quarter" idx="12"/>
          </p:nvPr>
        </p:nvSpPr>
        <p:spPr/>
        <p:txBody>
          <a:bodyPr/>
          <a:lstStyle/>
          <a:p>
            <a:fld id="{7389220B-0676-49AF-BFF4-F53BDC38DCAE}" type="slidenum">
              <a:rPr lang="en-US" smtClean="0"/>
              <a:t>16</a:t>
            </a:fld>
            <a:endParaRPr lang="en-US" dirty="0"/>
          </a:p>
        </p:txBody>
      </p:sp>
      <p:pic>
        <p:nvPicPr>
          <p:cNvPr id="6146" name="Picture 2" descr="Image result for hepatitis c"/>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12" b="97174" l="5944" r="93611"/>
                    </a14:imgEffect>
                  </a14:imgLayer>
                </a14:imgProps>
              </a:ext>
              <a:ext uri="{28A0092B-C50C-407E-A947-70E740481C1C}">
                <a14:useLocalDpi xmlns:a14="http://schemas.microsoft.com/office/drawing/2010/main" val="0"/>
              </a:ext>
            </a:extLst>
          </a:blip>
          <a:srcRect/>
          <a:stretch>
            <a:fillRect/>
          </a:stretch>
        </p:blipFill>
        <p:spPr bwMode="auto">
          <a:xfrm>
            <a:off x="-103909" y="1273144"/>
            <a:ext cx="3959225" cy="374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073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4"/>
          </p:nvPr>
        </p:nvPicPr>
        <p:blipFill>
          <a:blip r:embed="rId3">
            <a:extLst>
              <a:ext uri="{BEBA8EAE-BF5A-486C-A8C5-ECC9F3942E4B}">
                <a14:imgProps xmlns:a14="http://schemas.microsoft.com/office/drawing/2010/main">
                  <a14:imgLayer r:embed="rId4">
                    <a14:imgEffect>
                      <a14:backgroundRemoval t="0" b="100000" l="167" r="100000"/>
                    </a14:imgEffect>
                  </a14:imgLayer>
                </a14:imgProps>
              </a:ext>
              <a:ext uri="{28A0092B-C50C-407E-A947-70E740481C1C}">
                <a14:useLocalDpi xmlns:a14="http://schemas.microsoft.com/office/drawing/2010/main" val="0"/>
              </a:ext>
            </a:extLst>
          </a:blip>
          <a:stretch>
            <a:fillRect/>
          </a:stretch>
        </p:blipFill>
        <p:spPr>
          <a:xfrm>
            <a:off x="8118522" y="1403335"/>
            <a:ext cx="4073478" cy="3327869"/>
          </a:xfrm>
        </p:spPr>
      </p:pic>
      <p:sp>
        <p:nvSpPr>
          <p:cNvPr id="2" name="Title 1"/>
          <p:cNvSpPr>
            <a:spLocks noGrp="1"/>
          </p:cNvSpPr>
          <p:nvPr>
            <p:ph type="title"/>
          </p:nvPr>
        </p:nvSpPr>
        <p:spPr>
          <a:xfrm>
            <a:off x="913775" y="395417"/>
            <a:ext cx="10364451" cy="914400"/>
          </a:xfrm>
        </p:spPr>
        <p:txBody>
          <a:bodyPr/>
          <a:lstStyle/>
          <a:p>
            <a:r>
              <a:rPr lang="en-US" sz="3200" dirty="0"/>
              <a:t>Human Immunodeficiency Virus (HIV)</a:t>
            </a:r>
          </a:p>
        </p:txBody>
      </p:sp>
      <p:sp>
        <p:nvSpPr>
          <p:cNvPr id="3" name="Content Placeholder 2"/>
          <p:cNvSpPr>
            <a:spLocks noGrp="1"/>
          </p:cNvSpPr>
          <p:nvPr>
            <p:ph sz="quarter" idx="13"/>
          </p:nvPr>
        </p:nvSpPr>
        <p:spPr>
          <a:xfrm>
            <a:off x="107133" y="1059871"/>
            <a:ext cx="8465367" cy="4509655"/>
          </a:xfrm>
        </p:spPr>
        <p:txBody>
          <a:bodyPr>
            <a:normAutofit/>
          </a:bodyPr>
          <a:lstStyle/>
          <a:p>
            <a:pPr marL="457200" indent="-457200">
              <a:buFont typeface="Arial" panose="020B0604020202020204" pitchFamily="34" charset="0"/>
              <a:buChar char="•"/>
            </a:pPr>
            <a:r>
              <a:rPr lang="en-US" sz="2400" dirty="0">
                <a:solidFill>
                  <a:schemeClr val="bg1"/>
                </a:solidFill>
              </a:rPr>
              <a:t>HIV is the virus that leads to acquired immunodeficiency syndrome (AIDS). </a:t>
            </a:r>
          </a:p>
          <a:p>
            <a:pPr marL="1200150" lvl="1" indent="-457200">
              <a:buFont typeface="Arial" panose="020B0604020202020204" pitchFamily="34" charset="0"/>
              <a:buChar char="•"/>
            </a:pPr>
            <a:r>
              <a:rPr lang="en-US" sz="2000" dirty="0">
                <a:solidFill>
                  <a:schemeClr val="bg1"/>
                </a:solidFill>
              </a:rPr>
              <a:t>About half of the people infected with HIV develop AIDS within ten years.</a:t>
            </a:r>
          </a:p>
          <a:p>
            <a:pPr marL="457200" indent="-457200">
              <a:buFont typeface="Arial" panose="020B0604020202020204" pitchFamily="34" charset="0"/>
              <a:buChar char="•"/>
            </a:pPr>
            <a:endParaRPr lang="en-US" sz="2400" dirty="0">
              <a:solidFill>
                <a:schemeClr val="bg1"/>
              </a:solidFill>
            </a:endParaRPr>
          </a:p>
          <a:p>
            <a:pPr marL="457200" indent="-457200">
              <a:buFont typeface="Arial" panose="020B0604020202020204" pitchFamily="34" charset="0"/>
              <a:buChar char="•"/>
            </a:pPr>
            <a:r>
              <a:rPr lang="en-US" sz="2400" dirty="0">
                <a:solidFill>
                  <a:schemeClr val="bg1"/>
                </a:solidFill>
              </a:rPr>
              <a:t>Almost 37,981 people diagnosed in the U.S. in 2022 and 1.2M total living with HIV. </a:t>
            </a:r>
          </a:p>
          <a:p>
            <a:endParaRPr lang="en-US" sz="2400" dirty="0">
              <a:solidFill>
                <a:schemeClr val="bg1"/>
              </a:solidFill>
            </a:endParaRPr>
          </a:p>
          <a:p>
            <a:pPr marL="457200" indent="-457200">
              <a:buFont typeface="Arial" panose="020B0604020202020204" pitchFamily="34" charset="0"/>
              <a:buChar char="•"/>
            </a:pPr>
            <a:r>
              <a:rPr lang="en-US" sz="2400" dirty="0">
                <a:solidFill>
                  <a:schemeClr val="bg1"/>
                </a:solidFill>
              </a:rPr>
              <a:t>Depletes the immune system by destroying blood cells that help the body fight diseases. </a:t>
            </a:r>
          </a:p>
          <a:p>
            <a:endParaRPr lang="en-US" sz="2900" dirty="0">
              <a:solidFill>
                <a:schemeClr val="bg1"/>
              </a:solidFill>
            </a:endParaRPr>
          </a:p>
          <a:p>
            <a:endParaRPr lang="en-US" sz="2900"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7389220B-0676-49AF-BFF4-F53BDC38DCAE}" type="slidenum">
              <a:rPr lang="en-US" smtClean="0"/>
              <a:t>17</a:t>
            </a:fld>
            <a:endParaRPr lang="en-US" dirty="0"/>
          </a:p>
        </p:txBody>
      </p:sp>
    </p:spTree>
    <p:extLst>
      <p:ext uri="{BB962C8B-B14F-4D97-AF65-F5344CB8AC3E}">
        <p14:creationId xmlns:p14="http://schemas.microsoft.com/office/powerpoint/2010/main" val="1267331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4"/>
          </p:nvPr>
        </p:nvPicPr>
        <p:blipFill>
          <a:blip r:embed="rId3">
            <a:extLst>
              <a:ext uri="{BEBA8EAE-BF5A-486C-A8C5-ECC9F3942E4B}">
                <a14:imgProps xmlns:a14="http://schemas.microsoft.com/office/drawing/2010/main">
                  <a14:imgLayer r:embed="rId4">
                    <a14:imgEffect>
                      <a14:backgroundRemoval t="0" b="100000" l="167" r="100000"/>
                    </a14:imgEffect>
                  </a14:imgLayer>
                </a14:imgProps>
              </a:ext>
              <a:ext uri="{28A0092B-C50C-407E-A947-70E740481C1C}">
                <a14:useLocalDpi xmlns:a14="http://schemas.microsoft.com/office/drawing/2010/main" val="0"/>
              </a:ext>
            </a:extLst>
          </a:blip>
          <a:stretch>
            <a:fillRect/>
          </a:stretch>
        </p:blipFill>
        <p:spPr>
          <a:xfrm>
            <a:off x="8118522" y="1403335"/>
            <a:ext cx="4073478" cy="3327869"/>
          </a:xfrm>
        </p:spPr>
      </p:pic>
      <p:sp>
        <p:nvSpPr>
          <p:cNvPr id="2" name="Title 1"/>
          <p:cNvSpPr>
            <a:spLocks noGrp="1"/>
          </p:cNvSpPr>
          <p:nvPr>
            <p:ph type="title"/>
          </p:nvPr>
        </p:nvSpPr>
        <p:spPr>
          <a:xfrm>
            <a:off x="913775" y="395417"/>
            <a:ext cx="10364451" cy="914400"/>
          </a:xfrm>
        </p:spPr>
        <p:txBody>
          <a:bodyPr/>
          <a:lstStyle/>
          <a:p>
            <a:r>
              <a:rPr lang="en-US" sz="3200" dirty="0"/>
              <a:t>Human Immunodeficiency Virus (HIV)</a:t>
            </a:r>
          </a:p>
        </p:txBody>
      </p:sp>
      <p:sp>
        <p:nvSpPr>
          <p:cNvPr id="3" name="Content Placeholder 2"/>
          <p:cNvSpPr>
            <a:spLocks noGrp="1"/>
          </p:cNvSpPr>
          <p:nvPr>
            <p:ph sz="quarter" idx="13"/>
          </p:nvPr>
        </p:nvSpPr>
        <p:spPr>
          <a:xfrm>
            <a:off x="107134" y="1215735"/>
            <a:ext cx="8226376" cy="4509655"/>
          </a:xfrm>
        </p:spPr>
        <p:txBody>
          <a:bodyPr>
            <a:normAutofit fontScale="77500" lnSpcReduction="20000"/>
          </a:bodyPr>
          <a:lstStyle/>
          <a:p>
            <a:pPr marL="457200" indent="-457200">
              <a:buFont typeface="Arial" panose="020B0604020202020204" pitchFamily="34" charset="0"/>
              <a:buChar char="•"/>
            </a:pPr>
            <a:r>
              <a:rPr lang="en-US" sz="2900" dirty="0">
                <a:solidFill>
                  <a:schemeClr val="bg1"/>
                </a:solidFill>
              </a:rPr>
              <a:t>HIV is very fragile and survives less than 24 hours outside the human body. The risk of occupational exposure to HIV is very low.</a:t>
            </a:r>
          </a:p>
          <a:p>
            <a:pPr marL="1200150" lvl="1" indent="-457200">
              <a:buFont typeface="Arial" panose="020B0604020202020204" pitchFamily="34" charset="0"/>
              <a:buChar char="•"/>
            </a:pPr>
            <a:r>
              <a:rPr lang="en-US" sz="2500" dirty="0">
                <a:solidFill>
                  <a:schemeClr val="bg1"/>
                </a:solidFill>
              </a:rPr>
              <a:t>Even though the risk is low, every precaution must be taken to avoid exposure. </a:t>
            </a:r>
          </a:p>
          <a:p>
            <a:endParaRPr lang="en-US" sz="2900" dirty="0">
              <a:solidFill>
                <a:schemeClr val="bg1"/>
              </a:solidFill>
            </a:endParaRPr>
          </a:p>
          <a:p>
            <a:pPr marL="457200" indent="-457200">
              <a:buFont typeface="Arial" panose="020B0604020202020204" pitchFamily="34" charset="0"/>
              <a:buChar char="•"/>
            </a:pPr>
            <a:r>
              <a:rPr lang="en-US" sz="2900" dirty="0">
                <a:solidFill>
                  <a:schemeClr val="bg1"/>
                </a:solidFill>
              </a:rPr>
              <a:t>Symptoms include fever, diarrhea, headaches, feeling tired, nausea, and weight loss. They may develop 2 to 4 weeks post-exposure and may last for a few days to several weeks. </a:t>
            </a:r>
          </a:p>
          <a:p>
            <a:pPr marL="1200150" lvl="1" indent="-457200">
              <a:buFont typeface="Arial" panose="020B0604020202020204" pitchFamily="34" charset="0"/>
              <a:buChar char="•"/>
            </a:pPr>
            <a:r>
              <a:rPr lang="en-US" sz="2500" dirty="0">
                <a:solidFill>
                  <a:schemeClr val="bg1"/>
                </a:solidFill>
              </a:rPr>
              <a:t>Approximately 1 in 7 people do not develop symptoms but are still capable of infecting others.</a:t>
            </a:r>
          </a:p>
          <a:p>
            <a:pPr marL="457200" indent="-457200">
              <a:buFont typeface="Arial" panose="020B0604020202020204" pitchFamily="34" charset="0"/>
              <a:buChar char="•"/>
            </a:pPr>
            <a:endParaRPr lang="en-US" sz="2900" dirty="0">
              <a:solidFill>
                <a:schemeClr val="bg1"/>
              </a:solidFill>
            </a:endParaRPr>
          </a:p>
          <a:p>
            <a:pPr marL="457200" indent="-457200">
              <a:buFont typeface="Arial" panose="020B0604020202020204" pitchFamily="34" charset="0"/>
              <a:buChar char="•"/>
            </a:pPr>
            <a:r>
              <a:rPr lang="en-US" sz="2900" dirty="0">
                <a:solidFill>
                  <a:schemeClr val="bg1"/>
                </a:solidFill>
              </a:rPr>
              <a:t>There is no cure for HIV and it can be fatal, but with proper medical care it can be controlled. </a:t>
            </a:r>
          </a:p>
          <a:p>
            <a:endParaRPr lang="en-US" dirty="0"/>
          </a:p>
        </p:txBody>
      </p:sp>
      <p:sp>
        <p:nvSpPr>
          <p:cNvPr id="4" name="Slide Number Placeholder 3"/>
          <p:cNvSpPr>
            <a:spLocks noGrp="1"/>
          </p:cNvSpPr>
          <p:nvPr>
            <p:ph type="sldNum" sz="quarter" idx="12"/>
          </p:nvPr>
        </p:nvSpPr>
        <p:spPr/>
        <p:txBody>
          <a:bodyPr/>
          <a:lstStyle/>
          <a:p>
            <a:fld id="{7389220B-0676-49AF-BFF4-F53BDC38DCAE}" type="slidenum">
              <a:rPr lang="en-US" smtClean="0"/>
              <a:t>18</a:t>
            </a:fld>
            <a:endParaRPr lang="en-US" dirty="0"/>
          </a:p>
        </p:txBody>
      </p:sp>
    </p:spTree>
    <p:extLst>
      <p:ext uri="{BB962C8B-B14F-4D97-AF65-F5344CB8AC3E}">
        <p14:creationId xmlns:p14="http://schemas.microsoft.com/office/powerpoint/2010/main" val="2448836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9B212-4701-4E37-BAFE-1E3B21C44F5F}"/>
              </a:ext>
            </a:extLst>
          </p:cNvPr>
          <p:cNvSpPr>
            <a:spLocks noGrp="1"/>
          </p:cNvSpPr>
          <p:nvPr>
            <p:ph type="title"/>
          </p:nvPr>
        </p:nvSpPr>
        <p:spPr>
          <a:xfrm>
            <a:off x="221098" y="325217"/>
            <a:ext cx="11749177" cy="813468"/>
          </a:xfrm>
        </p:spPr>
        <p:txBody>
          <a:bodyPr/>
          <a:lstStyle/>
          <a:p>
            <a:r>
              <a:rPr lang="en-US" sz="3200" dirty="0"/>
              <a:t>What is the risk of infection following an occupational exposure? </a:t>
            </a:r>
          </a:p>
        </p:txBody>
      </p:sp>
      <p:sp>
        <p:nvSpPr>
          <p:cNvPr id="3" name="Content Placeholder 2">
            <a:extLst>
              <a:ext uri="{FF2B5EF4-FFF2-40B4-BE49-F238E27FC236}">
                <a16:creationId xmlns:a16="http://schemas.microsoft.com/office/drawing/2014/main" id="{06E55C35-AEDC-4A82-8390-25571E07C037}"/>
              </a:ext>
            </a:extLst>
          </p:cNvPr>
          <p:cNvSpPr>
            <a:spLocks noGrp="1"/>
          </p:cNvSpPr>
          <p:nvPr>
            <p:ph sz="quarter" idx="13"/>
          </p:nvPr>
        </p:nvSpPr>
        <p:spPr>
          <a:xfrm>
            <a:off x="448574" y="1202527"/>
            <a:ext cx="11140203" cy="4033707"/>
          </a:xfrm>
        </p:spPr>
        <p:txBody>
          <a:bodyPr/>
          <a:lstStyle/>
          <a:p>
            <a:pPr marL="342900" indent="-342900">
              <a:buFont typeface="Arial" panose="020B0604020202020204" pitchFamily="34" charset="0"/>
              <a:buChar char="•"/>
            </a:pPr>
            <a:r>
              <a:rPr lang="en-US" sz="2200" b="1" dirty="0">
                <a:solidFill>
                  <a:schemeClr val="bg1"/>
                </a:solidFill>
              </a:rPr>
              <a:t>HBV</a:t>
            </a:r>
          </a:p>
          <a:p>
            <a:pPr marL="1085850" lvl="1" indent="-342900">
              <a:buFont typeface="Wingdings" panose="05000000000000000000" pitchFamily="2" charset="2"/>
              <a:buChar char="ü"/>
            </a:pPr>
            <a:r>
              <a:rPr lang="en-US" sz="2200" dirty="0">
                <a:solidFill>
                  <a:schemeClr val="bg1"/>
                </a:solidFill>
              </a:rPr>
              <a:t>Personnel who have received hepatitis B vaccine and developed immunity to the virus are at virtually no risk for infection. </a:t>
            </a:r>
          </a:p>
          <a:p>
            <a:pPr marL="1085850" lvl="1" indent="-342900">
              <a:buFont typeface="Wingdings" panose="05000000000000000000" pitchFamily="2" charset="2"/>
              <a:buChar char="ü"/>
            </a:pPr>
            <a:r>
              <a:rPr lang="en-US" sz="2200" dirty="0">
                <a:solidFill>
                  <a:schemeClr val="bg1"/>
                </a:solidFill>
              </a:rPr>
              <a:t>For a susceptible person, the risk from an exposure ranges from </a:t>
            </a:r>
            <a:r>
              <a:rPr lang="en-US" sz="2200" b="1" dirty="0">
                <a:solidFill>
                  <a:srgbClr val="CC6600"/>
                </a:solidFill>
              </a:rPr>
              <a:t>6 – 30%. </a:t>
            </a:r>
          </a:p>
          <a:p>
            <a:pPr lvl="1" indent="0">
              <a:buNone/>
            </a:pPr>
            <a:endParaRPr lang="en-US" sz="2200" dirty="0">
              <a:solidFill>
                <a:schemeClr val="bg1"/>
              </a:solidFill>
            </a:endParaRPr>
          </a:p>
          <a:p>
            <a:pPr marL="342900" indent="-342900">
              <a:buFont typeface="Arial" panose="020B0604020202020204" pitchFamily="34" charset="0"/>
              <a:buChar char="•"/>
            </a:pPr>
            <a:r>
              <a:rPr lang="en-US" sz="2200" b="1" dirty="0">
                <a:solidFill>
                  <a:schemeClr val="bg1"/>
                </a:solidFill>
              </a:rPr>
              <a:t>HCV</a:t>
            </a:r>
          </a:p>
          <a:p>
            <a:pPr marL="1087438" lvl="1" indent="-344488">
              <a:buFont typeface="Wingdings" panose="05000000000000000000" pitchFamily="2" charset="2"/>
              <a:buChar char="ü"/>
            </a:pPr>
            <a:r>
              <a:rPr lang="en-US" sz="2200" dirty="0">
                <a:solidFill>
                  <a:schemeClr val="bg1"/>
                </a:solidFill>
              </a:rPr>
              <a:t>The average risk for infection after exposure is approximately </a:t>
            </a:r>
            <a:r>
              <a:rPr lang="en-US" sz="2200" b="1" dirty="0">
                <a:solidFill>
                  <a:srgbClr val="CC6600"/>
                </a:solidFill>
              </a:rPr>
              <a:t>1.8%.</a:t>
            </a:r>
          </a:p>
          <a:p>
            <a:pPr lvl="1" indent="0">
              <a:buNone/>
            </a:pPr>
            <a:endParaRPr lang="en-US" sz="2200" dirty="0">
              <a:solidFill>
                <a:schemeClr val="bg1"/>
              </a:solidFill>
            </a:endParaRPr>
          </a:p>
          <a:p>
            <a:pPr marL="342900" indent="-342900">
              <a:buFont typeface="Arial" panose="020B0604020202020204" pitchFamily="34" charset="0"/>
              <a:buChar char="•"/>
            </a:pPr>
            <a:r>
              <a:rPr lang="en-US" sz="2200" b="1" dirty="0">
                <a:solidFill>
                  <a:schemeClr val="bg1"/>
                </a:solidFill>
              </a:rPr>
              <a:t>HIV</a:t>
            </a:r>
          </a:p>
          <a:p>
            <a:pPr marL="1085850" lvl="1" indent="-342900">
              <a:buFont typeface="Wingdings" panose="05000000000000000000" pitchFamily="2" charset="2"/>
              <a:buChar char="ü"/>
            </a:pPr>
            <a:r>
              <a:rPr lang="en-US" sz="2200" dirty="0">
                <a:solidFill>
                  <a:schemeClr val="bg1"/>
                </a:solidFill>
              </a:rPr>
              <a:t>The average risk of HIV after exposure is </a:t>
            </a:r>
            <a:r>
              <a:rPr lang="en-US" sz="2200" b="1" dirty="0">
                <a:solidFill>
                  <a:srgbClr val="CC6600"/>
                </a:solidFill>
              </a:rPr>
              <a:t>0.3%.</a:t>
            </a:r>
          </a:p>
        </p:txBody>
      </p:sp>
      <p:sp>
        <p:nvSpPr>
          <p:cNvPr id="4" name="Slide Number Placeholder 3">
            <a:extLst>
              <a:ext uri="{FF2B5EF4-FFF2-40B4-BE49-F238E27FC236}">
                <a16:creationId xmlns:a16="http://schemas.microsoft.com/office/drawing/2014/main" id="{6FE17BC2-CD5B-4117-841F-D0D6FED1B06F}"/>
              </a:ext>
            </a:extLst>
          </p:cNvPr>
          <p:cNvSpPr>
            <a:spLocks noGrp="1"/>
          </p:cNvSpPr>
          <p:nvPr>
            <p:ph type="sldNum" sz="quarter" idx="12"/>
          </p:nvPr>
        </p:nvSpPr>
        <p:spPr/>
        <p:txBody>
          <a:bodyPr/>
          <a:lstStyle/>
          <a:p>
            <a:fld id="{7389220B-0676-49AF-BFF4-F53BDC38DCAE}" type="slidenum">
              <a:rPr lang="en-US" smtClean="0"/>
              <a:t>19</a:t>
            </a:fld>
            <a:endParaRPr lang="en-US" dirty="0"/>
          </a:p>
        </p:txBody>
      </p:sp>
    </p:spTree>
    <p:extLst>
      <p:ext uri="{BB962C8B-B14F-4D97-AF65-F5344CB8AC3E}">
        <p14:creationId xmlns:p14="http://schemas.microsoft.com/office/powerpoint/2010/main" val="654283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3626" y="314435"/>
            <a:ext cx="10364787" cy="820738"/>
          </a:xfrm>
          <a:prstGeom prst="rect">
            <a:avLst/>
          </a:prstGeom>
        </p:spPr>
        <p:txBody>
          <a:bodyPr/>
          <a:lstStyle/>
          <a:p>
            <a:r>
              <a:rPr lang="en-US" sz="3200" dirty="0"/>
              <a:t>Objectives</a:t>
            </a:r>
          </a:p>
        </p:txBody>
      </p:sp>
      <p:sp>
        <p:nvSpPr>
          <p:cNvPr id="4" name="Slide Number Placeholder 3"/>
          <p:cNvSpPr>
            <a:spLocks noGrp="1"/>
          </p:cNvSpPr>
          <p:nvPr>
            <p:ph type="sldNum" sz="quarter" idx="4294967295"/>
          </p:nvPr>
        </p:nvSpPr>
        <p:spPr>
          <a:xfrm>
            <a:off x="11428413" y="5883275"/>
            <a:ext cx="763587" cy="365125"/>
          </a:xfrm>
          <a:prstGeom prst="rect">
            <a:avLst/>
          </a:prstGeom>
        </p:spPr>
        <p:txBody>
          <a:bodyPr/>
          <a:lstStyle/>
          <a:p>
            <a:fld id="{7389220B-0676-49AF-BFF4-F53BDC38DCAE}" type="slidenum">
              <a:rPr lang="en-US" smtClean="0"/>
              <a:t>2</a:t>
            </a:fld>
            <a:endParaRPr lang="en-US" dirty="0"/>
          </a:p>
        </p:txBody>
      </p:sp>
      <p:sp>
        <p:nvSpPr>
          <p:cNvPr id="3" name="Content Placeholder 2"/>
          <p:cNvSpPr>
            <a:spLocks noGrp="1"/>
          </p:cNvSpPr>
          <p:nvPr>
            <p:ph idx="4294967295"/>
          </p:nvPr>
        </p:nvSpPr>
        <p:spPr>
          <a:xfrm>
            <a:off x="234733" y="1135173"/>
            <a:ext cx="10972800" cy="4686301"/>
          </a:xfrm>
          <a:prstGeom prst="rect">
            <a:avLst/>
          </a:prstGeom>
        </p:spPr>
        <p:txBody>
          <a:bodyPr/>
          <a:lstStyle/>
          <a:p>
            <a:pPr marL="342900" indent="-342900">
              <a:lnSpc>
                <a:spcPct val="150000"/>
              </a:lnSpc>
              <a:buFont typeface="Arial" panose="020B0604020202020204" pitchFamily="34" charset="0"/>
              <a:buChar char="•"/>
            </a:pPr>
            <a:r>
              <a:rPr lang="en-US" sz="2000" dirty="0">
                <a:solidFill>
                  <a:schemeClr val="bg1"/>
                </a:solidFill>
              </a:rPr>
              <a:t>What is a </a:t>
            </a:r>
            <a:r>
              <a:rPr lang="en-US" sz="2000" dirty="0" err="1">
                <a:solidFill>
                  <a:schemeClr val="bg1"/>
                </a:solidFill>
              </a:rPr>
              <a:t>Bloodborne</a:t>
            </a:r>
            <a:r>
              <a:rPr lang="en-US" sz="2000" dirty="0">
                <a:solidFill>
                  <a:schemeClr val="bg1"/>
                </a:solidFill>
              </a:rPr>
              <a:t> Pathogen (BBP)? </a:t>
            </a:r>
          </a:p>
          <a:p>
            <a:pPr marL="342900" indent="-342900">
              <a:lnSpc>
                <a:spcPct val="150000"/>
              </a:lnSpc>
              <a:buFont typeface="Arial" panose="020B0604020202020204" pitchFamily="34" charset="0"/>
              <a:buChar char="•"/>
            </a:pPr>
            <a:r>
              <a:rPr lang="en-US" sz="2000" dirty="0">
                <a:solidFill>
                  <a:schemeClr val="bg1"/>
                </a:solidFill>
              </a:rPr>
              <a:t>Who is at risk? </a:t>
            </a:r>
          </a:p>
          <a:p>
            <a:pPr marL="342900" indent="-342900">
              <a:lnSpc>
                <a:spcPct val="150000"/>
              </a:lnSpc>
              <a:buFont typeface="Arial" panose="020B0604020202020204" pitchFamily="34" charset="0"/>
              <a:buChar char="•"/>
            </a:pPr>
            <a:r>
              <a:rPr lang="en-US" sz="2000" dirty="0">
                <a:solidFill>
                  <a:schemeClr val="bg1"/>
                </a:solidFill>
              </a:rPr>
              <a:t>Modes of transmission.</a:t>
            </a:r>
          </a:p>
          <a:p>
            <a:pPr marL="342900" indent="-342900">
              <a:lnSpc>
                <a:spcPct val="150000"/>
              </a:lnSpc>
              <a:buFont typeface="Arial" panose="020B0604020202020204" pitchFamily="34" charset="0"/>
              <a:buChar char="•"/>
            </a:pPr>
            <a:r>
              <a:rPr lang="en-US" sz="2000" dirty="0">
                <a:solidFill>
                  <a:schemeClr val="bg1"/>
                </a:solidFill>
              </a:rPr>
              <a:t>What are your employer’s responsibilities?</a:t>
            </a:r>
          </a:p>
          <a:p>
            <a:pPr marL="342900" indent="-342900">
              <a:lnSpc>
                <a:spcPct val="150000"/>
              </a:lnSpc>
              <a:buFont typeface="Arial" panose="020B0604020202020204" pitchFamily="34" charset="0"/>
              <a:buChar char="•"/>
            </a:pPr>
            <a:r>
              <a:rPr lang="en-US" sz="2000" dirty="0">
                <a:solidFill>
                  <a:schemeClr val="bg1"/>
                </a:solidFill>
              </a:rPr>
              <a:t>What is an exposure control plan?  </a:t>
            </a:r>
          </a:p>
          <a:p>
            <a:pPr marL="342900" indent="-342900">
              <a:lnSpc>
                <a:spcPct val="150000"/>
              </a:lnSpc>
              <a:buFont typeface="Arial" panose="020B0604020202020204" pitchFamily="34" charset="0"/>
              <a:buChar char="•"/>
            </a:pPr>
            <a:r>
              <a:rPr lang="en-US" sz="2000" dirty="0">
                <a:solidFill>
                  <a:schemeClr val="bg1"/>
                </a:solidFill>
              </a:rPr>
              <a:t>How do I prevent or reduce exposure or the spread of BBPs.</a:t>
            </a:r>
          </a:p>
          <a:p>
            <a:pPr marL="342900" indent="-342900">
              <a:lnSpc>
                <a:spcPct val="150000"/>
              </a:lnSpc>
              <a:buFont typeface="Arial" panose="020B0604020202020204" pitchFamily="34" charset="0"/>
              <a:buChar char="•"/>
            </a:pPr>
            <a:r>
              <a:rPr lang="en-US" sz="2000" dirty="0">
                <a:solidFill>
                  <a:schemeClr val="bg1"/>
                </a:solidFill>
              </a:rPr>
              <a:t>Types of PPE, proper use, and disposal. </a:t>
            </a:r>
          </a:p>
          <a:p>
            <a:pPr marL="342900" indent="-342900">
              <a:lnSpc>
                <a:spcPct val="150000"/>
              </a:lnSpc>
              <a:buFont typeface="Arial" panose="020B0604020202020204" pitchFamily="34" charset="0"/>
              <a:buChar char="•"/>
            </a:pPr>
            <a:r>
              <a:rPr lang="en-US" sz="2000" dirty="0">
                <a:solidFill>
                  <a:schemeClr val="bg1"/>
                </a:solidFill>
              </a:rPr>
              <a:t>Emergency actions following possible exposure.</a:t>
            </a:r>
          </a:p>
          <a:p>
            <a:endParaRPr lang="en-US" dirty="0"/>
          </a:p>
        </p:txBody>
      </p:sp>
      <p:pic>
        <p:nvPicPr>
          <p:cNvPr id="1028" name="Picture 4" descr="Image result for bloodborne pathog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8103" y="1135173"/>
            <a:ext cx="5063241" cy="2888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05668"/>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574" y="379781"/>
            <a:ext cx="10364451" cy="898049"/>
          </a:xfrm>
        </p:spPr>
        <p:txBody>
          <a:bodyPr/>
          <a:lstStyle/>
          <a:p>
            <a:r>
              <a:rPr lang="en-US" sz="2800" dirty="0"/>
              <a:t>Does 29 CFR 1910.1030 </a:t>
            </a:r>
            <a:r>
              <a:rPr lang="en-US" sz="2800" i="1" dirty="0"/>
              <a:t>only</a:t>
            </a:r>
            <a:r>
              <a:rPr lang="en-US" sz="2800" dirty="0"/>
              <a:t> apply to HBV, HCV, and HIV?</a:t>
            </a:r>
          </a:p>
        </p:txBody>
      </p:sp>
      <p:sp>
        <p:nvSpPr>
          <p:cNvPr id="3" name="Content Placeholder 2"/>
          <p:cNvSpPr>
            <a:spLocks noGrp="1"/>
          </p:cNvSpPr>
          <p:nvPr>
            <p:ph sz="quarter" idx="13"/>
          </p:nvPr>
        </p:nvSpPr>
        <p:spPr>
          <a:xfrm>
            <a:off x="342586" y="1006661"/>
            <a:ext cx="11354426" cy="702524"/>
          </a:xfrm>
        </p:spPr>
        <p:txBody>
          <a:bodyPr/>
          <a:lstStyle/>
          <a:p>
            <a:pPr algn="ctr"/>
            <a:r>
              <a:rPr lang="en-US" sz="2800" dirty="0">
                <a:solidFill>
                  <a:schemeClr val="bg1"/>
                </a:solidFill>
              </a:rPr>
              <a:t>No! Here are some other infectious agents that fall under the standard:</a:t>
            </a:r>
          </a:p>
          <a:p>
            <a:endParaRPr lang="en-US" dirty="0">
              <a:solidFill>
                <a:schemeClr val="bg1"/>
              </a:solidFill>
            </a:endParaRPr>
          </a:p>
        </p:txBody>
      </p:sp>
      <p:sp>
        <p:nvSpPr>
          <p:cNvPr id="5" name="Slide Number Placeholder 4"/>
          <p:cNvSpPr>
            <a:spLocks noGrp="1"/>
          </p:cNvSpPr>
          <p:nvPr>
            <p:ph type="sldNum" sz="quarter" idx="12"/>
          </p:nvPr>
        </p:nvSpPr>
        <p:spPr/>
        <p:txBody>
          <a:bodyPr/>
          <a:lstStyle/>
          <a:p>
            <a:fld id="{7389220B-0676-49AF-BFF4-F53BDC38DCAE}" type="slidenum">
              <a:rPr lang="en-US" smtClean="0"/>
              <a:t>20</a:t>
            </a:fld>
            <a:endParaRPr lang="en-US" dirty="0"/>
          </a:p>
        </p:txBody>
      </p:sp>
      <p:sp>
        <p:nvSpPr>
          <p:cNvPr id="7" name="TextBox 6"/>
          <p:cNvSpPr txBox="1"/>
          <p:nvPr/>
        </p:nvSpPr>
        <p:spPr>
          <a:xfrm>
            <a:off x="1449659" y="1709185"/>
            <a:ext cx="9752366" cy="3453830"/>
          </a:xfrm>
          <a:prstGeom prst="rect">
            <a:avLst/>
          </a:prstGeom>
          <a:noFill/>
        </p:spPr>
        <p:txBody>
          <a:bodyPr wrap="square" rtlCol="0">
            <a:spAutoFit/>
          </a:bodyPr>
          <a:lstStyle/>
          <a:p>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1625556368"/>
              </p:ext>
            </p:extLst>
          </p:nvPr>
        </p:nvGraphicFramePr>
        <p:xfrm>
          <a:off x="1955799" y="1608031"/>
          <a:ext cx="8128000" cy="3708400"/>
        </p:xfrm>
        <a:graphic>
          <a:graphicData uri="http://schemas.openxmlformats.org/drawingml/2006/table">
            <a:tbl>
              <a:tblPr bandRow="1">
                <a:tableStyleId>{C4B1156A-380E-4F78-BDF5-A606A8083BF9}</a:tableStyleId>
              </a:tblPr>
              <a:tblGrid>
                <a:gridCol w="4064000">
                  <a:extLst>
                    <a:ext uri="{9D8B030D-6E8A-4147-A177-3AD203B41FA5}">
                      <a16:colId xmlns:a16="http://schemas.microsoft.com/office/drawing/2014/main" val="2284767198"/>
                    </a:ext>
                  </a:extLst>
                </a:gridCol>
                <a:gridCol w="4064000">
                  <a:extLst>
                    <a:ext uri="{9D8B030D-6E8A-4147-A177-3AD203B41FA5}">
                      <a16:colId xmlns:a16="http://schemas.microsoft.com/office/drawing/2014/main" val="1836020259"/>
                    </a:ext>
                  </a:extLst>
                </a:gridCol>
              </a:tblGrid>
              <a:tr h="370840">
                <a:tc>
                  <a:txBody>
                    <a:bodyPr/>
                    <a:lstStyle/>
                    <a:p>
                      <a:pPr algn="ctr"/>
                      <a:r>
                        <a:rPr lang="en-US" i="1" dirty="0"/>
                        <a:t>Plasmodium </a:t>
                      </a:r>
                      <a:r>
                        <a:rPr lang="en-US" dirty="0"/>
                        <a:t>species</a:t>
                      </a:r>
                      <a:endParaRPr lang="en-US" b="0" dirty="0">
                        <a:solidFill>
                          <a:schemeClr val="tx1"/>
                        </a:solidFill>
                      </a:endParaRPr>
                    </a:p>
                  </a:txBody>
                  <a:tcPr>
                    <a:solidFill>
                      <a:srgbClr val="FF9933"/>
                    </a:solidFill>
                  </a:tcPr>
                </a:tc>
                <a:tc>
                  <a:txBody>
                    <a:bodyPr/>
                    <a:lstStyle/>
                    <a:p>
                      <a:pPr algn="ctr"/>
                      <a:r>
                        <a:rPr lang="en-US" i="1" dirty="0"/>
                        <a:t>Spirillum minus</a:t>
                      </a:r>
                      <a:endParaRPr lang="en-US" b="0" i="1" dirty="0">
                        <a:solidFill>
                          <a:schemeClr val="tx1"/>
                        </a:solidFill>
                      </a:endParaRPr>
                    </a:p>
                  </a:txBody>
                  <a:tcPr>
                    <a:solidFill>
                      <a:srgbClr val="FF9933"/>
                    </a:solidFill>
                  </a:tcPr>
                </a:tc>
                <a:extLst>
                  <a:ext uri="{0D108BD9-81ED-4DB2-BD59-A6C34878D82A}">
                    <a16:rowId xmlns:a16="http://schemas.microsoft.com/office/drawing/2014/main" val="1032874842"/>
                  </a:ext>
                </a:extLst>
              </a:tr>
              <a:tr h="370840">
                <a:tc>
                  <a:txBody>
                    <a:bodyPr/>
                    <a:lstStyle/>
                    <a:p>
                      <a:pPr algn="ctr"/>
                      <a:r>
                        <a:rPr lang="en-US" i="1" dirty="0"/>
                        <a:t>Treponema</a:t>
                      </a:r>
                      <a:r>
                        <a:rPr lang="en-US" dirty="0"/>
                        <a:t> species</a:t>
                      </a:r>
                      <a:endParaRPr lang="en-US" b="0" dirty="0">
                        <a:solidFill>
                          <a:schemeClr val="tx1"/>
                        </a:solidFill>
                      </a:endParaRPr>
                    </a:p>
                  </a:txBody>
                  <a:tcPr>
                    <a:solidFill>
                      <a:srgbClr val="FF9933"/>
                    </a:solidFill>
                  </a:tcPr>
                </a:tc>
                <a:tc>
                  <a:txBody>
                    <a:bodyPr/>
                    <a:lstStyle/>
                    <a:p>
                      <a:pPr algn="ctr"/>
                      <a:r>
                        <a:rPr lang="en-US" dirty="0"/>
                        <a:t>Colorado Tick Fever Viruses</a:t>
                      </a:r>
                      <a:endParaRPr lang="en-US" b="0" dirty="0">
                        <a:solidFill>
                          <a:schemeClr val="tx1"/>
                        </a:solidFill>
                      </a:endParaRPr>
                    </a:p>
                  </a:txBody>
                  <a:tcPr>
                    <a:solidFill>
                      <a:srgbClr val="FF9933"/>
                    </a:solidFill>
                  </a:tcPr>
                </a:tc>
                <a:extLst>
                  <a:ext uri="{0D108BD9-81ED-4DB2-BD59-A6C34878D82A}">
                    <a16:rowId xmlns:a16="http://schemas.microsoft.com/office/drawing/2014/main" val="895126642"/>
                  </a:ext>
                </a:extLst>
              </a:tr>
              <a:tr h="370840">
                <a:tc>
                  <a:txBody>
                    <a:bodyPr/>
                    <a:lstStyle/>
                    <a:p>
                      <a:pPr algn="ctr"/>
                      <a:r>
                        <a:rPr lang="en-US" i="1" dirty="0" err="1"/>
                        <a:t>Babesia</a:t>
                      </a:r>
                      <a:r>
                        <a:rPr lang="en-US" dirty="0"/>
                        <a:t> species</a:t>
                      </a:r>
                      <a:endParaRPr lang="en-US" b="0" dirty="0">
                        <a:solidFill>
                          <a:schemeClr val="tx1"/>
                        </a:solidFill>
                      </a:endParaRPr>
                    </a:p>
                  </a:txBody>
                  <a:tcPr>
                    <a:solidFill>
                      <a:srgbClr val="FF9933"/>
                    </a:solidFill>
                  </a:tcPr>
                </a:tc>
                <a:tc>
                  <a:txBody>
                    <a:bodyPr/>
                    <a:lstStyle/>
                    <a:p>
                      <a:pPr algn="ctr"/>
                      <a:r>
                        <a:rPr lang="en-US" i="1" dirty="0"/>
                        <a:t>Borrelia</a:t>
                      </a:r>
                      <a:r>
                        <a:rPr lang="en-US" dirty="0"/>
                        <a:t> species</a:t>
                      </a:r>
                      <a:endParaRPr lang="en-US" b="0" dirty="0">
                        <a:solidFill>
                          <a:schemeClr val="tx1"/>
                        </a:solidFill>
                      </a:endParaRPr>
                    </a:p>
                  </a:txBody>
                  <a:tcPr>
                    <a:solidFill>
                      <a:srgbClr val="FF9933"/>
                    </a:solidFill>
                  </a:tcPr>
                </a:tc>
                <a:extLst>
                  <a:ext uri="{0D108BD9-81ED-4DB2-BD59-A6C34878D82A}">
                    <a16:rowId xmlns:a16="http://schemas.microsoft.com/office/drawing/2014/main" val="508114268"/>
                  </a:ext>
                </a:extLst>
              </a:tr>
              <a:tr h="370840">
                <a:tc>
                  <a:txBody>
                    <a:bodyPr/>
                    <a:lstStyle/>
                    <a:p>
                      <a:pPr algn="ctr"/>
                      <a:r>
                        <a:rPr lang="en-US" i="1" dirty="0"/>
                        <a:t>Brucella</a:t>
                      </a:r>
                      <a:r>
                        <a:rPr lang="en-US" dirty="0"/>
                        <a:t> species</a:t>
                      </a:r>
                      <a:endParaRPr lang="en-US" b="0" dirty="0">
                        <a:solidFill>
                          <a:schemeClr val="tx1"/>
                        </a:solidFill>
                      </a:endParaRPr>
                    </a:p>
                  </a:txBody>
                  <a:tcPr>
                    <a:solidFill>
                      <a:srgbClr val="FF9933"/>
                    </a:solidFill>
                  </a:tcPr>
                </a:tc>
                <a:tc>
                  <a:txBody>
                    <a:bodyPr/>
                    <a:lstStyle/>
                    <a:p>
                      <a:pPr algn="ctr"/>
                      <a:r>
                        <a:rPr lang="en-US" dirty="0"/>
                        <a:t>Creutzfeldt-Jakob agent</a:t>
                      </a:r>
                      <a:endParaRPr lang="en-US" b="0" dirty="0">
                        <a:solidFill>
                          <a:schemeClr val="tx1"/>
                        </a:solidFill>
                      </a:endParaRPr>
                    </a:p>
                  </a:txBody>
                  <a:tcPr>
                    <a:solidFill>
                      <a:srgbClr val="FF9933"/>
                    </a:solidFill>
                  </a:tcPr>
                </a:tc>
                <a:extLst>
                  <a:ext uri="{0D108BD9-81ED-4DB2-BD59-A6C34878D82A}">
                    <a16:rowId xmlns:a16="http://schemas.microsoft.com/office/drawing/2014/main" val="3827042598"/>
                  </a:ext>
                </a:extLst>
              </a:tr>
              <a:tr h="370840">
                <a:tc>
                  <a:txBody>
                    <a:bodyPr/>
                    <a:lstStyle/>
                    <a:p>
                      <a:pPr algn="ctr"/>
                      <a:r>
                        <a:rPr lang="en-US" i="1" dirty="0" err="1"/>
                        <a:t>Leptospira</a:t>
                      </a:r>
                      <a:r>
                        <a:rPr lang="en-US" dirty="0"/>
                        <a:t> species</a:t>
                      </a:r>
                      <a:endParaRPr lang="en-US" b="0" dirty="0">
                        <a:solidFill>
                          <a:schemeClr val="tx1"/>
                        </a:solidFill>
                      </a:endParaRPr>
                    </a:p>
                  </a:txBody>
                  <a:tcPr>
                    <a:solidFill>
                      <a:srgbClr val="FF9933"/>
                    </a:solidFill>
                  </a:tcPr>
                </a:tc>
                <a:tc>
                  <a:txBody>
                    <a:bodyPr/>
                    <a:lstStyle/>
                    <a:p>
                      <a:pPr algn="ctr"/>
                      <a:r>
                        <a:rPr lang="en-US" dirty="0"/>
                        <a:t>Human T-lymphotropic Virus Type I</a:t>
                      </a:r>
                      <a:endParaRPr lang="en-US" b="0" dirty="0">
                        <a:solidFill>
                          <a:schemeClr val="tx1"/>
                        </a:solidFill>
                      </a:endParaRPr>
                    </a:p>
                  </a:txBody>
                  <a:tcPr>
                    <a:solidFill>
                      <a:srgbClr val="FF9933"/>
                    </a:solidFill>
                  </a:tcPr>
                </a:tc>
                <a:extLst>
                  <a:ext uri="{0D108BD9-81ED-4DB2-BD59-A6C34878D82A}">
                    <a16:rowId xmlns:a16="http://schemas.microsoft.com/office/drawing/2014/main" val="2937939820"/>
                  </a:ext>
                </a:extLst>
              </a:tr>
              <a:tr h="370840">
                <a:tc>
                  <a:txBody>
                    <a:bodyPr/>
                    <a:lstStyle/>
                    <a:p>
                      <a:pPr algn="ctr"/>
                      <a:r>
                        <a:rPr lang="en-US" i="1" dirty="0" err="1"/>
                        <a:t>Francisella</a:t>
                      </a:r>
                      <a:r>
                        <a:rPr lang="en-US" dirty="0"/>
                        <a:t> species</a:t>
                      </a:r>
                      <a:endParaRPr lang="en-US" b="0" dirty="0">
                        <a:solidFill>
                          <a:schemeClr val="tx1"/>
                        </a:solidFill>
                      </a:endParaRPr>
                    </a:p>
                  </a:txBody>
                  <a:tcPr>
                    <a:solidFill>
                      <a:srgbClr val="FF9933"/>
                    </a:solidFill>
                  </a:tcPr>
                </a:tc>
                <a:tc>
                  <a:txBody>
                    <a:bodyPr/>
                    <a:lstStyle/>
                    <a:p>
                      <a:pPr algn="ctr"/>
                      <a:r>
                        <a:rPr lang="en-US" dirty="0"/>
                        <a:t>Hemorrhagic Fever Viruses</a:t>
                      </a:r>
                      <a:endParaRPr lang="en-US" b="0" dirty="0">
                        <a:solidFill>
                          <a:schemeClr val="tx1"/>
                        </a:solidFill>
                      </a:endParaRPr>
                    </a:p>
                  </a:txBody>
                  <a:tcPr>
                    <a:solidFill>
                      <a:srgbClr val="FF9933"/>
                    </a:solidFill>
                  </a:tcPr>
                </a:tc>
                <a:extLst>
                  <a:ext uri="{0D108BD9-81ED-4DB2-BD59-A6C34878D82A}">
                    <a16:rowId xmlns:a16="http://schemas.microsoft.com/office/drawing/2014/main" val="2766800350"/>
                  </a:ext>
                </a:extLst>
              </a:tr>
              <a:tr h="370840">
                <a:tc>
                  <a:txBody>
                    <a:bodyPr/>
                    <a:lstStyle/>
                    <a:p>
                      <a:pPr algn="ctr"/>
                      <a:r>
                        <a:rPr lang="en-US" i="1" dirty="0"/>
                        <a:t>Streptobacillus </a:t>
                      </a:r>
                      <a:r>
                        <a:rPr lang="en-US" i="1" dirty="0" err="1"/>
                        <a:t>moniliformis</a:t>
                      </a:r>
                      <a:endParaRPr lang="en-US" b="0" i="1" dirty="0">
                        <a:solidFill>
                          <a:schemeClr val="tx1"/>
                        </a:solidFill>
                      </a:endParaRPr>
                    </a:p>
                  </a:txBody>
                  <a:tcPr>
                    <a:solidFill>
                      <a:srgbClr val="FF9933"/>
                    </a:solidFill>
                  </a:tcPr>
                </a:tc>
                <a:tc>
                  <a:txBody>
                    <a:bodyPr/>
                    <a:lstStyle/>
                    <a:p>
                      <a:pPr algn="ctr"/>
                      <a:r>
                        <a:rPr lang="en-US" b="0" i="1" dirty="0">
                          <a:solidFill>
                            <a:schemeClr val="tx1"/>
                          </a:solidFill>
                        </a:rPr>
                        <a:t>Mycobacterium tuberculosis </a:t>
                      </a:r>
                    </a:p>
                  </a:txBody>
                  <a:tcPr>
                    <a:solidFill>
                      <a:srgbClr val="FF9933"/>
                    </a:solidFill>
                  </a:tcPr>
                </a:tc>
                <a:extLst>
                  <a:ext uri="{0D108BD9-81ED-4DB2-BD59-A6C34878D82A}">
                    <a16:rowId xmlns:a16="http://schemas.microsoft.com/office/drawing/2014/main" val="1314716314"/>
                  </a:ext>
                </a:extLst>
              </a:tr>
              <a:tr h="370840">
                <a:tc>
                  <a:txBody>
                    <a:bodyPr/>
                    <a:lstStyle/>
                    <a:p>
                      <a:pPr algn="ctr"/>
                      <a:r>
                        <a:rPr lang="en-US" b="0" i="0" dirty="0">
                          <a:solidFill>
                            <a:schemeClr val="tx1"/>
                          </a:solidFill>
                        </a:rPr>
                        <a:t>Rabies Virus</a:t>
                      </a:r>
                    </a:p>
                  </a:txBody>
                  <a:tcPr>
                    <a:solidFill>
                      <a:srgbClr val="FF9933"/>
                    </a:solidFill>
                  </a:tcPr>
                </a:tc>
                <a:tc>
                  <a:txBody>
                    <a:bodyPr/>
                    <a:lstStyle/>
                    <a:p>
                      <a:pPr algn="ctr"/>
                      <a:r>
                        <a:rPr lang="en-US" b="0" dirty="0">
                          <a:solidFill>
                            <a:schemeClr val="tx1"/>
                          </a:solidFill>
                        </a:rPr>
                        <a:t>Anthrax</a:t>
                      </a:r>
                    </a:p>
                  </a:txBody>
                  <a:tcPr>
                    <a:solidFill>
                      <a:srgbClr val="FF9933"/>
                    </a:solidFill>
                  </a:tcPr>
                </a:tc>
                <a:extLst>
                  <a:ext uri="{0D108BD9-81ED-4DB2-BD59-A6C34878D82A}">
                    <a16:rowId xmlns:a16="http://schemas.microsoft.com/office/drawing/2014/main" val="4118789934"/>
                  </a:ext>
                </a:extLst>
              </a:tr>
              <a:tr h="370840">
                <a:tc>
                  <a:txBody>
                    <a:bodyPr/>
                    <a:lstStyle/>
                    <a:p>
                      <a:pPr algn="ctr"/>
                      <a:r>
                        <a:rPr lang="en-US" b="0" i="0" dirty="0">
                          <a:solidFill>
                            <a:schemeClr val="tx1"/>
                          </a:solidFill>
                        </a:rPr>
                        <a:t>Vaccinia </a:t>
                      </a:r>
                    </a:p>
                  </a:txBody>
                  <a:tcPr>
                    <a:solidFill>
                      <a:srgbClr val="FF9933"/>
                    </a:solidFill>
                  </a:tcPr>
                </a:tc>
                <a:tc>
                  <a:txBody>
                    <a:bodyPr/>
                    <a:lstStyle/>
                    <a:p>
                      <a:pPr algn="ctr"/>
                      <a:r>
                        <a:rPr lang="en-US" b="0" dirty="0">
                          <a:solidFill>
                            <a:schemeClr val="tx1"/>
                          </a:solidFill>
                        </a:rPr>
                        <a:t>Epstein-Barr Virus</a:t>
                      </a:r>
                    </a:p>
                  </a:txBody>
                  <a:tcPr>
                    <a:solidFill>
                      <a:srgbClr val="FF9933"/>
                    </a:solidFill>
                  </a:tcPr>
                </a:tc>
                <a:extLst>
                  <a:ext uri="{0D108BD9-81ED-4DB2-BD59-A6C34878D82A}">
                    <a16:rowId xmlns:a16="http://schemas.microsoft.com/office/drawing/2014/main" val="220423659"/>
                  </a:ext>
                </a:extLst>
              </a:tr>
              <a:tr h="370840">
                <a:tc>
                  <a:txBody>
                    <a:bodyPr/>
                    <a:lstStyle/>
                    <a:p>
                      <a:pPr algn="ctr"/>
                      <a:r>
                        <a:rPr lang="en-US" b="0" i="0" dirty="0">
                          <a:solidFill>
                            <a:schemeClr val="tx1"/>
                          </a:solidFill>
                        </a:rPr>
                        <a:t>Human Papillomavirus </a:t>
                      </a:r>
                    </a:p>
                  </a:txBody>
                  <a:tcPr>
                    <a:solidFill>
                      <a:srgbClr val="FF9933"/>
                    </a:solidFill>
                  </a:tcPr>
                </a:tc>
                <a:tc>
                  <a:txBody>
                    <a:bodyPr/>
                    <a:lstStyle/>
                    <a:p>
                      <a:pPr algn="ctr"/>
                      <a:r>
                        <a:rPr lang="en-US" b="0" dirty="0">
                          <a:solidFill>
                            <a:schemeClr val="tx1"/>
                          </a:solidFill>
                        </a:rPr>
                        <a:t>Simian Vacuolating Virus 40 </a:t>
                      </a:r>
                    </a:p>
                  </a:txBody>
                  <a:tcPr>
                    <a:solidFill>
                      <a:srgbClr val="FF9933"/>
                    </a:solidFill>
                  </a:tcPr>
                </a:tc>
                <a:extLst>
                  <a:ext uri="{0D108BD9-81ED-4DB2-BD59-A6C34878D82A}">
                    <a16:rowId xmlns:a16="http://schemas.microsoft.com/office/drawing/2014/main" val="607262026"/>
                  </a:ext>
                </a:extLst>
              </a:tr>
            </a:tbl>
          </a:graphicData>
        </a:graphic>
      </p:graphicFrame>
    </p:spTree>
    <p:extLst>
      <p:ext uri="{BB962C8B-B14F-4D97-AF65-F5344CB8AC3E}">
        <p14:creationId xmlns:p14="http://schemas.microsoft.com/office/powerpoint/2010/main" val="3957598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937" y="357458"/>
            <a:ext cx="10364451" cy="914400"/>
          </a:xfrm>
        </p:spPr>
        <p:txBody>
          <a:bodyPr/>
          <a:lstStyle/>
          <a:p>
            <a:r>
              <a:rPr lang="en-US" sz="3200" dirty="0"/>
              <a:t>Cutaneous Anthrax</a:t>
            </a:r>
          </a:p>
        </p:txBody>
      </p:sp>
      <p:sp>
        <p:nvSpPr>
          <p:cNvPr id="3" name="Content Placeholder 2"/>
          <p:cNvSpPr>
            <a:spLocks noGrp="1"/>
          </p:cNvSpPr>
          <p:nvPr>
            <p:ph sz="quarter" idx="13"/>
          </p:nvPr>
        </p:nvSpPr>
        <p:spPr>
          <a:xfrm>
            <a:off x="170481" y="1187776"/>
            <a:ext cx="6426199" cy="4345119"/>
          </a:xfrm>
        </p:spPr>
        <p:txBody>
          <a:bodyPr>
            <a:normAutofit fontScale="92500" lnSpcReduction="10000"/>
          </a:bodyPr>
          <a:lstStyle/>
          <a:p>
            <a:pPr marL="342900" indent="-342900">
              <a:buFont typeface="Arial" panose="020B0604020202020204" pitchFamily="34" charset="0"/>
              <a:buChar char="•"/>
              <a:defRPr/>
            </a:pPr>
            <a:r>
              <a:rPr lang="en-US" sz="2400" dirty="0">
                <a:solidFill>
                  <a:schemeClr val="bg1"/>
                </a:solidFill>
              </a:rPr>
              <a:t>Happens when anthrax spores get into the skin.</a:t>
            </a:r>
          </a:p>
          <a:p>
            <a:pPr>
              <a:defRPr/>
            </a:pPr>
            <a:endParaRPr lang="en-US" sz="2400" dirty="0">
              <a:solidFill>
                <a:schemeClr val="bg1"/>
              </a:solidFill>
            </a:endParaRPr>
          </a:p>
          <a:p>
            <a:pPr marL="342900" indent="-342900">
              <a:buFont typeface="Arial" panose="020B0604020202020204" pitchFamily="34" charset="0"/>
              <a:buChar char="•"/>
              <a:defRPr/>
            </a:pPr>
            <a:r>
              <a:rPr lang="en-US" sz="2400" dirty="0">
                <a:solidFill>
                  <a:schemeClr val="bg1"/>
                </a:solidFill>
              </a:rPr>
              <a:t>Most often from handling infected animals or contaminated animal products like hides and hair.</a:t>
            </a:r>
          </a:p>
          <a:p>
            <a:pPr>
              <a:defRPr/>
            </a:pPr>
            <a:endParaRPr lang="en-US" sz="2400" dirty="0">
              <a:solidFill>
                <a:schemeClr val="bg1"/>
              </a:solidFill>
            </a:endParaRPr>
          </a:p>
          <a:p>
            <a:pPr marL="342900" indent="-342900">
              <a:buFont typeface="Arial" panose="020B0604020202020204" pitchFamily="34" charset="0"/>
              <a:buChar char="•"/>
              <a:defRPr/>
            </a:pPr>
            <a:r>
              <a:rPr lang="en-US" sz="2400" dirty="0">
                <a:solidFill>
                  <a:schemeClr val="bg1"/>
                </a:solidFill>
              </a:rPr>
              <a:t>Infection develops from 1 to 7 days after exposure.</a:t>
            </a:r>
          </a:p>
          <a:p>
            <a:pPr>
              <a:defRPr/>
            </a:pPr>
            <a:endParaRPr lang="en-US" sz="2400" dirty="0">
              <a:solidFill>
                <a:schemeClr val="bg1"/>
              </a:solidFill>
            </a:endParaRPr>
          </a:p>
          <a:p>
            <a:pPr marL="342900" indent="-342900">
              <a:buFont typeface="Arial" panose="020B0604020202020204" pitchFamily="34" charset="0"/>
              <a:buChar char="•"/>
              <a:defRPr/>
            </a:pPr>
            <a:r>
              <a:rPr lang="en-US" sz="2400" dirty="0">
                <a:solidFill>
                  <a:schemeClr val="bg1"/>
                </a:solidFill>
              </a:rPr>
              <a:t>Without treatment, up to 20% of people with cutaneous anthrax may die.</a:t>
            </a:r>
          </a:p>
        </p:txBody>
      </p:sp>
      <p:sp>
        <p:nvSpPr>
          <p:cNvPr id="4" name="Slide Number Placeholder 3"/>
          <p:cNvSpPr>
            <a:spLocks noGrp="1"/>
          </p:cNvSpPr>
          <p:nvPr>
            <p:ph type="sldNum" sz="quarter" idx="12"/>
          </p:nvPr>
        </p:nvSpPr>
        <p:spPr/>
        <p:txBody>
          <a:bodyPr/>
          <a:lstStyle/>
          <a:p>
            <a:fld id="{7389220B-0676-49AF-BFF4-F53BDC38DCAE}" type="slidenum">
              <a:rPr lang="en-US" smtClean="0"/>
              <a:t>21</a:t>
            </a:fld>
            <a:endParaRPr lang="en-US" dirty="0"/>
          </a:p>
        </p:txBody>
      </p:sp>
      <p:pic>
        <p:nvPicPr>
          <p:cNvPr id="1026" name="Picture 2" descr="anthrax-life-cy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6680" y="1187776"/>
            <a:ext cx="5278346" cy="398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060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364538"/>
            <a:ext cx="10364451" cy="914400"/>
          </a:xfrm>
        </p:spPr>
        <p:txBody>
          <a:bodyPr/>
          <a:lstStyle/>
          <a:p>
            <a:r>
              <a:rPr lang="en-US" sz="3200" dirty="0"/>
              <a:t>Rabies</a:t>
            </a:r>
          </a:p>
        </p:txBody>
      </p:sp>
      <p:sp>
        <p:nvSpPr>
          <p:cNvPr id="3" name="Content Placeholder 2"/>
          <p:cNvSpPr>
            <a:spLocks noGrp="1"/>
          </p:cNvSpPr>
          <p:nvPr>
            <p:ph sz="quarter" idx="13"/>
          </p:nvPr>
        </p:nvSpPr>
        <p:spPr>
          <a:xfrm>
            <a:off x="5343141" y="914946"/>
            <a:ext cx="6874134" cy="4635878"/>
          </a:xfrm>
        </p:spPr>
        <p:txBody>
          <a:bodyPr>
            <a:normAutofit lnSpcReduction="10000"/>
          </a:bodyPr>
          <a:lstStyle/>
          <a:p>
            <a:pPr marL="342900" indent="-342900">
              <a:buFont typeface="Arial" panose="020B0604020202020204" pitchFamily="34" charset="0"/>
              <a:buChar char="•"/>
              <a:defRPr/>
            </a:pPr>
            <a:r>
              <a:rPr lang="en-US" sz="2400" dirty="0">
                <a:solidFill>
                  <a:schemeClr val="bg1"/>
                </a:solidFill>
              </a:rPr>
              <a:t>All species of mammals are susceptible.</a:t>
            </a:r>
          </a:p>
          <a:p>
            <a:pPr marL="342900" indent="-342900">
              <a:buFont typeface="Arial" panose="020B0604020202020204" pitchFamily="34" charset="0"/>
              <a:buChar char="•"/>
              <a:defRPr/>
            </a:pPr>
            <a:r>
              <a:rPr lang="en-US" sz="2400" dirty="0">
                <a:solidFill>
                  <a:schemeClr val="bg1"/>
                </a:solidFill>
              </a:rPr>
              <a:t>Transmitted through: </a:t>
            </a:r>
          </a:p>
          <a:p>
            <a:pPr marL="1085850" lvl="1" indent="-342900">
              <a:buFont typeface="Arial" panose="020B0604020202020204" pitchFamily="34" charset="0"/>
              <a:buChar char="•"/>
              <a:defRPr/>
            </a:pPr>
            <a:r>
              <a:rPr lang="en-US" sz="2000" dirty="0">
                <a:solidFill>
                  <a:schemeClr val="bg1"/>
                </a:solidFill>
              </a:rPr>
              <a:t>Bites</a:t>
            </a:r>
          </a:p>
          <a:p>
            <a:pPr marL="1085850" lvl="1" indent="-342900">
              <a:buFont typeface="Arial" panose="020B0604020202020204" pitchFamily="34" charset="0"/>
              <a:buChar char="•"/>
              <a:defRPr/>
            </a:pPr>
            <a:r>
              <a:rPr lang="en-US" sz="2000" dirty="0">
                <a:solidFill>
                  <a:schemeClr val="bg1"/>
                </a:solidFill>
              </a:rPr>
              <a:t>Infected blood or saliva gets into an open cut/wound</a:t>
            </a:r>
          </a:p>
          <a:p>
            <a:pPr marL="1085850" lvl="1" indent="-342900">
              <a:buFont typeface="Arial" panose="020B0604020202020204" pitchFamily="34" charset="0"/>
              <a:buChar char="•"/>
              <a:defRPr/>
            </a:pPr>
            <a:r>
              <a:rPr lang="en-US" sz="2000" dirty="0">
                <a:solidFill>
                  <a:schemeClr val="bg1"/>
                </a:solidFill>
              </a:rPr>
              <a:t>Contamination of mucous membranes</a:t>
            </a:r>
          </a:p>
          <a:p>
            <a:pPr marL="1085850" lvl="1" indent="-342900">
              <a:buFont typeface="Arial" panose="020B0604020202020204" pitchFamily="34" charset="0"/>
              <a:buChar char="•"/>
              <a:defRPr/>
            </a:pPr>
            <a:r>
              <a:rPr lang="en-US" sz="2000" dirty="0">
                <a:solidFill>
                  <a:schemeClr val="bg1"/>
                </a:solidFill>
              </a:rPr>
              <a:t>Aerosolization</a:t>
            </a:r>
          </a:p>
          <a:p>
            <a:pPr marL="342900" indent="-342900">
              <a:buFont typeface="Arial" panose="020B0604020202020204" pitchFamily="34" charset="0"/>
              <a:buChar char="•"/>
              <a:defRPr/>
            </a:pPr>
            <a:r>
              <a:rPr lang="en-US" sz="2400" dirty="0">
                <a:solidFill>
                  <a:schemeClr val="bg1"/>
                </a:solidFill>
              </a:rPr>
              <a:t>Incubation period of weeks to months and is fatal once symptoms occur.</a:t>
            </a:r>
          </a:p>
          <a:p>
            <a:pPr marL="342900" indent="-342900">
              <a:buFont typeface="Arial" panose="020B0604020202020204" pitchFamily="34" charset="0"/>
              <a:buChar char="•"/>
              <a:defRPr/>
            </a:pPr>
            <a:r>
              <a:rPr lang="en-US" sz="2400" dirty="0">
                <a:solidFill>
                  <a:schemeClr val="bg1"/>
                </a:solidFill>
              </a:rPr>
              <a:t>Symptoms include:</a:t>
            </a:r>
          </a:p>
          <a:p>
            <a:pPr marL="1085850" lvl="1" indent="-342900">
              <a:buFont typeface="Arial" panose="020B0604020202020204" pitchFamily="34" charset="0"/>
              <a:buChar char="•"/>
              <a:defRPr/>
            </a:pPr>
            <a:r>
              <a:rPr lang="en-US" sz="2000" dirty="0">
                <a:solidFill>
                  <a:schemeClr val="bg1"/>
                </a:solidFill>
              </a:rPr>
              <a:t>Weakness</a:t>
            </a:r>
          </a:p>
          <a:p>
            <a:pPr marL="1085850" lvl="1" indent="-342900">
              <a:buFont typeface="Arial" panose="020B0604020202020204" pitchFamily="34" charset="0"/>
              <a:buChar char="•"/>
              <a:defRPr/>
            </a:pPr>
            <a:r>
              <a:rPr lang="en-US" sz="2000" dirty="0">
                <a:solidFill>
                  <a:schemeClr val="bg1"/>
                </a:solidFill>
              </a:rPr>
              <a:t>Fever</a:t>
            </a:r>
          </a:p>
          <a:p>
            <a:pPr marL="1085850" lvl="1" indent="-342900">
              <a:buFont typeface="Arial" panose="020B0604020202020204" pitchFamily="34" charset="0"/>
              <a:buChar char="•"/>
              <a:defRPr/>
            </a:pPr>
            <a:r>
              <a:rPr lang="en-US" sz="2000" dirty="0">
                <a:solidFill>
                  <a:schemeClr val="bg1"/>
                </a:solidFill>
              </a:rPr>
              <a:t>Headache</a:t>
            </a:r>
          </a:p>
        </p:txBody>
      </p:sp>
      <p:sp>
        <p:nvSpPr>
          <p:cNvPr id="4" name="Slide Number Placeholder 3"/>
          <p:cNvSpPr>
            <a:spLocks noGrp="1"/>
          </p:cNvSpPr>
          <p:nvPr>
            <p:ph type="sldNum" sz="quarter" idx="12"/>
          </p:nvPr>
        </p:nvSpPr>
        <p:spPr/>
        <p:txBody>
          <a:bodyPr/>
          <a:lstStyle/>
          <a:p>
            <a:fld id="{7389220B-0676-49AF-BFF4-F53BDC38DCAE}" type="slidenum">
              <a:rPr lang="en-US" smtClean="0"/>
              <a:t>22</a:t>
            </a:fld>
            <a:endParaRPr lang="en-US" dirty="0"/>
          </a:p>
        </p:txBody>
      </p:sp>
      <p:pic>
        <p:nvPicPr>
          <p:cNvPr id="7170" name="Picture 2" descr="Image result for rabies clipar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2319" r="100000">
                        <a14:backgroundMark x1="81149" y1="29352" x2="81149" y2="29352"/>
                        <a14:backgroundMark x1="83770" y1="27778" x2="83770" y2="27778"/>
                        <a14:backgroundMark x1="87298" y1="33241" x2="87298" y2="33241"/>
                      </a14:backgroundRemoval>
                    </a14:imgEffect>
                  </a14:imgLayer>
                </a14:imgProps>
              </a:ext>
              <a:ext uri="{28A0092B-C50C-407E-A947-70E740481C1C}">
                <a14:useLocalDpi xmlns:a14="http://schemas.microsoft.com/office/drawing/2010/main" val="0"/>
              </a:ext>
            </a:extLst>
          </a:blip>
          <a:srcRect/>
          <a:stretch>
            <a:fillRect/>
          </a:stretch>
        </p:blipFill>
        <p:spPr bwMode="auto">
          <a:xfrm>
            <a:off x="363682" y="973874"/>
            <a:ext cx="4429366" cy="4822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797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382758"/>
            <a:ext cx="12192000" cy="702524"/>
          </a:xfrm>
        </p:spPr>
        <p:txBody>
          <a:bodyPr/>
          <a:lstStyle/>
          <a:p>
            <a:pPr algn="ctr"/>
            <a:r>
              <a:rPr lang="en-US" sz="2400" dirty="0">
                <a:solidFill>
                  <a:schemeClr val="tx2"/>
                </a:solidFill>
              </a:rPr>
              <a:t>Why does 29 CFR 1910.1030 apply to finite and continuous human cell lines? </a:t>
            </a:r>
          </a:p>
          <a:p>
            <a:endParaRPr lang="en-US" dirty="0">
              <a:solidFill>
                <a:schemeClr val="bg1"/>
              </a:solidFill>
            </a:endParaRPr>
          </a:p>
        </p:txBody>
      </p:sp>
      <p:sp>
        <p:nvSpPr>
          <p:cNvPr id="5" name="Slide Number Placeholder 4"/>
          <p:cNvSpPr>
            <a:spLocks noGrp="1"/>
          </p:cNvSpPr>
          <p:nvPr>
            <p:ph type="sldNum" sz="quarter" idx="12"/>
          </p:nvPr>
        </p:nvSpPr>
        <p:spPr/>
        <p:txBody>
          <a:bodyPr/>
          <a:lstStyle/>
          <a:p>
            <a:fld id="{7389220B-0676-49AF-BFF4-F53BDC38DCAE}" type="slidenum">
              <a:rPr lang="en-US" smtClean="0"/>
              <a:t>23</a:t>
            </a:fld>
            <a:endParaRPr lang="en-US" dirty="0"/>
          </a:p>
        </p:txBody>
      </p:sp>
      <p:sp>
        <p:nvSpPr>
          <p:cNvPr id="7" name="TextBox 6"/>
          <p:cNvSpPr txBox="1"/>
          <p:nvPr/>
        </p:nvSpPr>
        <p:spPr>
          <a:xfrm>
            <a:off x="501194" y="969529"/>
            <a:ext cx="11354426"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The CDC’s Biosafety in Microbiological and Biomedical Laboratories recommends that all work with non-human primate and human cells follows the Bloodborne Pathogen Standard. </a:t>
            </a:r>
          </a:p>
          <a:p>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There is extensive testing required to ensure that cell lines are free of all </a:t>
            </a:r>
            <a:r>
              <a:rPr lang="en-US" sz="2400" dirty="0" err="1">
                <a:solidFill>
                  <a:schemeClr val="bg1"/>
                </a:solidFill>
              </a:rPr>
              <a:t>bloodborne</a:t>
            </a:r>
            <a:r>
              <a:rPr lang="en-US" sz="2400" dirty="0">
                <a:solidFill>
                  <a:schemeClr val="bg1"/>
                </a:solidFill>
              </a:rPr>
              <a:t> pathogens 	– Not just Viral Hepatitis and HIV (EBV, HTLV, HPV, CMV . . . ).</a:t>
            </a:r>
          </a:p>
          <a:p>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Establishment of an Exposure Control Plan is much easier than maintaining documentation of testing for OSHA.</a:t>
            </a:r>
          </a:p>
          <a:p>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Safety is our number one priority. </a:t>
            </a:r>
          </a:p>
        </p:txBody>
      </p:sp>
    </p:spTree>
    <p:extLst>
      <p:ext uri="{BB962C8B-B14F-4D97-AF65-F5344CB8AC3E}">
        <p14:creationId xmlns:p14="http://schemas.microsoft.com/office/powerpoint/2010/main" val="3336712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378170"/>
            <a:ext cx="10364451" cy="658348"/>
          </a:xfrm>
        </p:spPr>
        <p:txBody>
          <a:bodyPr/>
          <a:lstStyle/>
          <a:p>
            <a:r>
              <a:rPr lang="en-US" sz="3200" dirty="0"/>
              <a:t>Employer Responsibilities </a:t>
            </a:r>
          </a:p>
        </p:txBody>
      </p:sp>
      <p:sp>
        <p:nvSpPr>
          <p:cNvPr id="3" name="Content Placeholder 2"/>
          <p:cNvSpPr>
            <a:spLocks noGrp="1"/>
          </p:cNvSpPr>
          <p:nvPr>
            <p:ph sz="quarter" idx="13"/>
          </p:nvPr>
        </p:nvSpPr>
        <p:spPr>
          <a:xfrm>
            <a:off x="83127" y="935182"/>
            <a:ext cx="9528464" cy="4592782"/>
          </a:xfrm>
        </p:spPr>
        <p:txBody>
          <a:bodyPr>
            <a:noAutofit/>
          </a:bodyPr>
          <a:lstStyle/>
          <a:p>
            <a:pPr marL="342900" indent="-342900">
              <a:buFont typeface="Arial" panose="020B0604020202020204" pitchFamily="34" charset="0"/>
              <a:buChar char="•"/>
            </a:pPr>
            <a:r>
              <a:rPr lang="en-US" sz="2200" dirty="0">
                <a:solidFill>
                  <a:schemeClr val="bg1"/>
                </a:solidFill>
              </a:rPr>
              <a:t>OSHA’s Bloodborne Pathogen Standard states that anyone whose job requires exposure to BBP is required to complete BBP training. </a:t>
            </a:r>
          </a:p>
          <a:p>
            <a:pPr marL="342900" indent="-342900">
              <a:buFont typeface="Arial" panose="020B0604020202020204" pitchFamily="34" charset="0"/>
              <a:buChar char="•"/>
            </a:pPr>
            <a:endParaRPr lang="en-US" sz="2200" dirty="0">
              <a:solidFill>
                <a:schemeClr val="bg1"/>
              </a:solidFill>
            </a:endParaRPr>
          </a:p>
          <a:p>
            <a:pPr lvl="1"/>
            <a:r>
              <a:rPr lang="en-US" sz="2200">
                <a:solidFill>
                  <a:schemeClr val="bg1"/>
                </a:solidFill>
              </a:rPr>
              <a:t>Training </a:t>
            </a:r>
            <a:r>
              <a:rPr lang="en-US" sz="2200" dirty="0">
                <a:solidFill>
                  <a:schemeClr val="bg1"/>
                </a:solidFill>
              </a:rPr>
              <a:t>is conducted face </a:t>
            </a:r>
            <a:r>
              <a:rPr lang="en-US" sz="2200">
                <a:solidFill>
                  <a:schemeClr val="bg1"/>
                </a:solidFill>
              </a:rPr>
              <a:t>to face, </a:t>
            </a:r>
            <a:r>
              <a:rPr lang="en-US" sz="2200" dirty="0">
                <a:solidFill>
                  <a:schemeClr val="bg1"/>
                </a:solidFill>
              </a:rPr>
              <a:t>not online</a:t>
            </a:r>
          </a:p>
          <a:p>
            <a:pPr lvl="1"/>
            <a:r>
              <a:rPr lang="en-US" sz="2200" dirty="0">
                <a:solidFill>
                  <a:schemeClr val="bg1"/>
                </a:solidFill>
              </a:rPr>
              <a:t>Training is required annually </a:t>
            </a:r>
          </a:p>
          <a:p>
            <a:pPr lvl="1"/>
            <a:endParaRPr lang="en-US" sz="2200" dirty="0">
              <a:solidFill>
                <a:schemeClr val="bg1"/>
              </a:solidFill>
            </a:endParaRPr>
          </a:p>
          <a:p>
            <a:pPr marL="342900" indent="-342900">
              <a:buFont typeface="Arial" panose="020B0604020202020204" pitchFamily="34" charset="0"/>
              <a:buChar char="•"/>
            </a:pPr>
            <a:r>
              <a:rPr lang="en-US" sz="2200" dirty="0">
                <a:solidFill>
                  <a:schemeClr val="bg1"/>
                </a:solidFill>
              </a:rPr>
              <a:t>Anyone whose job requires exposure to BBP is offered vaccines and post exposure evaluation following any possible exposure incidents at no cost to the employee. </a:t>
            </a:r>
          </a:p>
          <a:p>
            <a:pPr marL="342900" indent="-342900">
              <a:buFont typeface="Arial" panose="020B0604020202020204" pitchFamily="34" charset="0"/>
              <a:buChar char="•"/>
            </a:pPr>
            <a:endParaRPr lang="en-US" sz="2200" dirty="0">
              <a:solidFill>
                <a:schemeClr val="bg1"/>
              </a:solidFill>
            </a:endParaRPr>
          </a:p>
          <a:p>
            <a:pPr marL="342900" indent="-342900">
              <a:buFont typeface="Arial" panose="020B0604020202020204" pitchFamily="34" charset="0"/>
              <a:buChar char="•"/>
            </a:pPr>
            <a:r>
              <a:rPr lang="en-US" sz="2200" dirty="0">
                <a:solidFill>
                  <a:schemeClr val="bg1"/>
                </a:solidFill>
              </a:rPr>
              <a:t>Employer must offer personal protective equipment (PPE) and a written exposure control plan. </a:t>
            </a:r>
          </a:p>
        </p:txBody>
      </p:sp>
      <p:sp>
        <p:nvSpPr>
          <p:cNvPr id="5" name="Slide Number Placeholder 4"/>
          <p:cNvSpPr>
            <a:spLocks noGrp="1"/>
          </p:cNvSpPr>
          <p:nvPr>
            <p:ph type="sldNum" sz="quarter" idx="12"/>
          </p:nvPr>
        </p:nvSpPr>
        <p:spPr/>
        <p:txBody>
          <a:bodyPr/>
          <a:lstStyle/>
          <a:p>
            <a:fld id="{7389220B-0676-49AF-BFF4-F53BDC38DCAE}" type="slidenum">
              <a:rPr lang="en-US" smtClean="0"/>
              <a:t>24</a:t>
            </a:fld>
            <a:endParaRPr lang="en-US" dirty="0"/>
          </a:p>
        </p:txBody>
      </p:sp>
      <p:pic>
        <p:nvPicPr>
          <p:cNvPr id="7170" name="Picture 2" descr="Image result for responsibility clipar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7886" r="89933"/>
                    </a14:imgEffect>
                  </a14:imgLayer>
                </a14:imgProps>
              </a:ext>
              <a:ext uri="{28A0092B-C50C-407E-A947-70E740481C1C}">
                <a14:useLocalDpi xmlns:a14="http://schemas.microsoft.com/office/drawing/2010/main" val="0"/>
              </a:ext>
            </a:extLst>
          </a:blip>
          <a:srcRect/>
          <a:stretch>
            <a:fillRect/>
          </a:stretch>
        </p:blipFill>
        <p:spPr bwMode="auto">
          <a:xfrm>
            <a:off x="9149528" y="1122218"/>
            <a:ext cx="3042472" cy="4083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717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382861"/>
            <a:ext cx="10364451" cy="1596177"/>
          </a:xfrm>
        </p:spPr>
        <p:txBody>
          <a:bodyPr/>
          <a:lstStyle/>
          <a:p>
            <a:r>
              <a:rPr lang="en-US" sz="3200" dirty="0"/>
              <a:t>Exposure Control Plan</a:t>
            </a:r>
          </a:p>
        </p:txBody>
      </p:sp>
      <p:sp>
        <p:nvSpPr>
          <p:cNvPr id="3" name="Content Placeholder 2"/>
          <p:cNvSpPr>
            <a:spLocks noGrp="1"/>
          </p:cNvSpPr>
          <p:nvPr>
            <p:ph sz="quarter" idx="13"/>
          </p:nvPr>
        </p:nvSpPr>
        <p:spPr>
          <a:xfrm>
            <a:off x="187036" y="904009"/>
            <a:ext cx="12004964" cy="4859330"/>
          </a:xfrm>
        </p:spPr>
        <p:txBody>
          <a:bodyPr>
            <a:noAutofit/>
          </a:bodyPr>
          <a:lstStyle/>
          <a:p>
            <a:pPr marL="457200" indent="-457200">
              <a:buFont typeface="Arial" panose="020B0604020202020204" pitchFamily="34" charset="0"/>
              <a:buChar char="•"/>
            </a:pPr>
            <a:r>
              <a:rPr lang="en-US" sz="2400" dirty="0">
                <a:solidFill>
                  <a:schemeClr val="bg1"/>
                </a:solidFill>
              </a:rPr>
              <a:t>Plan must be reviewed/updated at least annually, when a process changes, and when a new process is implemented.</a:t>
            </a:r>
          </a:p>
          <a:p>
            <a:pPr marL="457200" indent="-457200">
              <a:buFont typeface="Arial" panose="020B0604020202020204" pitchFamily="34" charset="0"/>
              <a:buChar char="•"/>
            </a:pPr>
            <a:r>
              <a:rPr lang="en-US" sz="2400" dirty="0">
                <a:solidFill>
                  <a:schemeClr val="bg1"/>
                </a:solidFill>
              </a:rPr>
              <a:t>Must be available within your department.</a:t>
            </a:r>
          </a:p>
          <a:p>
            <a:pPr marL="1200150" lvl="1" indent="-457200">
              <a:buFont typeface="Arial" panose="020B0604020202020204" pitchFamily="34" charset="0"/>
              <a:buChar char="•"/>
            </a:pPr>
            <a:r>
              <a:rPr lang="en-US" sz="2000" dirty="0">
                <a:solidFill>
                  <a:schemeClr val="bg1"/>
                </a:solidFill>
              </a:rPr>
              <a:t>EHS can provide current template.</a:t>
            </a:r>
          </a:p>
          <a:p>
            <a:pPr marL="457200" indent="-457200">
              <a:buFont typeface="Arial" panose="020B0604020202020204" pitchFamily="34" charset="0"/>
              <a:buChar char="•"/>
            </a:pPr>
            <a:r>
              <a:rPr lang="en-US" sz="2400" dirty="0">
                <a:solidFill>
                  <a:schemeClr val="bg1"/>
                </a:solidFill>
              </a:rPr>
              <a:t>Address the implementation of </a:t>
            </a:r>
            <a:r>
              <a:rPr lang="en-US" sz="2400" b="1" i="1" dirty="0">
                <a:solidFill>
                  <a:schemeClr val="bg1"/>
                </a:solidFill>
              </a:rPr>
              <a:t>Universal Precautions </a:t>
            </a:r>
            <a:r>
              <a:rPr lang="en-US" sz="2400" dirty="0">
                <a:solidFill>
                  <a:schemeClr val="bg1"/>
                </a:solidFill>
              </a:rPr>
              <a:t>and the identification and use of engineering controls.</a:t>
            </a:r>
          </a:p>
          <a:p>
            <a:pPr marL="457200" indent="-457200">
              <a:buFont typeface="Arial" panose="020B0604020202020204" pitchFamily="34" charset="0"/>
              <a:buChar char="•"/>
            </a:pPr>
            <a:r>
              <a:rPr lang="en-US" sz="2400" dirty="0">
                <a:solidFill>
                  <a:schemeClr val="bg1"/>
                </a:solidFill>
              </a:rPr>
              <a:t>Provisions for PPE and training.</a:t>
            </a:r>
          </a:p>
          <a:p>
            <a:pPr marL="457200" indent="-457200">
              <a:buFont typeface="Arial" panose="020B0604020202020204" pitchFamily="34" charset="0"/>
              <a:buChar char="•"/>
            </a:pPr>
            <a:r>
              <a:rPr lang="en-US" sz="2400" dirty="0" err="1">
                <a:solidFill>
                  <a:schemeClr val="bg1"/>
                </a:solidFill>
              </a:rPr>
              <a:t>Hep</a:t>
            </a:r>
            <a:r>
              <a:rPr lang="en-US" sz="2400" dirty="0">
                <a:solidFill>
                  <a:schemeClr val="bg1"/>
                </a:solidFill>
              </a:rPr>
              <a:t> B vaccinations available for all employees with occupational exposure.</a:t>
            </a:r>
          </a:p>
          <a:p>
            <a:pPr marL="457200" indent="-457200">
              <a:buFont typeface="Arial" panose="020B0604020202020204" pitchFamily="34" charset="0"/>
              <a:buChar char="•"/>
            </a:pPr>
            <a:r>
              <a:rPr lang="en-US" sz="2400" dirty="0">
                <a:solidFill>
                  <a:schemeClr val="bg1"/>
                </a:solidFill>
              </a:rPr>
              <a:t>Post exposure evaluation and follow-up for any occupational exposure.</a:t>
            </a:r>
          </a:p>
          <a:p>
            <a:pPr marL="457200" indent="-457200">
              <a:buFont typeface="Arial" panose="020B0604020202020204" pitchFamily="34" charset="0"/>
              <a:buChar char="•"/>
            </a:pPr>
            <a:r>
              <a:rPr lang="en-US" sz="2400" dirty="0">
                <a:solidFill>
                  <a:schemeClr val="bg1"/>
                </a:solidFill>
              </a:rPr>
              <a:t>Use of signs and labels to communicate hazards.</a:t>
            </a:r>
          </a:p>
          <a:p>
            <a:pPr marL="457200" indent="-457200">
              <a:buFont typeface="Arial" panose="020B0604020202020204" pitchFamily="34" charset="0"/>
              <a:buChar char="•"/>
            </a:pPr>
            <a:r>
              <a:rPr lang="en-US" sz="2400" dirty="0">
                <a:solidFill>
                  <a:schemeClr val="bg1"/>
                </a:solidFill>
              </a:rPr>
              <a:t>Record keeping.</a:t>
            </a:r>
          </a:p>
        </p:txBody>
      </p:sp>
      <p:sp>
        <p:nvSpPr>
          <p:cNvPr id="4" name="Slide Number Placeholder 3"/>
          <p:cNvSpPr>
            <a:spLocks noGrp="1"/>
          </p:cNvSpPr>
          <p:nvPr>
            <p:ph type="sldNum" sz="quarter" idx="12"/>
          </p:nvPr>
        </p:nvSpPr>
        <p:spPr/>
        <p:txBody>
          <a:bodyPr/>
          <a:lstStyle/>
          <a:p>
            <a:fld id="{7389220B-0676-49AF-BFF4-F53BDC38DCAE}" type="slidenum">
              <a:rPr lang="en-US" smtClean="0"/>
              <a:t>25</a:t>
            </a:fld>
            <a:endParaRPr lang="en-US" dirty="0"/>
          </a:p>
        </p:txBody>
      </p:sp>
    </p:spTree>
    <p:extLst>
      <p:ext uri="{BB962C8B-B14F-4D97-AF65-F5344CB8AC3E}">
        <p14:creationId xmlns:p14="http://schemas.microsoft.com/office/powerpoint/2010/main" val="966339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389221"/>
            <a:ext cx="10364451" cy="1596177"/>
          </a:xfrm>
        </p:spPr>
        <p:txBody>
          <a:bodyPr/>
          <a:lstStyle/>
          <a:p>
            <a:r>
              <a:rPr lang="en-US" sz="3200" dirty="0"/>
              <a:t>Bloodborne Pathogen Binder</a:t>
            </a:r>
          </a:p>
        </p:txBody>
      </p:sp>
      <p:sp>
        <p:nvSpPr>
          <p:cNvPr id="3" name="Content Placeholder 2"/>
          <p:cNvSpPr>
            <a:spLocks noGrp="1"/>
          </p:cNvSpPr>
          <p:nvPr>
            <p:ph sz="quarter" idx="13"/>
          </p:nvPr>
        </p:nvSpPr>
        <p:spPr>
          <a:xfrm>
            <a:off x="169719" y="1092597"/>
            <a:ext cx="9616966" cy="4099036"/>
          </a:xfrm>
        </p:spPr>
        <p:txBody>
          <a:bodyPr>
            <a:normAutofit fontScale="85000" lnSpcReduction="20000"/>
          </a:bodyPr>
          <a:lstStyle/>
          <a:p>
            <a:pPr marL="457200" indent="-457200">
              <a:buFont typeface="Arial" panose="020B0604020202020204" pitchFamily="34" charset="0"/>
              <a:buChar char="•"/>
            </a:pPr>
            <a:r>
              <a:rPr lang="en-US" dirty="0">
                <a:solidFill>
                  <a:schemeClr val="bg1"/>
                </a:solidFill>
              </a:rPr>
              <a:t>Suggested binder set up:</a:t>
            </a:r>
          </a:p>
          <a:p>
            <a:pPr marL="1200150" lvl="1" indent="-457200">
              <a:buFont typeface="Arial" panose="020B0604020202020204" pitchFamily="34" charset="0"/>
              <a:buChar char="•"/>
            </a:pPr>
            <a:r>
              <a:rPr lang="en-US" dirty="0">
                <a:solidFill>
                  <a:schemeClr val="bg1"/>
                </a:solidFill>
              </a:rPr>
              <a:t>OSHA Bloodborne Pathogen standard 1910.1030</a:t>
            </a:r>
          </a:p>
          <a:p>
            <a:pPr marL="1200150" lvl="1" indent="-457200">
              <a:buFont typeface="Arial" panose="020B0604020202020204" pitchFamily="34" charset="0"/>
              <a:buChar char="•"/>
            </a:pPr>
            <a:r>
              <a:rPr lang="en-US" dirty="0">
                <a:solidFill>
                  <a:schemeClr val="bg1"/>
                </a:solidFill>
              </a:rPr>
              <a:t>Exposure Control Plan with all appendixes</a:t>
            </a:r>
          </a:p>
          <a:p>
            <a:pPr marL="1200150" lvl="1" indent="-457200">
              <a:buFont typeface="Arial" panose="020B0604020202020204" pitchFamily="34" charset="0"/>
              <a:buChar char="•"/>
            </a:pPr>
            <a:r>
              <a:rPr lang="en-US" dirty="0">
                <a:solidFill>
                  <a:schemeClr val="bg1"/>
                </a:solidFill>
              </a:rPr>
              <a:t>List of all employees under plan</a:t>
            </a:r>
          </a:p>
          <a:p>
            <a:pPr marL="1200150" lvl="1" indent="-457200">
              <a:buFont typeface="Arial" panose="020B0604020202020204" pitchFamily="34" charset="0"/>
              <a:buChar char="•"/>
            </a:pPr>
            <a:r>
              <a:rPr lang="en-US" dirty="0">
                <a:solidFill>
                  <a:schemeClr val="bg1"/>
                </a:solidFill>
              </a:rPr>
              <a:t>Copies of completed/signed </a:t>
            </a:r>
            <a:r>
              <a:rPr lang="en-US" dirty="0" err="1">
                <a:solidFill>
                  <a:schemeClr val="bg1"/>
                </a:solidFill>
              </a:rPr>
              <a:t>Hep</a:t>
            </a:r>
            <a:r>
              <a:rPr lang="en-US" dirty="0">
                <a:solidFill>
                  <a:schemeClr val="bg1"/>
                </a:solidFill>
              </a:rPr>
              <a:t> B vaccination forms</a:t>
            </a:r>
          </a:p>
          <a:p>
            <a:pPr marL="1200150" lvl="1" indent="-457200">
              <a:buFont typeface="Arial" panose="020B0604020202020204" pitchFamily="34" charset="0"/>
              <a:buChar char="•"/>
            </a:pPr>
            <a:r>
              <a:rPr lang="en-US" dirty="0">
                <a:solidFill>
                  <a:schemeClr val="bg1"/>
                </a:solidFill>
              </a:rPr>
              <a:t>Training documentation</a:t>
            </a:r>
          </a:p>
          <a:p>
            <a:pPr marL="1200150" lvl="1" indent="-457200">
              <a:buFont typeface="Arial" panose="020B0604020202020204" pitchFamily="34" charset="0"/>
              <a:buChar char="•"/>
            </a:pPr>
            <a:r>
              <a:rPr lang="en-US" dirty="0">
                <a:solidFill>
                  <a:schemeClr val="bg1"/>
                </a:solidFill>
              </a:rPr>
              <a:t>Self inspection documentation</a:t>
            </a:r>
          </a:p>
          <a:p>
            <a:pPr marL="1200150" lvl="1" indent="-457200">
              <a:buFont typeface="Arial" panose="020B0604020202020204" pitchFamily="34" charset="0"/>
              <a:buChar char="•"/>
            </a:pPr>
            <a:r>
              <a:rPr lang="en-US" dirty="0">
                <a:solidFill>
                  <a:schemeClr val="bg1"/>
                </a:solidFill>
              </a:rPr>
              <a:t>Completed parameter sheet</a:t>
            </a:r>
          </a:p>
          <a:p>
            <a:pPr lvl="1"/>
            <a:endParaRPr lang="en-US" dirty="0">
              <a:solidFill>
                <a:schemeClr val="bg1"/>
              </a:solidFill>
            </a:endParaRPr>
          </a:p>
          <a:p>
            <a:pPr marL="457200" indent="-457200">
              <a:buFont typeface="Arial" panose="020B0604020202020204" pitchFamily="34" charset="0"/>
              <a:buChar char="•"/>
            </a:pPr>
            <a:r>
              <a:rPr lang="en-US" dirty="0">
                <a:solidFill>
                  <a:schemeClr val="bg1"/>
                </a:solidFill>
              </a:rPr>
              <a:t>EHS can assist with program set up and may do periodic checks.</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7389220B-0676-49AF-BFF4-F53BDC38DCAE}" type="slidenum">
              <a:rPr lang="en-US" smtClean="0"/>
              <a:t>26</a:t>
            </a:fld>
            <a:endParaRPr lang="en-US" dirty="0"/>
          </a:p>
        </p:txBody>
      </p:sp>
      <p:pic>
        <p:nvPicPr>
          <p:cNvPr id="9218" name="Picture 2" descr="Image result for binder clipar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3" b="89744" l="6667" r="95417"/>
                    </a14:imgEffect>
                  </a14:imgLayer>
                </a14:imgProps>
              </a:ext>
              <a:ext uri="{28A0092B-C50C-407E-A947-70E740481C1C}">
                <a14:useLocalDpi xmlns:a14="http://schemas.microsoft.com/office/drawing/2010/main" val="0"/>
              </a:ext>
            </a:extLst>
          </a:blip>
          <a:srcRect/>
          <a:stretch>
            <a:fillRect/>
          </a:stretch>
        </p:blipFill>
        <p:spPr bwMode="auto">
          <a:xfrm rot="2349893">
            <a:off x="8554347" y="1969241"/>
            <a:ext cx="3482910" cy="2829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06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366801"/>
            <a:ext cx="10364451" cy="848542"/>
          </a:xfrm>
        </p:spPr>
        <p:txBody>
          <a:bodyPr>
            <a:normAutofit/>
          </a:bodyPr>
          <a:lstStyle/>
          <a:p>
            <a:r>
              <a:rPr lang="en-US" sz="3200" dirty="0"/>
              <a:t>Exposure Prevention</a:t>
            </a:r>
          </a:p>
        </p:txBody>
      </p:sp>
      <p:sp>
        <p:nvSpPr>
          <p:cNvPr id="3" name="Content Placeholder 2"/>
          <p:cNvSpPr>
            <a:spLocks noGrp="1"/>
          </p:cNvSpPr>
          <p:nvPr>
            <p:ph sz="quarter" idx="13"/>
          </p:nvPr>
        </p:nvSpPr>
        <p:spPr>
          <a:xfrm>
            <a:off x="6130013" y="1285133"/>
            <a:ext cx="5865398" cy="3736370"/>
          </a:xfrm>
        </p:spPr>
        <p:txBody>
          <a:bodyPr>
            <a:noAutofit/>
          </a:bodyPr>
          <a:lstStyle/>
          <a:p>
            <a:pPr marL="457200" indent="-457200">
              <a:buFont typeface="Arial" panose="020B0604020202020204" pitchFamily="34" charset="0"/>
              <a:buChar char="•"/>
            </a:pPr>
            <a:r>
              <a:rPr lang="en-US" sz="1800" b="1" dirty="0">
                <a:solidFill>
                  <a:schemeClr val="bg1"/>
                </a:solidFill>
              </a:rPr>
              <a:t>Elimination:</a:t>
            </a:r>
            <a:r>
              <a:rPr lang="en-US" sz="1800" dirty="0">
                <a:solidFill>
                  <a:schemeClr val="bg1"/>
                </a:solidFill>
              </a:rPr>
              <a:t> Physically remove the hazard.</a:t>
            </a:r>
          </a:p>
          <a:p>
            <a:endParaRPr lang="en-US" sz="1800" dirty="0">
              <a:solidFill>
                <a:schemeClr val="bg1"/>
              </a:solidFill>
            </a:endParaRPr>
          </a:p>
          <a:p>
            <a:pPr marL="457200" indent="-457200">
              <a:buFont typeface="Arial" panose="020B0604020202020204" pitchFamily="34" charset="0"/>
              <a:buChar char="•"/>
            </a:pPr>
            <a:r>
              <a:rPr lang="en-US" sz="1800" b="1" dirty="0">
                <a:solidFill>
                  <a:schemeClr val="bg1"/>
                </a:solidFill>
              </a:rPr>
              <a:t>Substitution:</a:t>
            </a:r>
            <a:r>
              <a:rPr lang="en-US" sz="1800" dirty="0">
                <a:solidFill>
                  <a:schemeClr val="bg1"/>
                </a:solidFill>
              </a:rPr>
              <a:t> Replace the hazard</a:t>
            </a:r>
          </a:p>
          <a:p>
            <a:endParaRPr lang="en-US" sz="1800" dirty="0">
              <a:solidFill>
                <a:schemeClr val="bg1"/>
              </a:solidFill>
            </a:endParaRPr>
          </a:p>
          <a:p>
            <a:pPr marL="457200" indent="-457200">
              <a:buFont typeface="Arial" panose="020B0604020202020204" pitchFamily="34" charset="0"/>
              <a:buChar char="•"/>
            </a:pPr>
            <a:r>
              <a:rPr lang="en-US" sz="1800" b="1" dirty="0">
                <a:solidFill>
                  <a:schemeClr val="bg1"/>
                </a:solidFill>
              </a:rPr>
              <a:t>Engineering Controls: </a:t>
            </a:r>
            <a:r>
              <a:rPr lang="en-US" sz="1800" dirty="0">
                <a:solidFill>
                  <a:schemeClr val="bg1"/>
                </a:solidFill>
              </a:rPr>
              <a:t>Isolate workers from the hazard.</a:t>
            </a:r>
          </a:p>
          <a:p>
            <a:endParaRPr lang="en-US" sz="1800" dirty="0">
              <a:solidFill>
                <a:schemeClr val="bg1"/>
              </a:solidFill>
            </a:endParaRPr>
          </a:p>
          <a:p>
            <a:pPr marL="457200" indent="-457200">
              <a:buFont typeface="Arial" panose="020B0604020202020204" pitchFamily="34" charset="0"/>
              <a:buChar char="•"/>
            </a:pPr>
            <a:r>
              <a:rPr lang="en-US" sz="1800" b="1" dirty="0">
                <a:solidFill>
                  <a:schemeClr val="bg1"/>
                </a:solidFill>
              </a:rPr>
              <a:t>Administrative Controls: </a:t>
            </a:r>
            <a:r>
              <a:rPr lang="en-US" sz="1800" dirty="0">
                <a:solidFill>
                  <a:schemeClr val="bg1"/>
                </a:solidFill>
              </a:rPr>
              <a:t>Change the way people work.</a:t>
            </a:r>
          </a:p>
          <a:p>
            <a:endParaRPr lang="en-US" sz="1800" dirty="0">
              <a:solidFill>
                <a:schemeClr val="bg1"/>
              </a:solidFill>
            </a:endParaRPr>
          </a:p>
          <a:p>
            <a:pPr marL="457200" indent="-457200">
              <a:buFont typeface="Arial" panose="020B0604020202020204" pitchFamily="34" charset="0"/>
              <a:buChar char="•"/>
            </a:pPr>
            <a:r>
              <a:rPr lang="en-US" sz="1800" b="1" dirty="0">
                <a:solidFill>
                  <a:schemeClr val="bg1"/>
                </a:solidFill>
              </a:rPr>
              <a:t>PPE: </a:t>
            </a:r>
            <a:r>
              <a:rPr lang="en-US" sz="1800" dirty="0">
                <a:solidFill>
                  <a:schemeClr val="bg1"/>
                </a:solidFill>
              </a:rPr>
              <a:t>Protect the worker with personal protective equipment. </a:t>
            </a:r>
          </a:p>
        </p:txBody>
      </p:sp>
      <p:sp>
        <p:nvSpPr>
          <p:cNvPr id="5" name="Slide Number Placeholder 4"/>
          <p:cNvSpPr>
            <a:spLocks noGrp="1"/>
          </p:cNvSpPr>
          <p:nvPr>
            <p:ph type="sldNum" sz="quarter" idx="12"/>
          </p:nvPr>
        </p:nvSpPr>
        <p:spPr/>
        <p:txBody>
          <a:bodyPr/>
          <a:lstStyle/>
          <a:p>
            <a:fld id="{7389220B-0676-49AF-BFF4-F53BDC38DCAE}" type="slidenum">
              <a:rPr lang="en-US" smtClean="0"/>
              <a:t>27</a:t>
            </a:fld>
            <a:endParaRPr lang="en-US" dirty="0"/>
          </a:p>
        </p:txBody>
      </p:sp>
      <p:pic>
        <p:nvPicPr>
          <p:cNvPr id="9" name="Content Placeholder 8"/>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246439" y="1241391"/>
            <a:ext cx="5710950" cy="3823853"/>
          </a:xfrm>
        </p:spPr>
      </p:pic>
    </p:spTree>
    <p:extLst>
      <p:ext uri="{BB962C8B-B14F-4D97-AF65-F5344CB8AC3E}">
        <p14:creationId xmlns:p14="http://schemas.microsoft.com/office/powerpoint/2010/main" val="1562645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339532"/>
            <a:ext cx="10364451" cy="1023671"/>
          </a:xfrm>
        </p:spPr>
        <p:txBody>
          <a:bodyPr/>
          <a:lstStyle/>
          <a:p>
            <a:r>
              <a:rPr lang="en-US" sz="3200" dirty="0"/>
              <a:t>Engineering Controls</a:t>
            </a:r>
            <a:br>
              <a:rPr lang="en-US" dirty="0"/>
            </a:br>
            <a:r>
              <a:rPr lang="en-US" sz="2000" dirty="0"/>
              <a:t> </a:t>
            </a:r>
          </a:p>
        </p:txBody>
      </p:sp>
      <p:sp>
        <p:nvSpPr>
          <p:cNvPr id="3" name="Content Placeholder 2"/>
          <p:cNvSpPr>
            <a:spLocks noGrp="1"/>
          </p:cNvSpPr>
          <p:nvPr>
            <p:ph sz="quarter" idx="13"/>
          </p:nvPr>
        </p:nvSpPr>
        <p:spPr>
          <a:xfrm>
            <a:off x="135082" y="1363203"/>
            <a:ext cx="6764482" cy="4256689"/>
          </a:xfrm>
        </p:spPr>
        <p:txBody>
          <a:bodyPr>
            <a:normAutofit fontScale="92500"/>
          </a:bodyPr>
          <a:lstStyle/>
          <a:p>
            <a:pPr marL="285750" indent="-285750">
              <a:buFont typeface="Arial" panose="020B0604020202020204" pitchFamily="34" charset="0"/>
              <a:buChar char="•"/>
              <a:defRPr/>
            </a:pPr>
            <a:r>
              <a:rPr lang="en-US" sz="2400" dirty="0">
                <a:solidFill>
                  <a:schemeClr val="bg1"/>
                </a:solidFill>
              </a:rPr>
              <a:t>Reduce exposure by either removing or isolating the hazard or isolating the worker from exposure by using devices and advances in technology.</a:t>
            </a:r>
          </a:p>
          <a:p>
            <a:pPr>
              <a:defRPr/>
            </a:pPr>
            <a:endParaRPr lang="en-US" sz="2400" dirty="0">
              <a:solidFill>
                <a:schemeClr val="bg1"/>
              </a:solidFill>
            </a:endParaRPr>
          </a:p>
          <a:p>
            <a:pPr marL="285750" indent="-285750">
              <a:buFont typeface="Arial" panose="020B0604020202020204" pitchFamily="34" charset="0"/>
              <a:buChar char="•"/>
              <a:defRPr/>
            </a:pPr>
            <a:r>
              <a:rPr lang="en-US" sz="2400" dirty="0">
                <a:solidFill>
                  <a:schemeClr val="bg1"/>
                </a:solidFill>
              </a:rPr>
              <a:t>Must be examined, maintained, and replaced on a regular schedule to ensure their effectiveness.</a:t>
            </a:r>
          </a:p>
          <a:p>
            <a:pPr marL="285750" indent="-285750">
              <a:buFont typeface="Arial" panose="020B0604020202020204" pitchFamily="34" charset="0"/>
              <a:buChar char="•"/>
              <a:defRPr/>
            </a:pPr>
            <a:endParaRPr lang="en-US" sz="2400" dirty="0">
              <a:solidFill>
                <a:schemeClr val="bg1"/>
              </a:solidFill>
            </a:endParaRPr>
          </a:p>
          <a:p>
            <a:pPr marL="285750" indent="-285750">
              <a:buFont typeface="Arial" panose="020B0604020202020204" pitchFamily="34" charset="0"/>
              <a:buChar char="•"/>
              <a:defRPr/>
            </a:pPr>
            <a:r>
              <a:rPr lang="en-US" sz="2400" dirty="0">
                <a:solidFill>
                  <a:schemeClr val="bg1"/>
                </a:solidFill>
              </a:rPr>
              <a:t>Examples: Sharps containers, biohazard waste containers, safer medical devices, needleless systems.</a:t>
            </a:r>
            <a:br>
              <a:rPr lang="en-US" dirty="0"/>
            </a:br>
            <a:endParaRPr lang="en-US" dirty="0"/>
          </a:p>
          <a:p>
            <a:endParaRPr lang="en-US" dirty="0"/>
          </a:p>
        </p:txBody>
      </p:sp>
      <p:sp>
        <p:nvSpPr>
          <p:cNvPr id="5" name="Slide Number Placeholder 4"/>
          <p:cNvSpPr>
            <a:spLocks noGrp="1"/>
          </p:cNvSpPr>
          <p:nvPr>
            <p:ph type="sldNum" sz="quarter" idx="12"/>
          </p:nvPr>
        </p:nvSpPr>
        <p:spPr/>
        <p:txBody>
          <a:bodyPr/>
          <a:lstStyle/>
          <a:p>
            <a:fld id="{7389220B-0676-49AF-BFF4-F53BDC38DCAE}" type="slidenum">
              <a:rPr lang="en-US" smtClean="0"/>
              <a:t>28</a:t>
            </a:fld>
            <a:endParaRPr lang="en-US" dirty="0"/>
          </a:p>
        </p:txBody>
      </p:sp>
      <p:pic>
        <p:nvPicPr>
          <p:cNvPr id="2050" name="Picture 2" descr="Image result for fume hood clipar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83" b="95380" l="9939" r="89908">
                        <a14:backgroundMark x1="36544" y1="73641" x2="36544" y2="73641"/>
                        <a14:backgroundMark x1="66820" y1="36413" x2="66820" y2="36413"/>
                        <a14:backgroundMark x1="66055" y1="44293" x2="66055" y2="44293"/>
                        <a14:backgroundMark x1="67125" y1="38315" x2="67125" y2="38315"/>
                        <a14:backgroundMark x1="65902" y1="52446" x2="65902" y2="52446"/>
                        <a14:backgroundMark x1="65749" y1="56522" x2="65749" y2="56522"/>
                        <a14:backgroundMark x1="67431" y1="61413" x2="67431" y2="61413"/>
                        <a14:backgroundMark x1="68349" y1="57065" x2="68349" y2="57065"/>
                        <a14:backgroundMark x1="68960" y1="54620" x2="68960" y2="54620"/>
                      </a14:backgroundRemoval>
                    </a14:imgEffect>
                  </a14:imgLayer>
                </a14:imgProps>
              </a:ext>
              <a:ext uri="{28A0092B-C50C-407E-A947-70E740481C1C}">
                <a14:useLocalDpi xmlns:a14="http://schemas.microsoft.com/office/drawing/2010/main" val="0"/>
              </a:ext>
            </a:extLst>
          </a:blip>
          <a:srcRect/>
          <a:stretch>
            <a:fillRect/>
          </a:stretch>
        </p:blipFill>
        <p:spPr bwMode="auto">
          <a:xfrm>
            <a:off x="4842619" y="851367"/>
            <a:ext cx="8117051" cy="456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542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387290"/>
            <a:ext cx="10364451" cy="1005010"/>
          </a:xfrm>
        </p:spPr>
        <p:txBody>
          <a:bodyPr/>
          <a:lstStyle/>
          <a:p>
            <a:r>
              <a:rPr lang="en-US" sz="3200" dirty="0"/>
              <a:t>Administrative/Workplace Controls</a:t>
            </a:r>
          </a:p>
        </p:txBody>
      </p:sp>
      <p:sp>
        <p:nvSpPr>
          <p:cNvPr id="3" name="Content Placeholder 2"/>
          <p:cNvSpPr>
            <a:spLocks noGrp="1"/>
          </p:cNvSpPr>
          <p:nvPr>
            <p:ph sz="quarter" idx="13"/>
          </p:nvPr>
        </p:nvSpPr>
        <p:spPr>
          <a:xfrm>
            <a:off x="415636" y="1110050"/>
            <a:ext cx="11294919" cy="4386741"/>
          </a:xfrm>
        </p:spPr>
        <p:txBody>
          <a:bodyPr>
            <a:normAutofit fontScale="85000" lnSpcReduction="20000"/>
          </a:bodyPr>
          <a:lstStyle/>
          <a:p>
            <a:pPr marL="342900" indent="-342900">
              <a:buFont typeface="Arial" panose="020B0604020202020204" pitchFamily="34" charset="0"/>
              <a:buChar char="•"/>
              <a:defRPr/>
            </a:pPr>
            <a:r>
              <a:rPr lang="en-US" sz="2600" dirty="0">
                <a:solidFill>
                  <a:schemeClr val="bg1"/>
                </a:solidFill>
              </a:rPr>
              <a:t>Restrict eating, drinking, smoking, applying cosmetics, and handling contact lenses near blood or OPIMs.</a:t>
            </a:r>
          </a:p>
          <a:p>
            <a:pPr>
              <a:defRPr/>
            </a:pPr>
            <a:endParaRPr lang="en-US" sz="2600" dirty="0">
              <a:solidFill>
                <a:schemeClr val="bg1"/>
              </a:solidFill>
            </a:endParaRPr>
          </a:p>
          <a:p>
            <a:pPr marL="342900" indent="-342900">
              <a:buFont typeface="Arial" panose="020B0604020202020204" pitchFamily="34" charset="0"/>
              <a:buChar char="•"/>
              <a:defRPr/>
            </a:pPr>
            <a:r>
              <a:rPr lang="en-US" sz="2600" dirty="0">
                <a:solidFill>
                  <a:schemeClr val="bg1"/>
                </a:solidFill>
              </a:rPr>
              <a:t>Prevent the storage of food or drink in locations where blood or OPIMs are kept.</a:t>
            </a:r>
          </a:p>
          <a:p>
            <a:pPr marL="342900" indent="-342900">
              <a:buFont typeface="Arial" panose="020B0604020202020204" pitchFamily="34" charset="0"/>
              <a:buChar char="•"/>
              <a:defRPr/>
            </a:pPr>
            <a:endParaRPr lang="en-US" sz="2600" dirty="0">
              <a:solidFill>
                <a:schemeClr val="bg1"/>
              </a:solidFill>
            </a:endParaRPr>
          </a:p>
          <a:p>
            <a:pPr marL="342900" indent="-342900">
              <a:buFont typeface="Arial" panose="020B0604020202020204" pitchFamily="34" charset="0"/>
              <a:buChar char="•"/>
              <a:defRPr/>
            </a:pPr>
            <a:r>
              <a:rPr lang="en-US" sz="2600" dirty="0">
                <a:solidFill>
                  <a:schemeClr val="bg1"/>
                </a:solidFill>
              </a:rPr>
              <a:t>Provide and require the use of handwashing facilities. </a:t>
            </a:r>
          </a:p>
          <a:p>
            <a:pPr marL="342900" indent="-342900">
              <a:buFont typeface="Arial" panose="020B0604020202020204" pitchFamily="34" charset="0"/>
              <a:buChar char="•"/>
              <a:defRPr/>
            </a:pPr>
            <a:endParaRPr lang="en-US" sz="2600" dirty="0">
              <a:solidFill>
                <a:schemeClr val="bg1"/>
              </a:solidFill>
            </a:endParaRPr>
          </a:p>
          <a:p>
            <a:pPr marL="342900" lvl="1" indent="-342900">
              <a:spcBef>
                <a:spcPts val="1000"/>
              </a:spcBef>
              <a:buFont typeface="Arial" panose="020B0604020202020204" pitchFamily="34" charset="0"/>
              <a:buChar char="•"/>
            </a:pPr>
            <a:r>
              <a:rPr lang="en-US" sz="2600" dirty="0">
                <a:solidFill>
                  <a:schemeClr val="bg1"/>
                </a:solidFill>
              </a:rPr>
              <a:t>Require the use gloves when working with or cleaning up blood or OPIM spills. </a:t>
            </a:r>
          </a:p>
          <a:p>
            <a:pPr marL="342900" lvl="1" indent="-342900">
              <a:spcBef>
                <a:spcPts val="1000"/>
              </a:spcBef>
              <a:buFont typeface="Arial" panose="020B0604020202020204" pitchFamily="34" charset="0"/>
              <a:buChar char="•"/>
            </a:pPr>
            <a:endParaRPr lang="en-US" sz="2600" dirty="0">
              <a:solidFill>
                <a:schemeClr val="bg1"/>
              </a:solidFill>
            </a:endParaRPr>
          </a:p>
          <a:p>
            <a:pPr marL="342900" lvl="1" indent="-342900">
              <a:spcBef>
                <a:spcPts val="1000"/>
              </a:spcBef>
              <a:buFont typeface="Arial" panose="020B0604020202020204" pitchFamily="34" charset="0"/>
              <a:buChar char="•"/>
            </a:pPr>
            <a:r>
              <a:rPr lang="en-US" sz="2600" dirty="0">
                <a:solidFill>
                  <a:schemeClr val="bg1"/>
                </a:solidFill>
              </a:rPr>
              <a:t>Prohibit recapping, bending, removing, shearing, or breaking contaminated needles.</a:t>
            </a:r>
          </a:p>
          <a:p>
            <a:pPr marL="342900" lvl="1" indent="-342900">
              <a:spcBef>
                <a:spcPts val="1000"/>
              </a:spcBef>
              <a:buFont typeface="Arial" panose="020B0604020202020204" pitchFamily="34" charset="0"/>
              <a:buChar char="•"/>
            </a:pPr>
            <a:endParaRPr lang="en-US" sz="2600" dirty="0">
              <a:solidFill>
                <a:schemeClr val="bg1"/>
              </a:solidFill>
            </a:endParaRPr>
          </a:p>
          <a:p>
            <a:pPr marL="342900" lvl="1" indent="-342900">
              <a:spcBef>
                <a:spcPts val="1000"/>
              </a:spcBef>
              <a:buFont typeface="Arial" panose="020B0604020202020204" pitchFamily="34" charset="0"/>
              <a:buChar char="•"/>
            </a:pPr>
            <a:r>
              <a:rPr lang="en-US" sz="2600" dirty="0">
                <a:solidFill>
                  <a:schemeClr val="bg1"/>
                </a:solidFill>
              </a:rPr>
              <a:t>Prohibit picking up sharps or broken glass with bare hands.</a:t>
            </a:r>
          </a:p>
          <a:p>
            <a:pPr marL="342900" lvl="1" indent="-342900">
              <a:spcBef>
                <a:spcPts val="1000"/>
              </a:spcBef>
              <a:buFont typeface="Arial" panose="020B0604020202020204" pitchFamily="34" charset="0"/>
              <a:buChar char="•"/>
            </a:pPr>
            <a:endParaRPr lang="en-US" sz="2200" dirty="0">
              <a:solidFill>
                <a:schemeClr val="bg1"/>
              </a:solidFill>
            </a:endParaRPr>
          </a:p>
          <a:p>
            <a:pPr marL="457200" indent="-457200">
              <a:buFont typeface="Arial" panose="020B0604020202020204" pitchFamily="34" charset="0"/>
              <a:buChar char="•"/>
            </a:pPr>
            <a:endParaRPr lang="en-US" dirty="0"/>
          </a:p>
        </p:txBody>
      </p:sp>
      <p:sp>
        <p:nvSpPr>
          <p:cNvPr id="5" name="Slide Number Placeholder 4"/>
          <p:cNvSpPr>
            <a:spLocks noGrp="1"/>
          </p:cNvSpPr>
          <p:nvPr>
            <p:ph type="sldNum" sz="quarter" idx="12"/>
          </p:nvPr>
        </p:nvSpPr>
        <p:spPr/>
        <p:txBody>
          <a:bodyPr/>
          <a:lstStyle/>
          <a:p>
            <a:fld id="{7389220B-0676-49AF-BFF4-F53BDC38DCAE}" type="slidenum">
              <a:rPr lang="en-US" smtClean="0"/>
              <a:t>29</a:t>
            </a:fld>
            <a:endParaRPr lang="en-US" dirty="0"/>
          </a:p>
        </p:txBody>
      </p:sp>
    </p:spTree>
    <p:extLst>
      <p:ext uri="{BB962C8B-B14F-4D97-AF65-F5344CB8AC3E}">
        <p14:creationId xmlns:p14="http://schemas.microsoft.com/office/powerpoint/2010/main" val="188307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351238"/>
            <a:ext cx="10364451" cy="798391"/>
          </a:xfrm>
        </p:spPr>
        <p:txBody>
          <a:bodyPr>
            <a:normAutofit/>
          </a:bodyPr>
          <a:lstStyle/>
          <a:p>
            <a:r>
              <a:rPr lang="en-US" sz="3200" dirty="0"/>
              <a:t>Who is at risk? Could you be exposed at work? </a:t>
            </a:r>
          </a:p>
        </p:txBody>
      </p:sp>
      <p:sp>
        <p:nvSpPr>
          <p:cNvPr id="3" name="Content Placeholder 2"/>
          <p:cNvSpPr>
            <a:spLocks noGrp="1"/>
          </p:cNvSpPr>
          <p:nvPr>
            <p:ph sz="quarter" idx="13"/>
          </p:nvPr>
        </p:nvSpPr>
        <p:spPr>
          <a:xfrm>
            <a:off x="913774" y="1422414"/>
            <a:ext cx="6569592" cy="3663907"/>
          </a:xfrm>
        </p:spPr>
        <p:txBody>
          <a:bodyPr>
            <a:noAutofit/>
          </a:bodyPr>
          <a:lstStyle/>
          <a:p>
            <a:pPr marL="457200" indent="-457200">
              <a:buFont typeface="Arial" panose="020B0604020202020204" pitchFamily="34" charset="0"/>
              <a:buChar char="•"/>
            </a:pPr>
            <a:r>
              <a:rPr lang="en-US" sz="2800" dirty="0">
                <a:solidFill>
                  <a:schemeClr val="bg1"/>
                </a:solidFill>
              </a:rPr>
              <a:t>First responders</a:t>
            </a:r>
          </a:p>
          <a:p>
            <a:pPr marL="457200" indent="-457200">
              <a:buFont typeface="Arial" panose="020B0604020202020204" pitchFamily="34" charset="0"/>
              <a:buChar char="•"/>
            </a:pPr>
            <a:r>
              <a:rPr lang="en-US" sz="2800" dirty="0">
                <a:solidFill>
                  <a:schemeClr val="bg1"/>
                </a:solidFill>
              </a:rPr>
              <a:t>Law enforcement </a:t>
            </a:r>
          </a:p>
          <a:p>
            <a:pPr marL="457200" indent="-457200">
              <a:buFont typeface="Arial" panose="020B0604020202020204" pitchFamily="34" charset="0"/>
              <a:buChar char="•"/>
            </a:pPr>
            <a:r>
              <a:rPr lang="en-US" sz="2800" dirty="0">
                <a:solidFill>
                  <a:schemeClr val="bg1"/>
                </a:solidFill>
              </a:rPr>
              <a:t>Laboratory personnel</a:t>
            </a:r>
          </a:p>
          <a:p>
            <a:pPr marL="457200" indent="-457200">
              <a:buFont typeface="Arial" panose="020B0604020202020204" pitchFamily="34" charset="0"/>
              <a:buChar char="•"/>
            </a:pPr>
            <a:r>
              <a:rPr lang="en-US" sz="2800" dirty="0">
                <a:solidFill>
                  <a:schemeClr val="bg1"/>
                </a:solidFill>
              </a:rPr>
              <a:t>Housekeeping personnel </a:t>
            </a:r>
          </a:p>
          <a:p>
            <a:pPr marL="457200" indent="-457200">
              <a:buFont typeface="Arial" panose="020B0604020202020204" pitchFamily="34" charset="0"/>
              <a:buChar char="•"/>
            </a:pPr>
            <a:r>
              <a:rPr lang="en-US" sz="2800" dirty="0">
                <a:solidFill>
                  <a:schemeClr val="bg1"/>
                </a:solidFill>
              </a:rPr>
              <a:t>Facilities personnel </a:t>
            </a:r>
          </a:p>
          <a:p>
            <a:pPr marL="457200" indent="-457200">
              <a:buFont typeface="Arial" panose="020B0604020202020204" pitchFamily="34" charset="0"/>
              <a:buChar char="•"/>
            </a:pPr>
            <a:r>
              <a:rPr lang="en-US" sz="2800" dirty="0">
                <a:solidFill>
                  <a:schemeClr val="bg1"/>
                </a:solidFill>
              </a:rPr>
              <a:t>Nurses and doctors</a:t>
            </a:r>
          </a:p>
          <a:p>
            <a:pPr marL="457200" indent="-457200">
              <a:buFont typeface="Arial" panose="020B0604020202020204" pitchFamily="34" charset="0"/>
              <a:buChar char="•"/>
            </a:pPr>
            <a:r>
              <a:rPr lang="en-US" sz="2800" dirty="0">
                <a:solidFill>
                  <a:schemeClr val="bg1"/>
                </a:solidFill>
              </a:rPr>
              <a:t>Other healthcare personnel</a:t>
            </a:r>
          </a:p>
        </p:txBody>
      </p:sp>
      <p:sp>
        <p:nvSpPr>
          <p:cNvPr id="7" name="Slide Number Placeholder 6"/>
          <p:cNvSpPr>
            <a:spLocks noGrp="1"/>
          </p:cNvSpPr>
          <p:nvPr>
            <p:ph type="sldNum" sz="quarter" idx="12"/>
          </p:nvPr>
        </p:nvSpPr>
        <p:spPr/>
        <p:txBody>
          <a:bodyPr/>
          <a:lstStyle/>
          <a:p>
            <a:fld id="{7389220B-0676-49AF-BFF4-F53BDC38DCAE}" type="slidenum">
              <a:rPr lang="en-US" smtClean="0"/>
              <a:t>3</a:t>
            </a:fld>
            <a:endParaRPr lang="en-US" dirty="0"/>
          </a:p>
        </p:txBody>
      </p:sp>
      <p:pic>
        <p:nvPicPr>
          <p:cNvPr id="8196" name="Picture 4" descr="Image result for orange man question mark"/>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22431" y="1149629"/>
            <a:ext cx="1972684" cy="40821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orange man question mark"/>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b="69921"/>
          <a:stretch/>
        </p:blipFill>
        <p:spPr bwMode="auto">
          <a:xfrm rot="1175617">
            <a:off x="10024335" y="1588064"/>
            <a:ext cx="1972684" cy="12278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orange man question mark"/>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b="69921"/>
          <a:stretch/>
        </p:blipFill>
        <p:spPr bwMode="auto">
          <a:xfrm rot="19844964">
            <a:off x="6845555" y="1588063"/>
            <a:ext cx="1972684" cy="1227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2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366748"/>
            <a:ext cx="10364451" cy="713908"/>
          </a:xfrm>
        </p:spPr>
        <p:txBody>
          <a:bodyPr/>
          <a:lstStyle/>
          <a:p>
            <a:r>
              <a:rPr lang="en-US" sz="3200" dirty="0"/>
              <a:t>Personal Protective Equipment </a:t>
            </a:r>
            <a:br>
              <a:rPr lang="en-US" dirty="0">
                <a:solidFill>
                  <a:schemeClr val="bg1"/>
                </a:solidFill>
              </a:rPr>
            </a:br>
            <a:endParaRPr lang="en-US" sz="2000" dirty="0">
              <a:solidFill>
                <a:schemeClr val="bg1"/>
              </a:solidFill>
            </a:endParaRPr>
          </a:p>
        </p:txBody>
      </p:sp>
      <p:sp>
        <p:nvSpPr>
          <p:cNvPr id="3" name="Content Placeholder 2"/>
          <p:cNvSpPr>
            <a:spLocks noGrp="1"/>
          </p:cNvSpPr>
          <p:nvPr>
            <p:ph sz="quarter" idx="13"/>
          </p:nvPr>
        </p:nvSpPr>
        <p:spPr>
          <a:xfrm>
            <a:off x="-1" y="933131"/>
            <a:ext cx="9424132" cy="5271654"/>
          </a:xfrm>
        </p:spPr>
        <p:txBody>
          <a:bodyPr>
            <a:noAutofit/>
          </a:bodyPr>
          <a:lstStyle/>
          <a:p>
            <a:pPr marL="457200" indent="-457200">
              <a:buFont typeface="Arial" panose="020B0604020202020204" pitchFamily="34" charset="0"/>
              <a:buChar char="•"/>
            </a:pPr>
            <a:r>
              <a:rPr lang="en-US" sz="2000" dirty="0">
                <a:solidFill>
                  <a:schemeClr val="bg1"/>
                </a:solidFill>
              </a:rPr>
              <a:t>PPE must be used if engineering controls and work practice control do not eliminate exposure.</a:t>
            </a:r>
          </a:p>
          <a:p>
            <a:pPr marL="457200" indent="-457200">
              <a:buFont typeface="Arial" panose="020B0604020202020204" pitchFamily="34" charset="0"/>
              <a:buChar char="•"/>
            </a:pPr>
            <a:endParaRPr lang="en-US" sz="2000" dirty="0">
              <a:solidFill>
                <a:schemeClr val="bg1"/>
              </a:solidFill>
            </a:endParaRPr>
          </a:p>
          <a:p>
            <a:pPr marL="457200" indent="-457200">
              <a:buFont typeface="Arial" panose="020B0604020202020204" pitchFamily="34" charset="0"/>
              <a:buChar char="•"/>
            </a:pPr>
            <a:r>
              <a:rPr lang="en-US" sz="2000" dirty="0">
                <a:solidFill>
                  <a:schemeClr val="bg1"/>
                </a:solidFill>
              </a:rPr>
              <a:t>Employer is required to provide appropriate PPE free of charge and must clean, repair, or replace it as necessary.</a:t>
            </a:r>
          </a:p>
          <a:p>
            <a:pPr marL="457200" indent="-457200">
              <a:buFont typeface="Arial" panose="020B0604020202020204" pitchFamily="34" charset="0"/>
              <a:buChar char="•"/>
            </a:pPr>
            <a:endParaRPr lang="en-US" sz="2000" dirty="0">
              <a:solidFill>
                <a:schemeClr val="bg1"/>
              </a:solidFill>
            </a:endParaRPr>
          </a:p>
          <a:p>
            <a:pPr marL="457200" indent="-457200">
              <a:buFont typeface="Arial" panose="020B0604020202020204" pitchFamily="34" charset="0"/>
              <a:buChar char="•"/>
            </a:pPr>
            <a:r>
              <a:rPr lang="en-US" sz="2000" dirty="0">
                <a:solidFill>
                  <a:schemeClr val="bg1"/>
                </a:solidFill>
              </a:rPr>
              <a:t>PPE is considered appropriate only if it prevents the passage of blood or OPIM to the employees’ work clothes, street clothes, undergarments, skin, eyes, mouth, or other mucous membranes under normal conditions of use.</a:t>
            </a:r>
          </a:p>
          <a:p>
            <a:endParaRPr lang="en-US" sz="2000" dirty="0">
              <a:solidFill>
                <a:schemeClr val="bg1"/>
              </a:solidFill>
            </a:endParaRPr>
          </a:p>
          <a:p>
            <a:pPr marL="457200" indent="-457200">
              <a:buFont typeface="Arial" panose="020B0604020202020204" pitchFamily="34" charset="0"/>
              <a:buChar char="•"/>
            </a:pPr>
            <a:r>
              <a:rPr lang="en-US" sz="2000" dirty="0">
                <a:solidFill>
                  <a:schemeClr val="bg1"/>
                </a:solidFill>
              </a:rPr>
              <a:t>PPE can consist of gloves, masks, safety glasses, and respiratory protection.</a:t>
            </a:r>
          </a:p>
          <a:p>
            <a:endParaRPr lang="en-US" sz="2000" dirty="0">
              <a:solidFill>
                <a:schemeClr val="bg1"/>
              </a:solidFill>
            </a:endParaRPr>
          </a:p>
          <a:p>
            <a:pPr marL="457200" indent="-457200">
              <a:buFont typeface="Arial" panose="020B0604020202020204" pitchFamily="34" charset="0"/>
              <a:buChar char="•"/>
            </a:pPr>
            <a:r>
              <a:rPr lang="en-US" sz="2000" dirty="0">
                <a:solidFill>
                  <a:schemeClr val="bg1"/>
                </a:solidFill>
              </a:rPr>
              <a:t>PPE selection is based on the task and degree of exposure anticipated.</a:t>
            </a:r>
          </a:p>
        </p:txBody>
      </p:sp>
      <p:sp>
        <p:nvSpPr>
          <p:cNvPr id="5" name="Slide Number Placeholder 4"/>
          <p:cNvSpPr>
            <a:spLocks noGrp="1"/>
          </p:cNvSpPr>
          <p:nvPr>
            <p:ph type="sldNum" sz="quarter" idx="12"/>
          </p:nvPr>
        </p:nvSpPr>
        <p:spPr/>
        <p:txBody>
          <a:bodyPr/>
          <a:lstStyle/>
          <a:p>
            <a:fld id="{7389220B-0676-49AF-BFF4-F53BDC38DCAE}" type="slidenum">
              <a:rPr lang="en-US" smtClean="0"/>
              <a:t>30</a:t>
            </a:fld>
            <a:endParaRPr lang="en-US" dirty="0"/>
          </a:p>
        </p:txBody>
      </p:sp>
      <p:pic>
        <p:nvPicPr>
          <p:cNvPr id="8215" name="Picture 23" descr="lab-coat-small"/>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9424131" y="963500"/>
            <a:ext cx="1399317" cy="139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2" name="Oval 11"/>
          <p:cNvSpPr/>
          <p:nvPr/>
        </p:nvSpPr>
        <p:spPr>
          <a:xfrm>
            <a:off x="10701544" y="2084365"/>
            <a:ext cx="1394458" cy="138317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216" name="Picture 24" descr="ppe_goggl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01544" y="2086684"/>
            <a:ext cx="1394458" cy="139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8217" name="Picture 25" descr="Protective-Footwear"/>
          <p:cNvPicPr>
            <a:picLocks noChangeAspect="1" noChangeArrowheads="1"/>
          </p:cNvPicPr>
          <p:nvPr/>
        </p:nvPicPr>
        <p:blipFill>
          <a:blip r:embed="rId5">
            <a:lum contrast="20000"/>
            <a:extLst>
              <a:ext uri="{28A0092B-C50C-407E-A947-70E740481C1C}">
                <a14:useLocalDpi xmlns:a14="http://schemas.microsoft.com/office/drawing/2010/main" val="0"/>
              </a:ext>
            </a:extLst>
          </a:blip>
          <a:srcRect/>
          <a:stretch>
            <a:fillRect/>
          </a:stretch>
        </p:blipFill>
        <p:spPr bwMode="auto">
          <a:xfrm>
            <a:off x="9268690" y="2869300"/>
            <a:ext cx="1399317" cy="139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8218" name="Picture 26" descr="manos"/>
          <p:cNvPicPr>
            <a:picLocks noChangeAspect="1" noChangeArrowheads="1"/>
          </p:cNvPicPr>
          <p:nvPr/>
        </p:nvPicPr>
        <p:blipFill>
          <a:blip r:embed="rId6">
            <a:lum contrast="40000"/>
            <a:extLst>
              <a:ext uri="{28A0092B-C50C-407E-A947-70E740481C1C}">
                <a14:useLocalDpi xmlns:a14="http://schemas.microsoft.com/office/drawing/2010/main" val="0"/>
              </a:ext>
            </a:extLst>
          </a:blip>
          <a:srcRect/>
          <a:stretch>
            <a:fillRect/>
          </a:stretch>
        </p:blipFill>
        <p:spPr bwMode="auto">
          <a:xfrm>
            <a:off x="10701544" y="3901455"/>
            <a:ext cx="1399317" cy="139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816919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395999"/>
            <a:ext cx="10364451" cy="878687"/>
          </a:xfrm>
        </p:spPr>
        <p:txBody>
          <a:bodyPr/>
          <a:lstStyle/>
          <a:p>
            <a:r>
              <a:rPr lang="en-US" sz="3200" dirty="0"/>
              <a:t>Proper Use and Handling of PPE</a:t>
            </a:r>
          </a:p>
        </p:txBody>
      </p:sp>
      <p:sp>
        <p:nvSpPr>
          <p:cNvPr id="3" name="Content Placeholder 2"/>
          <p:cNvSpPr>
            <a:spLocks noGrp="1"/>
          </p:cNvSpPr>
          <p:nvPr>
            <p:ph sz="quarter" idx="13"/>
          </p:nvPr>
        </p:nvSpPr>
        <p:spPr>
          <a:xfrm>
            <a:off x="0" y="1032764"/>
            <a:ext cx="7876726" cy="4571999"/>
          </a:xfrm>
        </p:spPr>
        <p:txBody>
          <a:bodyPr>
            <a:normAutofit fontScale="62500" lnSpcReduction="20000"/>
          </a:bodyPr>
          <a:lstStyle/>
          <a:p>
            <a:pPr marL="457200" indent="-457200">
              <a:buFont typeface="Arial" panose="020B0604020202020204" pitchFamily="34" charset="0"/>
              <a:buChar char="•"/>
            </a:pPr>
            <a:r>
              <a:rPr lang="en-US" sz="3100" dirty="0">
                <a:solidFill>
                  <a:schemeClr val="bg1"/>
                </a:solidFill>
              </a:rPr>
              <a:t>Wear appropriate gloves when there is a reasonable hazard of contact with infectious materials.</a:t>
            </a:r>
          </a:p>
          <a:p>
            <a:pPr marL="457200" indent="-457200">
              <a:buFont typeface="Arial" panose="020B0604020202020204" pitchFamily="34" charset="0"/>
              <a:buChar char="•"/>
            </a:pPr>
            <a:endParaRPr lang="en-US" sz="3100" dirty="0">
              <a:solidFill>
                <a:schemeClr val="bg1"/>
              </a:solidFill>
            </a:endParaRPr>
          </a:p>
          <a:p>
            <a:pPr marL="457200" indent="-457200">
              <a:buFont typeface="Arial" panose="020B0604020202020204" pitchFamily="34" charset="0"/>
              <a:buChar char="•"/>
            </a:pPr>
            <a:r>
              <a:rPr lang="en-US" sz="3100" dirty="0">
                <a:solidFill>
                  <a:schemeClr val="bg1"/>
                </a:solidFill>
              </a:rPr>
              <a:t>Replace gloves as soon as possible if they become torn, punctured, contaminated, or compromised; and when moving between patients.</a:t>
            </a:r>
          </a:p>
          <a:p>
            <a:pPr marL="457200" indent="-457200">
              <a:buFont typeface="Arial" panose="020B0604020202020204" pitchFamily="34" charset="0"/>
              <a:buChar char="•"/>
            </a:pPr>
            <a:endParaRPr lang="en-US" sz="3100" dirty="0">
              <a:solidFill>
                <a:schemeClr val="bg1"/>
              </a:solidFill>
            </a:endParaRPr>
          </a:p>
          <a:p>
            <a:pPr marL="457200" indent="-457200">
              <a:buFont typeface="Arial" panose="020B0604020202020204" pitchFamily="34" charset="0"/>
              <a:buChar char="•"/>
            </a:pPr>
            <a:r>
              <a:rPr lang="en-US" sz="3100" dirty="0">
                <a:solidFill>
                  <a:schemeClr val="bg1"/>
                </a:solidFill>
              </a:rPr>
              <a:t>Disposable (single-use) gloves cannot be washed or decontaminated for reuse.</a:t>
            </a:r>
          </a:p>
          <a:p>
            <a:pPr marL="457200" indent="-457200">
              <a:buFont typeface="Arial" panose="020B0604020202020204" pitchFamily="34" charset="0"/>
              <a:buChar char="•"/>
            </a:pPr>
            <a:endParaRPr lang="en-US" sz="3100" dirty="0">
              <a:solidFill>
                <a:schemeClr val="bg1"/>
              </a:solidFill>
            </a:endParaRPr>
          </a:p>
          <a:p>
            <a:pPr marL="457200" indent="-457200">
              <a:buFont typeface="Arial" panose="020B0604020202020204" pitchFamily="34" charset="0"/>
              <a:buChar char="•"/>
            </a:pPr>
            <a:r>
              <a:rPr lang="en-US" sz="3100" dirty="0">
                <a:solidFill>
                  <a:schemeClr val="bg1"/>
                </a:solidFill>
              </a:rPr>
              <a:t>Remove contaminated PPE with care.</a:t>
            </a:r>
          </a:p>
          <a:p>
            <a:pPr marL="457200" indent="-457200">
              <a:buFont typeface="Arial" panose="020B0604020202020204" pitchFamily="34" charset="0"/>
              <a:buChar char="•"/>
            </a:pPr>
            <a:endParaRPr lang="en-US" sz="3100" dirty="0">
              <a:solidFill>
                <a:schemeClr val="bg1"/>
              </a:solidFill>
            </a:endParaRPr>
          </a:p>
          <a:p>
            <a:pPr marL="457200" indent="-457200">
              <a:buFont typeface="Arial" panose="020B0604020202020204" pitchFamily="34" charset="0"/>
              <a:buChar char="•"/>
            </a:pPr>
            <a:r>
              <a:rPr lang="en-US" sz="3100" dirty="0">
                <a:solidFill>
                  <a:schemeClr val="bg1"/>
                </a:solidFill>
              </a:rPr>
              <a:t>Always wash your hands after removing contaminated gloves.</a:t>
            </a:r>
          </a:p>
          <a:p>
            <a:endParaRPr lang="en-US" sz="3100" dirty="0">
              <a:solidFill>
                <a:schemeClr val="bg1"/>
              </a:solidFill>
            </a:endParaRPr>
          </a:p>
          <a:p>
            <a:pPr marL="457200" indent="-457200">
              <a:buFont typeface="Arial" panose="020B0604020202020204" pitchFamily="34" charset="0"/>
              <a:buChar char="•"/>
            </a:pPr>
            <a:r>
              <a:rPr lang="en-US" sz="3100" dirty="0">
                <a:solidFill>
                  <a:schemeClr val="bg1"/>
                </a:solidFill>
              </a:rPr>
              <a:t>Wear face and eye protection if risk of splashes, sprays, splatters, or droplets of blood or OPIM are present.</a:t>
            </a:r>
          </a:p>
        </p:txBody>
      </p:sp>
      <p:sp>
        <p:nvSpPr>
          <p:cNvPr id="4" name="Slide Number Placeholder 3"/>
          <p:cNvSpPr>
            <a:spLocks noGrp="1"/>
          </p:cNvSpPr>
          <p:nvPr>
            <p:ph type="sldNum" sz="quarter" idx="12"/>
          </p:nvPr>
        </p:nvSpPr>
        <p:spPr/>
        <p:txBody>
          <a:bodyPr/>
          <a:lstStyle/>
          <a:p>
            <a:fld id="{7389220B-0676-49AF-BFF4-F53BDC38DCAE}" type="slidenum">
              <a:rPr lang="en-US" smtClean="0"/>
              <a:t>31</a:t>
            </a:fld>
            <a:endParaRPr lang="en-US" dirty="0"/>
          </a:p>
        </p:txBody>
      </p:sp>
      <p:pic>
        <p:nvPicPr>
          <p:cNvPr id="6" name="Picture 5"/>
          <p:cNvPicPr>
            <a:picLocks noChangeAspect="1"/>
          </p:cNvPicPr>
          <p:nvPr/>
        </p:nvPicPr>
        <p:blipFill>
          <a:blip r:embed="rId3"/>
          <a:stretch>
            <a:fillRect/>
          </a:stretch>
        </p:blipFill>
        <p:spPr>
          <a:xfrm>
            <a:off x="7730836" y="1032764"/>
            <a:ext cx="4355955" cy="4349897"/>
          </a:xfrm>
          <a:prstGeom prst="rect">
            <a:avLst/>
          </a:prstGeom>
        </p:spPr>
      </p:pic>
    </p:spTree>
    <p:extLst>
      <p:ext uri="{BB962C8B-B14F-4D97-AF65-F5344CB8AC3E}">
        <p14:creationId xmlns:p14="http://schemas.microsoft.com/office/powerpoint/2010/main" val="1981431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395999"/>
            <a:ext cx="10364451" cy="878687"/>
          </a:xfrm>
        </p:spPr>
        <p:txBody>
          <a:bodyPr/>
          <a:lstStyle/>
          <a:p>
            <a:r>
              <a:rPr lang="en-US" sz="3200" dirty="0"/>
              <a:t>Proper Use and Handling of PPE</a:t>
            </a:r>
          </a:p>
        </p:txBody>
      </p:sp>
      <p:sp>
        <p:nvSpPr>
          <p:cNvPr id="3" name="Content Placeholder 2"/>
          <p:cNvSpPr>
            <a:spLocks noGrp="1"/>
          </p:cNvSpPr>
          <p:nvPr>
            <p:ph sz="quarter" idx="13"/>
          </p:nvPr>
        </p:nvSpPr>
        <p:spPr>
          <a:xfrm>
            <a:off x="0" y="1032764"/>
            <a:ext cx="7876726" cy="4571999"/>
          </a:xfrm>
        </p:spPr>
        <p:txBody>
          <a:bodyPr>
            <a:normAutofit/>
          </a:bodyPr>
          <a:lstStyle/>
          <a:p>
            <a:pPr marL="457200" indent="-457200">
              <a:buFont typeface="Arial" panose="020B0604020202020204" pitchFamily="34" charset="0"/>
              <a:buChar char="•"/>
            </a:pPr>
            <a:r>
              <a:rPr lang="en-US" sz="3100" dirty="0">
                <a:solidFill>
                  <a:schemeClr val="bg1"/>
                </a:solidFill>
              </a:rPr>
              <a:t>Hands on demonstration </a:t>
            </a:r>
          </a:p>
        </p:txBody>
      </p:sp>
      <p:sp>
        <p:nvSpPr>
          <p:cNvPr id="4" name="Slide Number Placeholder 3"/>
          <p:cNvSpPr>
            <a:spLocks noGrp="1"/>
          </p:cNvSpPr>
          <p:nvPr>
            <p:ph type="sldNum" sz="quarter" idx="12"/>
          </p:nvPr>
        </p:nvSpPr>
        <p:spPr/>
        <p:txBody>
          <a:bodyPr/>
          <a:lstStyle/>
          <a:p>
            <a:fld id="{7389220B-0676-49AF-BFF4-F53BDC38DCAE}" type="slidenum">
              <a:rPr lang="en-US" smtClean="0"/>
              <a:t>32</a:t>
            </a:fld>
            <a:endParaRPr lang="en-US" dirty="0"/>
          </a:p>
        </p:txBody>
      </p:sp>
    </p:spTree>
    <p:extLst>
      <p:ext uri="{BB962C8B-B14F-4D97-AF65-F5344CB8AC3E}">
        <p14:creationId xmlns:p14="http://schemas.microsoft.com/office/powerpoint/2010/main" val="1084318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9211" y="1380143"/>
            <a:ext cx="3410066" cy="34100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13775" y="362136"/>
            <a:ext cx="10364451" cy="1596177"/>
          </a:xfrm>
        </p:spPr>
        <p:txBody>
          <a:bodyPr/>
          <a:lstStyle/>
          <a:p>
            <a:r>
              <a:rPr lang="en-US" sz="3200" dirty="0"/>
              <a:t>Biohazard Labels</a:t>
            </a:r>
          </a:p>
        </p:txBody>
      </p:sp>
      <p:sp>
        <p:nvSpPr>
          <p:cNvPr id="3" name="Content Placeholder 2"/>
          <p:cNvSpPr>
            <a:spLocks noGrp="1"/>
          </p:cNvSpPr>
          <p:nvPr>
            <p:ph sz="quarter" idx="13"/>
          </p:nvPr>
        </p:nvSpPr>
        <p:spPr>
          <a:xfrm>
            <a:off x="325296" y="1160224"/>
            <a:ext cx="6972300" cy="4696691"/>
          </a:xfrm>
        </p:spPr>
        <p:txBody>
          <a:bodyPr>
            <a:noAutofit/>
          </a:bodyPr>
          <a:lstStyle/>
          <a:p>
            <a:pPr marL="342900" indent="-342900">
              <a:buFont typeface="Arial" panose="020B0604020202020204" pitchFamily="34" charset="0"/>
              <a:buChar char="•"/>
              <a:defRPr/>
            </a:pPr>
            <a:r>
              <a:rPr lang="en-US" sz="2400" dirty="0">
                <a:solidFill>
                  <a:schemeClr val="bg1"/>
                </a:solidFill>
              </a:rPr>
              <a:t>Warning labels will be affixed to items such as:</a:t>
            </a:r>
          </a:p>
          <a:p>
            <a:pPr marL="1200150" lvl="1" indent="-457200">
              <a:buFont typeface="Arial" panose="020B0604020202020204" pitchFamily="34" charset="0"/>
              <a:buChar char="•"/>
              <a:defRPr/>
            </a:pPr>
            <a:r>
              <a:rPr lang="en-US" sz="2000" dirty="0">
                <a:solidFill>
                  <a:schemeClr val="bg1"/>
                </a:solidFill>
              </a:rPr>
              <a:t>Containers of regulated waste</a:t>
            </a:r>
          </a:p>
          <a:p>
            <a:pPr marL="1200150" lvl="1" indent="-457200">
              <a:buFont typeface="Arial" panose="020B0604020202020204" pitchFamily="34" charset="0"/>
              <a:buChar char="•"/>
              <a:defRPr/>
            </a:pPr>
            <a:r>
              <a:rPr lang="en-US" sz="2000" dirty="0">
                <a:solidFill>
                  <a:schemeClr val="bg1"/>
                </a:solidFill>
              </a:rPr>
              <a:t>Containers of contaminated reusable sharps</a:t>
            </a:r>
          </a:p>
          <a:p>
            <a:pPr marL="1200150" lvl="1" indent="-457200">
              <a:buFont typeface="Arial" panose="020B0604020202020204" pitchFamily="34" charset="0"/>
              <a:buChar char="•"/>
              <a:defRPr/>
            </a:pPr>
            <a:r>
              <a:rPr lang="en-US" sz="2000" dirty="0">
                <a:solidFill>
                  <a:schemeClr val="bg1"/>
                </a:solidFill>
              </a:rPr>
              <a:t>Refrigerators and freezers containing blood or OPIMs</a:t>
            </a:r>
          </a:p>
          <a:p>
            <a:pPr marL="1200150" lvl="1" indent="-457200">
              <a:buFont typeface="Arial" panose="020B0604020202020204" pitchFamily="34" charset="0"/>
              <a:buChar char="•"/>
              <a:defRPr/>
            </a:pPr>
            <a:r>
              <a:rPr lang="en-US" sz="2000" dirty="0">
                <a:solidFill>
                  <a:schemeClr val="bg1"/>
                </a:solidFill>
              </a:rPr>
              <a:t>Containers used to store, transport, or ship blood or OPIMs</a:t>
            </a:r>
          </a:p>
          <a:p>
            <a:pPr marL="1200150" lvl="1" indent="-457200">
              <a:buFont typeface="Arial" panose="020B0604020202020204" pitchFamily="34" charset="0"/>
              <a:buChar char="•"/>
              <a:defRPr/>
            </a:pPr>
            <a:r>
              <a:rPr lang="en-US" sz="2000" dirty="0">
                <a:solidFill>
                  <a:schemeClr val="bg1"/>
                </a:solidFill>
              </a:rPr>
              <a:t>Contaminated equipment being shipped or serviced (must state which portion of the equipment is contaminated)</a:t>
            </a:r>
          </a:p>
          <a:p>
            <a:pPr marL="1200150" lvl="1" indent="-457200">
              <a:buFont typeface="Arial" panose="020B0604020202020204" pitchFamily="34" charset="0"/>
              <a:buChar char="•"/>
              <a:defRPr/>
            </a:pPr>
            <a:r>
              <a:rPr lang="en-US" sz="2000" dirty="0">
                <a:solidFill>
                  <a:schemeClr val="bg1"/>
                </a:solidFill>
              </a:rPr>
              <a:t>Bags or containers of contaminated </a:t>
            </a:r>
            <a:br>
              <a:rPr lang="en-US" sz="2000" dirty="0">
                <a:solidFill>
                  <a:schemeClr val="bg1"/>
                </a:solidFill>
              </a:rPr>
            </a:br>
            <a:r>
              <a:rPr lang="en-US" sz="2000" dirty="0">
                <a:solidFill>
                  <a:schemeClr val="bg1"/>
                </a:solidFill>
              </a:rPr>
              <a:t>laundry</a:t>
            </a:r>
          </a:p>
        </p:txBody>
      </p:sp>
      <p:sp>
        <p:nvSpPr>
          <p:cNvPr id="5" name="Slide Number Placeholder 4"/>
          <p:cNvSpPr>
            <a:spLocks noGrp="1"/>
          </p:cNvSpPr>
          <p:nvPr>
            <p:ph type="sldNum" sz="quarter" idx="12"/>
          </p:nvPr>
        </p:nvSpPr>
        <p:spPr/>
        <p:txBody>
          <a:bodyPr/>
          <a:lstStyle/>
          <a:p>
            <a:fld id="{7389220B-0676-49AF-BFF4-F53BDC38DCAE}" type="slidenum">
              <a:rPr lang="en-US" smtClean="0"/>
              <a:t>33</a:t>
            </a:fld>
            <a:endParaRPr lang="en-US" dirty="0"/>
          </a:p>
        </p:txBody>
      </p:sp>
    </p:spTree>
    <p:extLst>
      <p:ext uri="{BB962C8B-B14F-4D97-AF65-F5344CB8AC3E}">
        <p14:creationId xmlns:p14="http://schemas.microsoft.com/office/powerpoint/2010/main" val="1490363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362136"/>
            <a:ext cx="10364451" cy="1596177"/>
          </a:xfrm>
        </p:spPr>
        <p:txBody>
          <a:bodyPr/>
          <a:lstStyle/>
          <a:p>
            <a:r>
              <a:rPr lang="en-US" sz="3200" dirty="0"/>
              <a:t>Biohazard Labels</a:t>
            </a:r>
          </a:p>
        </p:txBody>
      </p:sp>
      <p:sp>
        <p:nvSpPr>
          <p:cNvPr id="3" name="Content Placeholder 2"/>
          <p:cNvSpPr>
            <a:spLocks noGrp="1"/>
          </p:cNvSpPr>
          <p:nvPr>
            <p:ph sz="quarter" idx="13"/>
          </p:nvPr>
        </p:nvSpPr>
        <p:spPr>
          <a:xfrm>
            <a:off x="332509" y="1367298"/>
            <a:ext cx="7304809" cy="4696691"/>
          </a:xfrm>
        </p:spPr>
        <p:txBody>
          <a:bodyPr>
            <a:noAutofit/>
          </a:bodyPr>
          <a:lstStyle/>
          <a:p>
            <a:pPr marL="457200" indent="-457200">
              <a:buFont typeface="Arial" panose="020B0604020202020204" pitchFamily="34" charset="0"/>
              <a:buChar char="•"/>
              <a:defRPr/>
            </a:pPr>
            <a:r>
              <a:rPr lang="en-US" sz="2000" dirty="0">
                <a:solidFill>
                  <a:schemeClr val="bg1"/>
                </a:solidFill>
              </a:rPr>
              <a:t>Labels must be fluorescent orange or orange-red, contain the biohazard symbol and the word “biohazard”.</a:t>
            </a:r>
          </a:p>
          <a:p>
            <a:pPr marL="457200" indent="-457200">
              <a:buFont typeface="Arial" panose="020B0604020202020204" pitchFamily="34" charset="0"/>
              <a:buChar char="•"/>
              <a:defRPr/>
            </a:pPr>
            <a:endParaRPr lang="en-US" sz="2000" dirty="0">
              <a:solidFill>
                <a:schemeClr val="bg1"/>
              </a:solidFill>
            </a:endParaRPr>
          </a:p>
          <a:p>
            <a:pPr marL="457200" indent="-457200">
              <a:buFont typeface="Arial" panose="020B0604020202020204" pitchFamily="34" charset="0"/>
              <a:buChar char="•"/>
              <a:defRPr/>
            </a:pPr>
            <a:r>
              <a:rPr lang="en-US" sz="2000" dirty="0">
                <a:solidFill>
                  <a:schemeClr val="bg1"/>
                </a:solidFill>
              </a:rPr>
              <a:t>Labels should be attached to the object by string, wire, adhesive, or another method to prevent loss or unintentional removal.</a:t>
            </a:r>
          </a:p>
          <a:p>
            <a:pPr>
              <a:defRPr/>
            </a:pPr>
            <a:r>
              <a:rPr lang="en-US" sz="2000" dirty="0">
                <a:solidFill>
                  <a:schemeClr val="bg1"/>
                </a:solidFill>
              </a:rPr>
              <a:t> </a:t>
            </a:r>
          </a:p>
          <a:p>
            <a:pPr marL="457200" indent="-457200">
              <a:buFont typeface="Arial" panose="020B0604020202020204" pitchFamily="34" charset="0"/>
              <a:buChar char="•"/>
              <a:defRPr/>
            </a:pPr>
            <a:r>
              <a:rPr lang="en-US" sz="2000" dirty="0">
                <a:solidFill>
                  <a:schemeClr val="bg1"/>
                </a:solidFill>
              </a:rPr>
              <a:t>Biohazard warning labels are not required by OSHA when red bags or red containers are used, but it is a good work practice to label them anyway to avoid any chance of confusion. </a:t>
            </a:r>
          </a:p>
        </p:txBody>
      </p:sp>
      <p:sp>
        <p:nvSpPr>
          <p:cNvPr id="5" name="Slide Number Placeholder 4"/>
          <p:cNvSpPr>
            <a:spLocks noGrp="1"/>
          </p:cNvSpPr>
          <p:nvPr>
            <p:ph type="sldNum" sz="quarter" idx="12"/>
          </p:nvPr>
        </p:nvSpPr>
        <p:spPr/>
        <p:txBody>
          <a:bodyPr/>
          <a:lstStyle/>
          <a:p>
            <a:fld id="{7389220B-0676-49AF-BFF4-F53BDC38DCAE}" type="slidenum">
              <a:rPr lang="en-US" smtClean="0"/>
              <a:t>34</a:t>
            </a:fld>
            <a:endParaRPr lang="en-US" dirty="0"/>
          </a:p>
        </p:txBody>
      </p:sp>
      <p:pic>
        <p:nvPicPr>
          <p:cNvPr id="6"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9211" y="1380143"/>
            <a:ext cx="3410066" cy="3410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554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382032"/>
            <a:ext cx="10364451" cy="1596177"/>
          </a:xfrm>
        </p:spPr>
        <p:txBody>
          <a:bodyPr/>
          <a:lstStyle/>
          <a:p>
            <a:r>
              <a:rPr lang="en-US" sz="3200" dirty="0"/>
              <a:t>PPE, Contaminates, Sharps, and Waste Disposal</a:t>
            </a:r>
          </a:p>
        </p:txBody>
      </p:sp>
      <p:sp>
        <p:nvSpPr>
          <p:cNvPr id="3" name="Content Placeholder 2"/>
          <p:cNvSpPr>
            <a:spLocks noGrp="1"/>
          </p:cNvSpPr>
          <p:nvPr>
            <p:ph sz="quarter" idx="13"/>
          </p:nvPr>
        </p:nvSpPr>
        <p:spPr>
          <a:xfrm>
            <a:off x="205435" y="1004074"/>
            <a:ext cx="10308576" cy="4479477"/>
          </a:xfrm>
        </p:spPr>
        <p:txBody>
          <a:bodyPr>
            <a:normAutofit fontScale="85000" lnSpcReduction="20000"/>
          </a:bodyPr>
          <a:lstStyle/>
          <a:p>
            <a:pPr marL="457200" indent="-457200">
              <a:buFont typeface="Arial" panose="020B0604020202020204" pitchFamily="34" charset="0"/>
              <a:buChar char="•"/>
            </a:pPr>
            <a:r>
              <a:rPr lang="en-US" sz="2400" dirty="0">
                <a:solidFill>
                  <a:schemeClr val="bg1"/>
                </a:solidFill>
              </a:rPr>
              <a:t>PPE must be removed before leaving the area of exposure or when it becomes contaminated.</a:t>
            </a:r>
          </a:p>
          <a:p>
            <a:pPr marL="457200" indent="-457200">
              <a:buFont typeface="Arial" panose="020B0604020202020204" pitchFamily="34" charset="0"/>
              <a:buChar char="•"/>
            </a:pPr>
            <a:endParaRPr lang="en-US" sz="2400" dirty="0">
              <a:solidFill>
                <a:schemeClr val="bg1"/>
              </a:solidFill>
            </a:endParaRPr>
          </a:p>
          <a:p>
            <a:pPr marL="457200" indent="-457200">
              <a:buFont typeface="Arial" panose="020B0604020202020204" pitchFamily="34" charset="0"/>
              <a:buChar char="•"/>
            </a:pPr>
            <a:r>
              <a:rPr lang="en-US" sz="2400" dirty="0">
                <a:solidFill>
                  <a:schemeClr val="bg1"/>
                </a:solidFill>
              </a:rPr>
              <a:t>The containers must be red or clearly labeled as containing biohazardous waste. </a:t>
            </a:r>
          </a:p>
          <a:p>
            <a:endParaRPr lang="en-US" sz="2400" dirty="0">
              <a:solidFill>
                <a:schemeClr val="bg1"/>
              </a:solidFill>
            </a:endParaRPr>
          </a:p>
          <a:p>
            <a:pPr marL="457200" indent="-457200">
              <a:buFont typeface="Arial" panose="020B0604020202020204" pitchFamily="34" charset="0"/>
              <a:buChar char="•"/>
            </a:pPr>
            <a:r>
              <a:rPr lang="en-US" sz="2400" dirty="0">
                <a:solidFill>
                  <a:schemeClr val="bg1"/>
                </a:solidFill>
              </a:rPr>
              <a:t>Gloves and other PPE should be disposed of in an appropriate area</a:t>
            </a:r>
          </a:p>
          <a:p>
            <a:pPr marL="457200" indent="-457200">
              <a:buFont typeface="Arial" panose="020B0604020202020204" pitchFamily="34" charset="0"/>
              <a:buChar char="•"/>
            </a:pPr>
            <a:endParaRPr lang="en-US" sz="2400" dirty="0">
              <a:solidFill>
                <a:schemeClr val="bg1"/>
              </a:solidFill>
            </a:endParaRPr>
          </a:p>
          <a:p>
            <a:pPr marL="457200" indent="-457200">
              <a:buFont typeface="Arial" panose="020B0604020202020204" pitchFamily="34" charset="0"/>
              <a:buChar char="•"/>
            </a:pPr>
            <a:r>
              <a:rPr lang="en-US" sz="2400" dirty="0">
                <a:solidFill>
                  <a:schemeClr val="bg1"/>
                </a:solidFill>
              </a:rPr>
              <a:t>Sharps should be disposed of in sharps a containers that is leak-proof, puncture-resistant, and labeled/color-coded red</a:t>
            </a:r>
          </a:p>
          <a:p>
            <a:pPr marL="457200" indent="-457200">
              <a:buFont typeface="Arial" panose="020B0604020202020204" pitchFamily="34" charset="0"/>
              <a:buChar char="•"/>
            </a:pPr>
            <a:endParaRPr lang="en-US" sz="2400" dirty="0">
              <a:solidFill>
                <a:schemeClr val="bg1"/>
              </a:solidFill>
            </a:endParaRPr>
          </a:p>
          <a:p>
            <a:pPr marL="457200" indent="-457200">
              <a:buFont typeface="Arial" panose="020B0604020202020204" pitchFamily="34" charset="0"/>
              <a:buChar char="•"/>
            </a:pPr>
            <a:r>
              <a:rPr lang="en-US" sz="2400" dirty="0">
                <a:solidFill>
                  <a:schemeClr val="bg1"/>
                </a:solidFill>
              </a:rPr>
              <a:t>Blood and OPIMs should be disposed of in a closable, leak-proof, and labeled/color-coded container </a:t>
            </a:r>
          </a:p>
          <a:p>
            <a:pPr marL="457200" indent="-457200">
              <a:buFont typeface="Arial" panose="020B0604020202020204" pitchFamily="34" charset="0"/>
              <a:buChar char="•"/>
            </a:pPr>
            <a:endParaRPr lang="en-US" sz="2400" dirty="0">
              <a:solidFill>
                <a:schemeClr val="bg1"/>
              </a:solidFill>
            </a:endParaRPr>
          </a:p>
          <a:p>
            <a:pPr marL="457200" indent="-457200">
              <a:buFont typeface="Arial" panose="020B0604020202020204" pitchFamily="34" charset="0"/>
              <a:buChar char="•"/>
            </a:pPr>
            <a:r>
              <a:rPr lang="en-US" sz="2400" dirty="0">
                <a:solidFill>
                  <a:schemeClr val="bg1"/>
                </a:solidFill>
              </a:rPr>
              <a:t>Work clothes and equipment that have been in contact with blood or OPIM must always be isolated and decontaminated. </a:t>
            </a:r>
          </a:p>
          <a:p>
            <a:pPr marL="457200" indent="-457200">
              <a:buFont typeface="Arial" panose="020B0604020202020204" pitchFamily="34" charset="0"/>
              <a:buChar char="•"/>
            </a:pPr>
            <a:endParaRPr lang="en-US" sz="2400" dirty="0">
              <a:solidFill>
                <a:schemeClr val="bg1"/>
              </a:solidFill>
            </a:endParaRPr>
          </a:p>
        </p:txBody>
      </p:sp>
      <p:sp>
        <p:nvSpPr>
          <p:cNvPr id="5" name="Slide Number Placeholder 4"/>
          <p:cNvSpPr>
            <a:spLocks noGrp="1"/>
          </p:cNvSpPr>
          <p:nvPr>
            <p:ph type="sldNum" sz="quarter" idx="12"/>
          </p:nvPr>
        </p:nvSpPr>
        <p:spPr/>
        <p:txBody>
          <a:bodyPr/>
          <a:lstStyle/>
          <a:p>
            <a:fld id="{7389220B-0676-49AF-BFF4-F53BDC38DCAE}" type="slidenum">
              <a:rPr lang="en-US" smtClean="0"/>
              <a:t>35</a:t>
            </a:fld>
            <a:endParaRPr lang="en-US" dirty="0"/>
          </a:p>
        </p:txBody>
      </p:sp>
      <p:pic>
        <p:nvPicPr>
          <p:cNvPr id="8" name="Picture 2" descr="Image result for biohazard laundr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500" b="97625" l="10000" r="90000">
                        <a14:foregroundMark x1="36000" y1="89500" x2="36000" y2="89500"/>
                        <a14:foregroundMark x1="28000" y1="81125" x2="28000" y2="81125"/>
                        <a14:foregroundMark x1="33750" y1="89000" x2="33750" y2="89000"/>
                        <a14:backgroundMark x1="26750" y1="64750" x2="26750" y2="64750"/>
                        <a14:backgroundMark x1="52125" y1="82375" x2="52125" y2="82375"/>
                        <a14:backgroundMark x1="51000" y1="78250" x2="51000" y2="78250"/>
                        <a14:backgroundMark x1="47250" y1="83750" x2="47250" y2="83750"/>
                        <a14:backgroundMark x1="50125" y1="92375" x2="50125" y2="92375"/>
                        <a14:backgroundMark x1="38625" y1="82000" x2="38625" y2="82000"/>
                        <a14:backgroundMark x1="43250" y1="95250" x2="43250" y2="95250"/>
                        <a14:backgroundMark x1="27125" y1="73125" x2="27125" y2="73125"/>
                      </a14:backgroundRemoval>
                    </a14:imgEffect>
                  </a14:imgLayer>
                </a14:imgProps>
              </a:ext>
              <a:ext uri="{28A0092B-C50C-407E-A947-70E740481C1C}">
                <a14:useLocalDpi xmlns:a14="http://schemas.microsoft.com/office/drawing/2010/main" val="0"/>
              </a:ext>
            </a:extLst>
          </a:blip>
          <a:srcRect/>
          <a:stretch>
            <a:fillRect/>
          </a:stretch>
        </p:blipFill>
        <p:spPr bwMode="auto">
          <a:xfrm>
            <a:off x="9941342" y="2562512"/>
            <a:ext cx="1677989" cy="16779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sharps container in first aid ro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667" b="97000" l="10000" r="90000"/>
                    </a14:imgEffect>
                  </a14:imgLayer>
                </a14:imgProps>
              </a:ext>
              <a:ext uri="{28A0092B-C50C-407E-A947-70E740481C1C}">
                <a14:useLocalDpi xmlns:a14="http://schemas.microsoft.com/office/drawing/2010/main" val="0"/>
              </a:ext>
            </a:extLst>
          </a:blip>
          <a:srcRect/>
          <a:stretch>
            <a:fillRect/>
          </a:stretch>
        </p:blipFill>
        <p:spPr bwMode="auto">
          <a:xfrm>
            <a:off x="10912280" y="4193794"/>
            <a:ext cx="1263028" cy="12630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biohazard waste containe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951" b="97399" l="9955" r="89995"/>
                    </a14:imgEffect>
                  </a14:imgLayer>
                </a14:imgProps>
              </a:ext>
              <a:ext uri="{28A0092B-C50C-407E-A947-70E740481C1C}">
                <a14:useLocalDpi xmlns:a14="http://schemas.microsoft.com/office/drawing/2010/main" val="0"/>
              </a:ext>
            </a:extLst>
          </a:blip>
          <a:srcRect/>
          <a:stretch>
            <a:fillRect/>
          </a:stretch>
        </p:blipFill>
        <p:spPr bwMode="auto">
          <a:xfrm>
            <a:off x="10611466" y="961741"/>
            <a:ext cx="1600770" cy="1600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403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362136"/>
            <a:ext cx="10364451" cy="469137"/>
          </a:xfrm>
        </p:spPr>
        <p:txBody>
          <a:bodyPr/>
          <a:lstStyle/>
          <a:p>
            <a:r>
              <a:rPr lang="en-US" sz="3200" dirty="0"/>
              <a:t>Decontamination</a:t>
            </a:r>
          </a:p>
        </p:txBody>
      </p:sp>
      <p:sp>
        <p:nvSpPr>
          <p:cNvPr id="3" name="Content Placeholder 2"/>
          <p:cNvSpPr>
            <a:spLocks noGrp="1"/>
          </p:cNvSpPr>
          <p:nvPr>
            <p:ph sz="quarter" idx="13"/>
          </p:nvPr>
        </p:nvSpPr>
        <p:spPr>
          <a:xfrm>
            <a:off x="166254" y="973430"/>
            <a:ext cx="9528464" cy="4738254"/>
          </a:xfrm>
        </p:spPr>
        <p:txBody>
          <a:bodyPr>
            <a:noAutofit/>
          </a:bodyPr>
          <a:lstStyle/>
          <a:p>
            <a:pPr marL="342900" lvl="1" indent="-342900">
              <a:spcBef>
                <a:spcPts val="1000"/>
              </a:spcBef>
              <a:buFont typeface="Arial" panose="020B0604020202020204" pitchFamily="34" charset="0"/>
              <a:buChar char="•"/>
            </a:pPr>
            <a:r>
              <a:rPr lang="en-US" dirty="0">
                <a:solidFill>
                  <a:schemeClr val="bg1"/>
                </a:solidFill>
              </a:rPr>
              <a:t>When cleaning up blood or OPIM:</a:t>
            </a:r>
          </a:p>
          <a:p>
            <a:pPr marL="742950" lvl="2" indent="-342900">
              <a:spcBef>
                <a:spcPts val="1000"/>
              </a:spcBef>
              <a:buFont typeface="Arial" panose="020B0604020202020204" pitchFamily="34" charset="0"/>
              <a:buChar char="•"/>
            </a:pPr>
            <a:r>
              <a:rPr lang="en-US" sz="2000" dirty="0">
                <a:solidFill>
                  <a:schemeClr val="bg1"/>
                </a:solidFill>
              </a:rPr>
              <a:t>Proper PPE must be worn at all times</a:t>
            </a:r>
          </a:p>
          <a:p>
            <a:pPr marL="742950" lvl="2" indent="-342900">
              <a:spcBef>
                <a:spcPts val="1000"/>
              </a:spcBef>
              <a:buFont typeface="Arial" panose="020B0604020202020204" pitchFamily="34" charset="0"/>
              <a:buChar char="•"/>
            </a:pPr>
            <a:r>
              <a:rPr lang="en-US" sz="2000" dirty="0">
                <a:solidFill>
                  <a:schemeClr val="bg1"/>
                </a:solidFill>
              </a:rPr>
              <a:t>Cover a spill with paper towels or rags to prevent splashing</a:t>
            </a:r>
          </a:p>
          <a:p>
            <a:pPr marL="742950" lvl="2" indent="-342900">
              <a:spcBef>
                <a:spcPts val="1000"/>
              </a:spcBef>
              <a:buFont typeface="Arial" panose="020B0604020202020204" pitchFamily="34" charset="0"/>
              <a:buChar char="•"/>
            </a:pPr>
            <a:r>
              <a:rPr lang="en-US" sz="2000" dirty="0">
                <a:solidFill>
                  <a:schemeClr val="bg1"/>
                </a:solidFill>
              </a:rPr>
              <a:t>Pour a solution of 5.25% bleach diluted between 1:10 and 1:100 with water over the towels and let it stand for at least 10 minutes (or as recommended by the manufacturer) </a:t>
            </a:r>
          </a:p>
          <a:p>
            <a:pPr marL="742950" lvl="2" indent="-342900">
              <a:spcBef>
                <a:spcPts val="1000"/>
              </a:spcBef>
              <a:buFont typeface="Arial" panose="020B0604020202020204" pitchFamily="34" charset="0"/>
              <a:buChar char="•"/>
            </a:pPr>
            <a:r>
              <a:rPr lang="en-US" sz="2000" dirty="0">
                <a:solidFill>
                  <a:schemeClr val="bg1"/>
                </a:solidFill>
              </a:rPr>
              <a:t>An EPA approved virucidal disinfectant may also be used to disinfect and clean up biohazardous material</a:t>
            </a:r>
          </a:p>
          <a:p>
            <a:pPr marL="742950" lvl="2" indent="-342900">
              <a:spcBef>
                <a:spcPts val="1000"/>
              </a:spcBef>
              <a:buFont typeface="Arial" panose="020B0604020202020204" pitchFamily="34" charset="0"/>
              <a:buChar char="•"/>
            </a:pPr>
            <a:r>
              <a:rPr lang="en-US" sz="2000" dirty="0">
                <a:solidFill>
                  <a:schemeClr val="bg1"/>
                </a:solidFill>
              </a:rPr>
              <a:t>Make sure all material and PPE used to clean and contain a spill are also disinfected or properly disposed of and labeled as biohazardous waste</a:t>
            </a:r>
          </a:p>
          <a:p>
            <a:pPr marL="742950" lvl="2" indent="-342900">
              <a:spcBef>
                <a:spcPts val="1000"/>
              </a:spcBef>
              <a:buFont typeface="Arial" panose="020B0604020202020204" pitchFamily="34" charset="0"/>
              <a:buChar char="•"/>
            </a:pPr>
            <a:r>
              <a:rPr lang="en-US" sz="2000" dirty="0">
                <a:solidFill>
                  <a:schemeClr val="bg1"/>
                </a:solidFill>
              </a:rPr>
              <a:t>Blood / BBP spill kits are available commercially</a:t>
            </a:r>
          </a:p>
        </p:txBody>
      </p:sp>
      <p:sp>
        <p:nvSpPr>
          <p:cNvPr id="5" name="Slide Number Placeholder 4"/>
          <p:cNvSpPr>
            <a:spLocks noGrp="1"/>
          </p:cNvSpPr>
          <p:nvPr>
            <p:ph type="sldNum" sz="quarter" idx="12"/>
          </p:nvPr>
        </p:nvSpPr>
        <p:spPr/>
        <p:txBody>
          <a:bodyPr/>
          <a:lstStyle/>
          <a:p>
            <a:fld id="{7389220B-0676-49AF-BFF4-F53BDC38DCAE}" type="slidenum">
              <a:rPr lang="en-US" smtClean="0"/>
              <a:t>36</a:t>
            </a:fld>
            <a:endParaRPr lang="en-US" dirty="0"/>
          </a:p>
        </p:txBody>
      </p:sp>
      <p:pic>
        <p:nvPicPr>
          <p:cNvPr id="1028" name="Picture 4" descr="Image result for blood spill k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5274" y="1154011"/>
            <a:ext cx="2062883" cy="16212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blood spill k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5274" y="3540520"/>
            <a:ext cx="2062882" cy="1577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170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362136"/>
            <a:ext cx="10364451" cy="469137"/>
          </a:xfrm>
        </p:spPr>
        <p:txBody>
          <a:bodyPr/>
          <a:lstStyle/>
          <a:p>
            <a:r>
              <a:rPr lang="en-US" sz="3200" dirty="0"/>
              <a:t>Decontamination</a:t>
            </a:r>
          </a:p>
        </p:txBody>
      </p:sp>
      <p:sp>
        <p:nvSpPr>
          <p:cNvPr id="3" name="Content Placeholder 2"/>
          <p:cNvSpPr>
            <a:spLocks noGrp="1"/>
          </p:cNvSpPr>
          <p:nvPr>
            <p:ph sz="quarter" idx="13"/>
          </p:nvPr>
        </p:nvSpPr>
        <p:spPr>
          <a:xfrm>
            <a:off x="391647" y="1472043"/>
            <a:ext cx="8357498" cy="3543301"/>
          </a:xfrm>
        </p:spPr>
        <p:txBody>
          <a:bodyPr>
            <a:noAutofit/>
          </a:bodyPr>
          <a:lstStyle/>
          <a:p>
            <a:pPr marL="342900" lvl="1" indent="-342900">
              <a:spcBef>
                <a:spcPts val="1000"/>
              </a:spcBef>
              <a:buFont typeface="Arial" panose="020B0604020202020204" pitchFamily="34" charset="0"/>
              <a:buChar char="•"/>
            </a:pPr>
            <a:r>
              <a:rPr lang="en-US" sz="2400" dirty="0">
                <a:solidFill>
                  <a:schemeClr val="bg1"/>
                </a:solidFill>
              </a:rPr>
              <a:t>Decontaminate exposed equipment as soon as possible after use. </a:t>
            </a:r>
          </a:p>
          <a:p>
            <a:pPr marL="742950" lvl="2" indent="-342900">
              <a:spcBef>
                <a:spcPts val="1000"/>
              </a:spcBef>
              <a:buFont typeface="Arial" panose="020B0604020202020204" pitchFamily="34" charset="0"/>
              <a:buChar char="•"/>
            </a:pPr>
            <a:r>
              <a:rPr lang="en-US" sz="2000" dirty="0">
                <a:solidFill>
                  <a:schemeClr val="bg1"/>
                </a:solidFill>
              </a:rPr>
              <a:t>If this is not possible, a readily observable label identifying the contaminated equipment shall be attached to state which portions remain contaminated</a:t>
            </a:r>
            <a:endParaRPr lang="en-US" sz="2400" dirty="0">
              <a:solidFill>
                <a:schemeClr val="bg1"/>
              </a:solidFill>
            </a:endParaRPr>
          </a:p>
          <a:p>
            <a:pPr marL="342900" lvl="1" indent="-342900">
              <a:spcBef>
                <a:spcPts val="1000"/>
              </a:spcBef>
              <a:buFont typeface="Arial" panose="020B0604020202020204" pitchFamily="34" charset="0"/>
              <a:buChar char="•"/>
            </a:pPr>
            <a:r>
              <a:rPr lang="en-US" sz="2400" dirty="0">
                <a:solidFill>
                  <a:schemeClr val="bg1"/>
                </a:solidFill>
              </a:rPr>
              <a:t>Routinely check equipment and reusable containers/receptacles and decontaminate them prior to using, servicing, or shipping.</a:t>
            </a:r>
          </a:p>
          <a:p>
            <a:pPr marL="342900" lvl="1" indent="-342900">
              <a:spcBef>
                <a:spcPts val="1000"/>
              </a:spcBef>
              <a:buFont typeface="Arial" panose="020B0604020202020204" pitchFamily="34" charset="0"/>
              <a:buChar char="•"/>
            </a:pPr>
            <a:endParaRPr lang="en-US" sz="2400" dirty="0">
              <a:solidFill>
                <a:schemeClr val="bg1"/>
              </a:solidFill>
            </a:endParaRPr>
          </a:p>
        </p:txBody>
      </p:sp>
      <p:sp>
        <p:nvSpPr>
          <p:cNvPr id="5" name="Slide Number Placeholder 4"/>
          <p:cNvSpPr>
            <a:spLocks noGrp="1"/>
          </p:cNvSpPr>
          <p:nvPr>
            <p:ph type="sldNum" sz="quarter" idx="12"/>
          </p:nvPr>
        </p:nvSpPr>
        <p:spPr/>
        <p:txBody>
          <a:bodyPr/>
          <a:lstStyle/>
          <a:p>
            <a:fld id="{7389220B-0676-49AF-BFF4-F53BDC38DCAE}" type="slidenum">
              <a:rPr lang="en-US" smtClean="0"/>
              <a:t>37</a:t>
            </a:fld>
            <a:endParaRPr lang="en-US" dirty="0"/>
          </a:p>
        </p:txBody>
      </p:sp>
      <p:pic>
        <p:nvPicPr>
          <p:cNvPr id="1026" name="Picture 2" descr="Image result for contaminated equi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8148" y="1205344"/>
            <a:ext cx="237172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770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Image result for blood exposur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9783" r="100000"/>
                    </a14:imgEffect>
                  </a14:imgLayer>
                </a14:imgProps>
              </a:ext>
              <a:ext uri="{28A0092B-C50C-407E-A947-70E740481C1C}">
                <a14:useLocalDpi xmlns:a14="http://schemas.microsoft.com/office/drawing/2010/main" val="0"/>
              </a:ext>
            </a:extLst>
          </a:blip>
          <a:srcRect/>
          <a:stretch>
            <a:fillRect/>
          </a:stretch>
        </p:blipFill>
        <p:spPr bwMode="auto">
          <a:xfrm>
            <a:off x="7772400" y="1818409"/>
            <a:ext cx="4419600" cy="36992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2247" y="340258"/>
            <a:ext cx="11497672" cy="1225899"/>
          </a:xfrm>
        </p:spPr>
        <p:txBody>
          <a:bodyPr/>
          <a:lstStyle/>
          <a:p>
            <a:r>
              <a:rPr lang="en-US" sz="3200" dirty="0"/>
              <a:t>What happens after an accidental exposure - Employee</a:t>
            </a:r>
          </a:p>
        </p:txBody>
      </p:sp>
      <p:sp>
        <p:nvSpPr>
          <p:cNvPr id="3" name="Content Placeholder 2"/>
          <p:cNvSpPr>
            <a:spLocks noGrp="1"/>
          </p:cNvSpPr>
          <p:nvPr>
            <p:ph sz="quarter" idx="13"/>
          </p:nvPr>
        </p:nvSpPr>
        <p:spPr>
          <a:xfrm>
            <a:off x="94826" y="966355"/>
            <a:ext cx="8342592" cy="4551261"/>
          </a:xfrm>
        </p:spPr>
        <p:txBody>
          <a:bodyPr>
            <a:normAutofit fontScale="92500" lnSpcReduction="10000"/>
          </a:bodyPr>
          <a:lstStyle/>
          <a:p>
            <a:pPr marL="342900" indent="-342900">
              <a:buFont typeface="Arial" panose="020B0604020202020204" pitchFamily="34" charset="0"/>
              <a:buChar char="•"/>
            </a:pPr>
            <a:r>
              <a:rPr lang="en-US" sz="2400" dirty="0">
                <a:solidFill>
                  <a:schemeClr val="bg1"/>
                </a:solidFill>
              </a:rPr>
              <a:t>Wash exposed area with soap and water and complete first aid as necessary</a:t>
            </a: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Report to your supervisor immediately, or as soon as possible after the incident occurs</a:t>
            </a:r>
          </a:p>
          <a:p>
            <a:pPr marL="1085850" lvl="1" indent="-342900">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r>
              <a:rPr lang="en-US" sz="2400" dirty="0">
                <a:solidFill>
                  <a:schemeClr val="bg1"/>
                </a:solidFill>
              </a:rPr>
              <a:t>Fill out the first section of the Employee Injury Report (EIR) form at the time of the injury</a:t>
            </a:r>
          </a:p>
          <a:p>
            <a:pPr marL="1085850" lvl="1" indent="-342900">
              <a:buFont typeface="Arial" panose="020B0604020202020204" pitchFamily="34" charset="0"/>
              <a:buChar char="•"/>
            </a:pPr>
            <a:r>
              <a:rPr lang="en-US" sz="2100" dirty="0">
                <a:solidFill>
                  <a:schemeClr val="bg1"/>
                </a:solidFill>
              </a:rPr>
              <a:t>Supervisor should fill out the second part of the form at the time of the injury</a:t>
            </a:r>
          </a:p>
          <a:p>
            <a:pPr marL="1085850" lvl="1" indent="-342900">
              <a:buFont typeface="Arial" panose="020B0604020202020204" pitchFamily="34" charset="0"/>
              <a:buChar char="•"/>
            </a:pPr>
            <a:endParaRPr lang="en-US" sz="2100" dirty="0">
              <a:solidFill>
                <a:schemeClr val="bg1"/>
              </a:solidFill>
            </a:endParaRPr>
          </a:p>
          <a:p>
            <a:pPr marL="342900" indent="-342900">
              <a:buFont typeface="Arial" panose="020B0604020202020204" pitchFamily="34" charset="0"/>
              <a:buChar char="•"/>
            </a:pPr>
            <a:r>
              <a:rPr lang="en-US" sz="1700" dirty="0">
                <a:solidFill>
                  <a:schemeClr val="bg1"/>
                </a:solidFill>
              </a:rPr>
              <a:t>NOTE: These instructions are located in section 6 of the ECP template from EHS. Additional instructions are also located at the top of the EIR form. Forms are located on the EHS website. </a:t>
            </a:r>
          </a:p>
          <a:p>
            <a:pPr marL="1485900" lvl="2" indent="-342900">
              <a:buFont typeface="Arial" panose="020B0604020202020204" pitchFamily="34" charset="0"/>
              <a:buChar char="•"/>
            </a:pPr>
            <a:endParaRPr lang="en-US" sz="1800" dirty="0">
              <a:solidFill>
                <a:schemeClr val="bg1"/>
              </a:solidFill>
            </a:endParaRPr>
          </a:p>
          <a:p>
            <a:pPr marL="1085850" lvl="1" indent="-342900">
              <a:buFont typeface="Arial" panose="020B0604020202020204" pitchFamily="34" charset="0"/>
              <a:buChar char="•"/>
            </a:pPr>
            <a:endParaRPr lang="en-US" sz="2000" dirty="0">
              <a:solidFill>
                <a:schemeClr val="bg1"/>
              </a:solidFill>
            </a:endParaRPr>
          </a:p>
          <a:p>
            <a:pPr marL="0" indent="0">
              <a:buNone/>
            </a:pPr>
            <a:endParaRPr lang="en-US" sz="3600" dirty="0"/>
          </a:p>
        </p:txBody>
      </p:sp>
      <p:sp>
        <p:nvSpPr>
          <p:cNvPr id="5" name="Slide Number Placeholder 4"/>
          <p:cNvSpPr>
            <a:spLocks noGrp="1"/>
          </p:cNvSpPr>
          <p:nvPr>
            <p:ph type="sldNum" sz="quarter" idx="12"/>
          </p:nvPr>
        </p:nvSpPr>
        <p:spPr/>
        <p:txBody>
          <a:bodyPr/>
          <a:lstStyle/>
          <a:p>
            <a:fld id="{7389220B-0676-49AF-BFF4-F53BDC38DCAE}" type="slidenum">
              <a:rPr lang="en-US" smtClean="0"/>
              <a:t>38</a:t>
            </a:fld>
            <a:endParaRPr lang="en-US" dirty="0"/>
          </a:p>
        </p:txBody>
      </p:sp>
    </p:spTree>
    <p:extLst>
      <p:ext uri="{BB962C8B-B14F-4D97-AF65-F5344CB8AC3E}">
        <p14:creationId xmlns:p14="http://schemas.microsoft.com/office/powerpoint/2010/main" val="34899886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Image result for blood exposur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9783" r="100000"/>
                    </a14:imgEffect>
                  </a14:imgLayer>
                </a14:imgProps>
              </a:ext>
              <a:ext uri="{28A0092B-C50C-407E-A947-70E740481C1C}">
                <a14:useLocalDpi xmlns:a14="http://schemas.microsoft.com/office/drawing/2010/main" val="0"/>
              </a:ext>
            </a:extLst>
          </a:blip>
          <a:srcRect/>
          <a:stretch>
            <a:fillRect/>
          </a:stretch>
        </p:blipFill>
        <p:spPr bwMode="auto">
          <a:xfrm>
            <a:off x="7845136" y="1818409"/>
            <a:ext cx="4346864" cy="36992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2247" y="340258"/>
            <a:ext cx="11497672" cy="1225899"/>
          </a:xfrm>
        </p:spPr>
        <p:txBody>
          <a:bodyPr/>
          <a:lstStyle/>
          <a:p>
            <a:r>
              <a:rPr lang="en-US" sz="3200" dirty="0"/>
              <a:t>What happens after an accidental exposure - Employee</a:t>
            </a:r>
          </a:p>
        </p:txBody>
      </p:sp>
      <p:sp>
        <p:nvSpPr>
          <p:cNvPr id="3" name="Content Placeholder 2"/>
          <p:cNvSpPr>
            <a:spLocks noGrp="1"/>
          </p:cNvSpPr>
          <p:nvPr>
            <p:ph sz="quarter" idx="13"/>
          </p:nvPr>
        </p:nvSpPr>
        <p:spPr>
          <a:xfrm>
            <a:off x="51955" y="953207"/>
            <a:ext cx="10150611" cy="4564410"/>
          </a:xfrm>
        </p:spPr>
        <p:txBody>
          <a:bodyPr>
            <a:normAutofit/>
          </a:bodyPr>
          <a:lstStyle/>
          <a:p>
            <a:pPr marL="342900" indent="-342900">
              <a:buFont typeface="Arial" panose="020B0604020202020204" pitchFamily="34" charset="0"/>
              <a:buChar char="•"/>
            </a:pPr>
            <a:r>
              <a:rPr lang="en-US" sz="2400" dirty="0">
                <a:solidFill>
                  <a:schemeClr val="bg1"/>
                </a:solidFill>
              </a:rPr>
              <a:t>Supervisor should accompany you to the designated medical facility</a:t>
            </a:r>
          </a:p>
          <a:p>
            <a:pPr marL="1085850" lvl="1" indent="-342900">
              <a:buFont typeface="Arial" panose="020B0604020202020204" pitchFamily="34" charset="0"/>
              <a:buChar char="•"/>
            </a:pPr>
            <a:r>
              <a:rPr lang="en-US" sz="2000" dirty="0">
                <a:solidFill>
                  <a:schemeClr val="bg1"/>
                </a:solidFill>
              </a:rPr>
              <a:t>During normal business hours: report to University Health Services</a:t>
            </a:r>
          </a:p>
          <a:p>
            <a:pPr marL="1085850" lvl="1" indent="-342900">
              <a:buFont typeface="Arial" panose="020B0604020202020204" pitchFamily="34" charset="0"/>
              <a:buChar char="•"/>
            </a:pPr>
            <a:r>
              <a:rPr lang="en-US" sz="2000" dirty="0">
                <a:solidFill>
                  <a:schemeClr val="bg1"/>
                </a:solidFill>
              </a:rPr>
              <a:t>Outside normal business hours: report to AMC Urgent Care</a:t>
            </a:r>
          </a:p>
          <a:p>
            <a:pPr marL="1085850" lvl="1" indent="-342900">
              <a:buFont typeface="Arial" panose="020B0604020202020204" pitchFamily="34" charset="0"/>
              <a:buChar char="•"/>
            </a:pPr>
            <a:endParaRPr lang="en-US" sz="1500" dirty="0">
              <a:solidFill>
                <a:schemeClr val="bg1"/>
              </a:solidFill>
            </a:endParaRPr>
          </a:p>
          <a:p>
            <a:pPr marL="342900" indent="-342900">
              <a:buFont typeface="Arial" panose="020B0604020202020204" pitchFamily="34" charset="0"/>
              <a:buChar char="•"/>
            </a:pPr>
            <a:r>
              <a:rPr lang="en-US" sz="2400" dirty="0">
                <a:solidFill>
                  <a:schemeClr val="bg1"/>
                </a:solidFill>
              </a:rPr>
              <a:t>You will receive a confidential medical evaluation </a:t>
            </a:r>
          </a:p>
          <a:p>
            <a:pPr marL="1085850" lvl="1" indent="-342900">
              <a:buFont typeface="Arial" panose="020B0604020202020204" pitchFamily="34" charset="0"/>
              <a:buChar char="•"/>
            </a:pPr>
            <a:r>
              <a:rPr lang="en-US" sz="2000" dirty="0">
                <a:solidFill>
                  <a:schemeClr val="bg1"/>
                </a:solidFill>
              </a:rPr>
              <a:t>With follow up as needed</a:t>
            </a:r>
          </a:p>
          <a:p>
            <a:pPr marL="1085850" lvl="1" indent="-342900">
              <a:buFont typeface="Arial" panose="020B0604020202020204" pitchFamily="34" charset="0"/>
              <a:buChar char="•"/>
            </a:pPr>
            <a:endParaRPr lang="en-US" sz="1600" dirty="0">
              <a:solidFill>
                <a:schemeClr val="bg1"/>
              </a:solidFill>
            </a:endParaRPr>
          </a:p>
          <a:p>
            <a:pPr marL="342900" indent="-342900">
              <a:buFont typeface="Arial" panose="020B0604020202020204" pitchFamily="34" charset="0"/>
              <a:buChar char="•"/>
            </a:pPr>
            <a:r>
              <a:rPr lang="en-US" sz="2400" dirty="0">
                <a:solidFill>
                  <a:schemeClr val="bg1"/>
                </a:solidFill>
              </a:rPr>
              <a:t>With consent, your blood will be taken and tested</a:t>
            </a:r>
          </a:p>
          <a:p>
            <a:pPr marL="1085850" lvl="1" indent="-342900">
              <a:buFont typeface="Arial" panose="020B0604020202020204" pitchFamily="34" charset="0"/>
              <a:buChar char="•"/>
            </a:pPr>
            <a:r>
              <a:rPr lang="en-US" sz="2000" dirty="0">
                <a:solidFill>
                  <a:schemeClr val="bg1"/>
                </a:solidFill>
              </a:rPr>
              <a:t>Results will be shared with you, with appropriate counseling</a:t>
            </a:r>
          </a:p>
          <a:p>
            <a:pPr marL="1085850" lvl="1" indent="-342900">
              <a:buFont typeface="Arial" panose="020B0604020202020204" pitchFamily="34" charset="0"/>
              <a:buChar char="•"/>
            </a:pPr>
            <a:r>
              <a:rPr lang="en-US" sz="2000" dirty="0">
                <a:solidFill>
                  <a:schemeClr val="bg1"/>
                </a:solidFill>
              </a:rPr>
              <a:t>Any treatment prescribed will be made available to you</a:t>
            </a:r>
          </a:p>
          <a:p>
            <a:pPr marL="1085850" lvl="1" indent="-342900">
              <a:buFont typeface="Arial" panose="020B0604020202020204" pitchFamily="34" charset="0"/>
              <a:buChar char="•"/>
            </a:pPr>
            <a:r>
              <a:rPr lang="en-US" sz="2000" dirty="0">
                <a:solidFill>
                  <a:schemeClr val="bg1"/>
                </a:solidFill>
              </a:rPr>
              <a:t>If there is a source individual, they will be identified (if possible) </a:t>
            </a:r>
          </a:p>
          <a:p>
            <a:pPr marL="1485900" lvl="2" indent="-342900">
              <a:buFont typeface="Arial" panose="020B0604020202020204" pitchFamily="34" charset="0"/>
              <a:buChar char="•"/>
            </a:pPr>
            <a:r>
              <a:rPr lang="en-US" sz="1900" dirty="0">
                <a:solidFill>
                  <a:schemeClr val="bg1"/>
                </a:solidFill>
              </a:rPr>
              <a:t>They will also be tested and results will be made known to you</a:t>
            </a:r>
          </a:p>
          <a:p>
            <a:pPr marL="1085850" lvl="1" indent="-342900">
              <a:buFont typeface="Arial" panose="020B0604020202020204" pitchFamily="34" charset="0"/>
              <a:buChar char="•"/>
            </a:pPr>
            <a:endParaRPr lang="en-US" sz="2000" dirty="0">
              <a:solidFill>
                <a:schemeClr val="bg1"/>
              </a:solidFill>
            </a:endParaRPr>
          </a:p>
          <a:p>
            <a:pPr marL="0" indent="0">
              <a:buNone/>
            </a:pPr>
            <a:endParaRPr lang="en-US" sz="3600" dirty="0"/>
          </a:p>
        </p:txBody>
      </p:sp>
      <p:sp>
        <p:nvSpPr>
          <p:cNvPr id="5" name="Slide Number Placeholder 4"/>
          <p:cNvSpPr>
            <a:spLocks noGrp="1"/>
          </p:cNvSpPr>
          <p:nvPr>
            <p:ph type="sldNum" sz="quarter" idx="12"/>
          </p:nvPr>
        </p:nvSpPr>
        <p:spPr/>
        <p:txBody>
          <a:bodyPr/>
          <a:lstStyle/>
          <a:p>
            <a:fld id="{7389220B-0676-49AF-BFF4-F53BDC38DCAE}" type="slidenum">
              <a:rPr lang="en-US" smtClean="0"/>
              <a:t>39</a:t>
            </a:fld>
            <a:endParaRPr lang="en-US" dirty="0"/>
          </a:p>
        </p:txBody>
      </p:sp>
    </p:spTree>
    <p:extLst>
      <p:ext uri="{BB962C8B-B14F-4D97-AF65-F5344CB8AC3E}">
        <p14:creationId xmlns:p14="http://schemas.microsoft.com/office/powerpoint/2010/main" val="3176798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347228"/>
            <a:ext cx="10364451" cy="1399753"/>
          </a:xfrm>
        </p:spPr>
        <p:txBody>
          <a:bodyPr/>
          <a:lstStyle/>
          <a:p>
            <a:r>
              <a:rPr lang="en-US" sz="3200" dirty="0"/>
              <a:t>OSHA 29CFR 1910.1030</a:t>
            </a:r>
          </a:p>
        </p:txBody>
      </p:sp>
      <p:sp>
        <p:nvSpPr>
          <p:cNvPr id="3" name="Content Placeholder 2"/>
          <p:cNvSpPr>
            <a:spLocks noGrp="1"/>
          </p:cNvSpPr>
          <p:nvPr>
            <p:ph sz="quarter" idx="13"/>
          </p:nvPr>
        </p:nvSpPr>
        <p:spPr>
          <a:xfrm>
            <a:off x="976051" y="1265312"/>
            <a:ext cx="10239896" cy="4058422"/>
          </a:xfrm>
        </p:spPr>
        <p:txBody>
          <a:bodyPr>
            <a:normAutofit/>
          </a:bodyPr>
          <a:lstStyle/>
          <a:p>
            <a:pPr marL="342900" indent="-342900">
              <a:buFont typeface="Arial" panose="020B0604020202020204" pitchFamily="34" charset="0"/>
              <a:buChar char="•"/>
            </a:pPr>
            <a:r>
              <a:rPr lang="en-US" sz="2400" dirty="0">
                <a:solidFill>
                  <a:schemeClr val="bg1"/>
                </a:solidFill>
              </a:rPr>
              <a:t>In March 1992, OSHA's Bloodborne Pathogen Standard, 29 CFR 1910.1030 took effect. It was last updated in 2001.</a:t>
            </a:r>
          </a:p>
          <a:p>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This standard was designed to prevent more than 200 deaths and 9,000 Bloodborne infections every year. </a:t>
            </a:r>
          </a:p>
          <a:p>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Requires employers to identify employees who may be at risk of occupational exposure to BBP as part of their job and develop methods and controls to eliminate or reduce workplace exposure to BBP. </a:t>
            </a:r>
          </a:p>
        </p:txBody>
      </p:sp>
      <p:sp>
        <p:nvSpPr>
          <p:cNvPr id="5" name="Slide Number Placeholder 4"/>
          <p:cNvSpPr>
            <a:spLocks noGrp="1"/>
          </p:cNvSpPr>
          <p:nvPr>
            <p:ph type="sldNum" sz="quarter" idx="12"/>
          </p:nvPr>
        </p:nvSpPr>
        <p:spPr/>
        <p:txBody>
          <a:bodyPr/>
          <a:lstStyle/>
          <a:p>
            <a:fld id="{7389220B-0676-49AF-BFF4-F53BDC38DCAE}" type="slidenum">
              <a:rPr lang="en-US" smtClean="0"/>
              <a:t>4</a:t>
            </a:fld>
            <a:endParaRPr lang="en-US" dirty="0"/>
          </a:p>
        </p:txBody>
      </p:sp>
    </p:spTree>
    <p:extLst>
      <p:ext uri="{BB962C8B-B14F-4D97-AF65-F5344CB8AC3E}">
        <p14:creationId xmlns:p14="http://schemas.microsoft.com/office/powerpoint/2010/main" val="29943313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247" y="340258"/>
            <a:ext cx="11497672" cy="1225899"/>
          </a:xfrm>
        </p:spPr>
        <p:txBody>
          <a:bodyPr/>
          <a:lstStyle/>
          <a:p>
            <a:r>
              <a:rPr lang="en-US" sz="3200" dirty="0"/>
              <a:t>What happens after an accidental exposure - Supervisor</a:t>
            </a:r>
          </a:p>
        </p:txBody>
      </p:sp>
      <p:sp>
        <p:nvSpPr>
          <p:cNvPr id="3" name="Content Placeholder 2"/>
          <p:cNvSpPr>
            <a:spLocks noGrp="1"/>
          </p:cNvSpPr>
          <p:nvPr>
            <p:ph sz="quarter" idx="13"/>
          </p:nvPr>
        </p:nvSpPr>
        <p:spPr>
          <a:xfrm>
            <a:off x="74044" y="953207"/>
            <a:ext cx="11675875" cy="4361200"/>
          </a:xfrm>
        </p:spPr>
        <p:txBody>
          <a:bodyPr>
            <a:normAutofit fontScale="92500" lnSpcReduction="10000"/>
          </a:bodyPr>
          <a:lstStyle/>
          <a:p>
            <a:pPr marL="342900" indent="-342900">
              <a:buFont typeface="Arial" panose="020B0604020202020204" pitchFamily="34" charset="0"/>
              <a:buChar char="•"/>
            </a:pPr>
            <a:r>
              <a:rPr lang="en-US" sz="2400" dirty="0">
                <a:solidFill>
                  <a:schemeClr val="bg1"/>
                </a:solidFill>
              </a:rPr>
              <a:t>Assess the situation and determine if the incident is an occupational exposure to a biohazardous substance</a:t>
            </a: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If it is an exposure, locate and fill out the Employee Injury Report form and take the employee to the designated medical facility. </a:t>
            </a:r>
          </a:p>
          <a:p>
            <a:pPr marL="1085850" lvl="1" indent="-342900">
              <a:buFont typeface="Arial" panose="020B0604020202020204" pitchFamily="34" charset="0"/>
              <a:buChar char="•"/>
            </a:pPr>
            <a:r>
              <a:rPr lang="en-US" sz="2000" dirty="0">
                <a:solidFill>
                  <a:schemeClr val="bg1"/>
                </a:solidFill>
              </a:rPr>
              <a:t>If possible, take the completed EIR with you when you to go UHS. If that is not possible, send the employee and fax the form to UHS as soon as possible</a:t>
            </a:r>
          </a:p>
          <a:p>
            <a:pPr marL="1085850" lvl="1" indent="-342900">
              <a:buFont typeface="Arial" panose="020B0604020202020204" pitchFamily="34" charset="0"/>
              <a:buChar char="•"/>
            </a:pPr>
            <a:endParaRPr lang="en-US" sz="1500" dirty="0">
              <a:solidFill>
                <a:schemeClr val="bg1"/>
              </a:solidFill>
            </a:endParaRPr>
          </a:p>
          <a:p>
            <a:pPr marL="342900" indent="-342900">
              <a:buFont typeface="Arial" panose="020B0604020202020204" pitchFamily="34" charset="0"/>
              <a:buChar char="•"/>
            </a:pPr>
            <a:r>
              <a:rPr lang="en-US" sz="2400" dirty="0">
                <a:solidFill>
                  <a:schemeClr val="bg1"/>
                </a:solidFill>
              </a:rPr>
              <a:t>Fill out the Hazardous Substance Employee Exposure Report form and, if applicable, fill out your sharps injury log</a:t>
            </a:r>
          </a:p>
          <a:p>
            <a:pPr marL="1085850" lvl="1" indent="-342900">
              <a:buFont typeface="Arial" panose="020B0604020202020204" pitchFamily="34" charset="0"/>
              <a:buChar char="•"/>
            </a:pPr>
            <a:r>
              <a:rPr lang="en-US" sz="2000" dirty="0">
                <a:solidFill>
                  <a:schemeClr val="bg1"/>
                </a:solidFill>
              </a:rPr>
              <a:t>Sample sharps injury log is located in Appendix D of the ECP template from EHS</a:t>
            </a:r>
          </a:p>
          <a:p>
            <a:pPr marL="1085850" lvl="1" indent="-342900">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r>
              <a:rPr lang="en-US" sz="2400" dirty="0">
                <a:solidFill>
                  <a:schemeClr val="bg1"/>
                </a:solidFill>
              </a:rPr>
              <a:t>Send a copy of the EIR to Human Resources and EHS (OHSP)</a:t>
            </a:r>
          </a:p>
        </p:txBody>
      </p:sp>
      <p:sp>
        <p:nvSpPr>
          <p:cNvPr id="5" name="Slide Number Placeholder 4"/>
          <p:cNvSpPr>
            <a:spLocks noGrp="1"/>
          </p:cNvSpPr>
          <p:nvPr>
            <p:ph type="sldNum" sz="quarter" idx="12"/>
          </p:nvPr>
        </p:nvSpPr>
        <p:spPr/>
        <p:txBody>
          <a:bodyPr/>
          <a:lstStyle/>
          <a:p>
            <a:fld id="{7389220B-0676-49AF-BFF4-F53BDC38DCAE}" type="slidenum">
              <a:rPr lang="en-US" smtClean="0"/>
              <a:t>40</a:t>
            </a:fld>
            <a:endParaRPr lang="en-US" dirty="0"/>
          </a:p>
        </p:txBody>
      </p:sp>
      <p:pic>
        <p:nvPicPr>
          <p:cNvPr id="4" name="Picture 3"/>
          <p:cNvPicPr>
            <a:picLocks noChangeAspect="1"/>
          </p:cNvPicPr>
          <p:nvPr/>
        </p:nvPicPr>
        <p:blipFill>
          <a:blip r:embed="rId3"/>
          <a:stretch>
            <a:fillRect/>
          </a:stretch>
        </p:blipFill>
        <p:spPr>
          <a:xfrm>
            <a:off x="8552476" y="4655128"/>
            <a:ext cx="3500336" cy="789710"/>
          </a:xfrm>
          <a:prstGeom prst="rect">
            <a:avLst/>
          </a:prstGeom>
        </p:spPr>
      </p:pic>
    </p:spTree>
    <p:extLst>
      <p:ext uri="{BB962C8B-B14F-4D97-AF65-F5344CB8AC3E}">
        <p14:creationId xmlns:p14="http://schemas.microsoft.com/office/powerpoint/2010/main" val="27189307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Image result for blood exposur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9783" r="100000"/>
                    </a14:imgEffect>
                  </a14:imgLayer>
                </a14:imgProps>
              </a:ext>
              <a:ext uri="{28A0092B-C50C-407E-A947-70E740481C1C}">
                <a14:useLocalDpi xmlns:a14="http://schemas.microsoft.com/office/drawing/2010/main" val="0"/>
              </a:ext>
            </a:extLst>
          </a:blip>
          <a:srcRect/>
          <a:stretch>
            <a:fillRect/>
          </a:stretch>
        </p:blipFill>
        <p:spPr bwMode="auto">
          <a:xfrm>
            <a:off x="7772400" y="1818409"/>
            <a:ext cx="4419600" cy="36992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2247" y="340258"/>
            <a:ext cx="11497672" cy="1225899"/>
          </a:xfrm>
        </p:spPr>
        <p:txBody>
          <a:bodyPr/>
          <a:lstStyle/>
          <a:p>
            <a:r>
              <a:rPr lang="en-US" sz="3200" dirty="0"/>
              <a:t>What happens after an accidental exposure - Students</a:t>
            </a:r>
          </a:p>
        </p:txBody>
      </p:sp>
      <p:sp>
        <p:nvSpPr>
          <p:cNvPr id="3" name="Content Placeholder 2"/>
          <p:cNvSpPr>
            <a:spLocks noGrp="1"/>
          </p:cNvSpPr>
          <p:nvPr>
            <p:ph sz="quarter" idx="13"/>
          </p:nvPr>
        </p:nvSpPr>
        <p:spPr>
          <a:xfrm>
            <a:off x="94826" y="966355"/>
            <a:ext cx="8342592" cy="4551261"/>
          </a:xfrm>
        </p:spPr>
        <p:txBody>
          <a:bodyPr>
            <a:normAutofit/>
          </a:bodyPr>
          <a:lstStyle/>
          <a:p>
            <a:pPr marL="342900" indent="-342900">
              <a:buFont typeface="Arial" panose="020B0604020202020204" pitchFamily="34" charset="0"/>
              <a:buChar char="•"/>
            </a:pPr>
            <a:r>
              <a:rPr lang="en-US" sz="2400" dirty="0">
                <a:solidFill>
                  <a:schemeClr val="bg1"/>
                </a:solidFill>
              </a:rPr>
              <a:t>Wash exposed area with soap and water and complete first aid as necessary</a:t>
            </a: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Report to your supervisor immediately, or as soon as possible after the incident occurs</a:t>
            </a:r>
          </a:p>
          <a:p>
            <a:pPr marL="1085850" lvl="1" indent="-342900">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r>
              <a:rPr lang="en-US" sz="2400" dirty="0">
                <a:solidFill>
                  <a:schemeClr val="bg1"/>
                </a:solidFill>
              </a:rPr>
              <a:t>Talk to Risk Management for compensation forms if needed.</a:t>
            </a:r>
            <a:endParaRPr lang="en-US" sz="3600" dirty="0"/>
          </a:p>
        </p:txBody>
      </p:sp>
      <p:sp>
        <p:nvSpPr>
          <p:cNvPr id="5" name="Slide Number Placeholder 4"/>
          <p:cNvSpPr>
            <a:spLocks noGrp="1"/>
          </p:cNvSpPr>
          <p:nvPr>
            <p:ph type="sldNum" sz="quarter" idx="12"/>
          </p:nvPr>
        </p:nvSpPr>
        <p:spPr/>
        <p:txBody>
          <a:bodyPr/>
          <a:lstStyle/>
          <a:p>
            <a:fld id="{7389220B-0676-49AF-BFF4-F53BDC38DCAE}" type="slidenum">
              <a:rPr lang="en-US" smtClean="0"/>
              <a:t>41</a:t>
            </a:fld>
            <a:endParaRPr lang="en-US" dirty="0"/>
          </a:p>
        </p:txBody>
      </p:sp>
    </p:spTree>
    <p:extLst>
      <p:ext uri="{BB962C8B-B14F-4D97-AF65-F5344CB8AC3E}">
        <p14:creationId xmlns:p14="http://schemas.microsoft.com/office/powerpoint/2010/main" val="14389183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247" y="340258"/>
            <a:ext cx="11497672" cy="1225899"/>
          </a:xfrm>
        </p:spPr>
        <p:txBody>
          <a:bodyPr/>
          <a:lstStyle/>
          <a:p>
            <a:r>
              <a:rPr lang="en-US" sz="3200" dirty="0"/>
              <a:t>What happens after an accidental exposure - Forms</a:t>
            </a:r>
          </a:p>
        </p:txBody>
      </p:sp>
      <p:sp>
        <p:nvSpPr>
          <p:cNvPr id="5" name="Slide Number Placeholder 4"/>
          <p:cNvSpPr>
            <a:spLocks noGrp="1"/>
          </p:cNvSpPr>
          <p:nvPr>
            <p:ph type="sldNum" sz="quarter" idx="12"/>
          </p:nvPr>
        </p:nvSpPr>
        <p:spPr/>
        <p:txBody>
          <a:bodyPr/>
          <a:lstStyle/>
          <a:p>
            <a:fld id="{7389220B-0676-49AF-BFF4-F53BDC38DCAE}" type="slidenum">
              <a:rPr lang="en-US" smtClean="0"/>
              <a:t>42</a:t>
            </a:fld>
            <a:endParaRPr lang="en-US" dirty="0"/>
          </a:p>
        </p:txBody>
      </p:sp>
      <p:pic>
        <p:nvPicPr>
          <p:cNvPr id="6" name="Picture 5">
            <a:extLst>
              <a:ext uri="{FF2B5EF4-FFF2-40B4-BE49-F238E27FC236}">
                <a16:creationId xmlns:a16="http://schemas.microsoft.com/office/drawing/2014/main" id="{DD58A080-2D8A-C79F-FFB6-5571D2EF9871}"/>
              </a:ext>
            </a:extLst>
          </p:cNvPr>
          <p:cNvPicPr>
            <a:picLocks noChangeAspect="1"/>
          </p:cNvPicPr>
          <p:nvPr/>
        </p:nvPicPr>
        <p:blipFill>
          <a:blip r:embed="rId3"/>
          <a:stretch>
            <a:fillRect/>
          </a:stretch>
        </p:blipFill>
        <p:spPr>
          <a:xfrm>
            <a:off x="2893298" y="953207"/>
            <a:ext cx="6215570" cy="4663002"/>
          </a:xfrm>
          <a:prstGeom prst="rect">
            <a:avLst/>
          </a:prstGeom>
        </p:spPr>
      </p:pic>
    </p:spTree>
    <p:extLst>
      <p:ext uri="{BB962C8B-B14F-4D97-AF65-F5344CB8AC3E}">
        <p14:creationId xmlns:p14="http://schemas.microsoft.com/office/powerpoint/2010/main" val="662923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247" y="340258"/>
            <a:ext cx="11497672" cy="1225899"/>
          </a:xfrm>
        </p:spPr>
        <p:txBody>
          <a:bodyPr/>
          <a:lstStyle/>
          <a:p>
            <a:r>
              <a:rPr lang="en-US" sz="3200" dirty="0"/>
              <a:t>What happens after an accidental exposure - Forms</a:t>
            </a:r>
          </a:p>
        </p:txBody>
      </p:sp>
      <p:sp>
        <p:nvSpPr>
          <p:cNvPr id="5" name="Slide Number Placeholder 4"/>
          <p:cNvSpPr>
            <a:spLocks noGrp="1"/>
          </p:cNvSpPr>
          <p:nvPr>
            <p:ph type="sldNum" sz="quarter" idx="12"/>
          </p:nvPr>
        </p:nvSpPr>
        <p:spPr/>
        <p:txBody>
          <a:bodyPr/>
          <a:lstStyle/>
          <a:p>
            <a:fld id="{7389220B-0676-49AF-BFF4-F53BDC38DCAE}" type="slidenum">
              <a:rPr lang="en-US" smtClean="0"/>
              <a:t>43</a:t>
            </a:fld>
            <a:endParaRPr lang="en-US" dirty="0"/>
          </a:p>
        </p:txBody>
      </p:sp>
      <p:pic>
        <p:nvPicPr>
          <p:cNvPr id="4" name="Picture 3"/>
          <p:cNvPicPr>
            <a:picLocks noChangeAspect="1"/>
          </p:cNvPicPr>
          <p:nvPr/>
        </p:nvPicPr>
        <p:blipFill>
          <a:blip r:embed="rId3"/>
          <a:stretch>
            <a:fillRect/>
          </a:stretch>
        </p:blipFill>
        <p:spPr>
          <a:xfrm>
            <a:off x="252247" y="1036335"/>
            <a:ext cx="3374180" cy="4319344"/>
          </a:xfrm>
          <a:prstGeom prst="rect">
            <a:avLst/>
          </a:prstGeom>
        </p:spPr>
      </p:pic>
      <p:pic>
        <p:nvPicPr>
          <p:cNvPr id="6" name="Picture 5"/>
          <p:cNvPicPr>
            <a:picLocks noChangeAspect="1"/>
          </p:cNvPicPr>
          <p:nvPr/>
        </p:nvPicPr>
        <p:blipFill>
          <a:blip r:embed="rId4"/>
          <a:stretch>
            <a:fillRect/>
          </a:stretch>
        </p:blipFill>
        <p:spPr>
          <a:xfrm>
            <a:off x="7425498" y="2042572"/>
            <a:ext cx="4554361" cy="2737246"/>
          </a:xfrm>
          <a:prstGeom prst="rect">
            <a:avLst/>
          </a:prstGeom>
        </p:spPr>
      </p:pic>
      <p:pic>
        <p:nvPicPr>
          <p:cNvPr id="3" name="Picture 2"/>
          <p:cNvPicPr>
            <a:picLocks noChangeAspect="1"/>
          </p:cNvPicPr>
          <p:nvPr/>
        </p:nvPicPr>
        <p:blipFill>
          <a:blip r:embed="rId5"/>
          <a:stretch>
            <a:fillRect/>
          </a:stretch>
        </p:blipFill>
        <p:spPr>
          <a:xfrm>
            <a:off x="3792683" y="1036335"/>
            <a:ext cx="3503724" cy="4319344"/>
          </a:xfrm>
          <a:prstGeom prst="rect">
            <a:avLst/>
          </a:prstGeom>
        </p:spPr>
      </p:pic>
    </p:spTree>
    <p:extLst>
      <p:ext uri="{BB962C8B-B14F-4D97-AF65-F5344CB8AC3E}">
        <p14:creationId xmlns:p14="http://schemas.microsoft.com/office/powerpoint/2010/main" val="23923411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389220B-0676-49AF-BFF4-F53BDC38DCAE}" type="slidenum">
              <a:rPr lang="en-US" smtClean="0"/>
              <a:t>44</a:t>
            </a:fld>
            <a:endParaRPr lang="en-US" dirty="0"/>
          </a:p>
        </p:txBody>
      </p:sp>
      <p:pic>
        <p:nvPicPr>
          <p:cNvPr id="6" name="Randstad Bloodborne Pathogen Training 6m3.1s - 6m44.4s (2Hl2b85JQf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7629" y="870887"/>
            <a:ext cx="8260774" cy="4646685"/>
          </a:xfrm>
          <a:prstGeom prst="rect">
            <a:avLst/>
          </a:prstGeom>
        </p:spPr>
      </p:pic>
      <p:sp>
        <p:nvSpPr>
          <p:cNvPr id="4" name="Title 1"/>
          <p:cNvSpPr txBox="1">
            <a:spLocks/>
          </p:cNvSpPr>
          <p:nvPr/>
        </p:nvSpPr>
        <p:spPr>
          <a:xfrm>
            <a:off x="945932" y="365538"/>
            <a:ext cx="10363200" cy="159543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Review Video</a:t>
            </a:r>
          </a:p>
        </p:txBody>
      </p:sp>
    </p:spTree>
    <p:extLst>
      <p:ext uri="{BB962C8B-B14F-4D97-AF65-F5344CB8AC3E}">
        <p14:creationId xmlns:p14="http://schemas.microsoft.com/office/powerpoint/2010/main" val="1602296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98485">
                <p:cTn id="7" fill="hold" display="0">
                  <p:stCondLst>
                    <p:cond delay="indefinite"/>
                  </p:stCondLst>
                </p:cTn>
                <p:tgtEl>
                  <p:spTgt spid="6"/>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329009"/>
            <a:ext cx="10364451" cy="716297"/>
          </a:xfrm>
        </p:spPr>
        <p:txBody>
          <a:bodyPr/>
          <a:lstStyle/>
          <a:p>
            <a:r>
              <a:rPr lang="en-US" sz="3200" dirty="0"/>
              <a:t>Precautions for Providing First-Aid to a Co-Worker</a:t>
            </a:r>
          </a:p>
        </p:txBody>
      </p:sp>
      <p:sp>
        <p:nvSpPr>
          <p:cNvPr id="3" name="Content Placeholder 2"/>
          <p:cNvSpPr>
            <a:spLocks noGrp="1"/>
          </p:cNvSpPr>
          <p:nvPr>
            <p:ph sz="quarter" idx="13"/>
          </p:nvPr>
        </p:nvSpPr>
        <p:spPr>
          <a:xfrm>
            <a:off x="139469" y="945576"/>
            <a:ext cx="8360294" cy="4696344"/>
          </a:xfrm>
        </p:spPr>
        <p:txBody>
          <a:bodyPr/>
          <a:lstStyle/>
          <a:p>
            <a:r>
              <a:rPr lang="en-US" sz="2000" dirty="0">
                <a:solidFill>
                  <a:schemeClr val="bg1"/>
                </a:solidFill>
              </a:rPr>
              <a:t>If possible, always have the patient </a:t>
            </a:r>
            <a:r>
              <a:rPr lang="en-US" sz="2000" b="1" dirty="0">
                <a:solidFill>
                  <a:srgbClr val="CC6600"/>
                </a:solidFill>
              </a:rPr>
              <a:t>self-administer</a:t>
            </a:r>
            <a:r>
              <a:rPr lang="en-US" sz="2000" dirty="0">
                <a:solidFill>
                  <a:schemeClr val="bg1"/>
                </a:solidFill>
              </a:rPr>
              <a:t> first aid.</a:t>
            </a:r>
          </a:p>
          <a:p>
            <a:endParaRPr lang="en-US" sz="2000" dirty="0">
              <a:solidFill>
                <a:schemeClr val="bg1"/>
              </a:solidFill>
            </a:endParaRPr>
          </a:p>
          <a:p>
            <a:r>
              <a:rPr lang="en-US" sz="2000" dirty="0">
                <a:solidFill>
                  <a:schemeClr val="bg1"/>
                </a:solidFill>
              </a:rPr>
              <a:t>If they cannot self-administer, protect yourself before offering assistance by:</a:t>
            </a:r>
          </a:p>
          <a:p>
            <a:pPr marL="457200" indent="-457200">
              <a:buFont typeface="Arial" panose="020B0604020202020204" pitchFamily="34" charset="0"/>
              <a:buChar char="•"/>
            </a:pPr>
            <a:r>
              <a:rPr lang="en-US" sz="1800" dirty="0">
                <a:solidFill>
                  <a:schemeClr val="bg1"/>
                </a:solidFill>
              </a:rPr>
              <a:t>Wearing clean, leak-proof gloves </a:t>
            </a:r>
          </a:p>
          <a:p>
            <a:pPr marL="457200" indent="-457200">
              <a:buFont typeface="Arial" panose="020B0604020202020204" pitchFamily="34" charset="0"/>
              <a:buChar char="•"/>
            </a:pPr>
            <a:r>
              <a:rPr lang="en-US" sz="1800" dirty="0">
                <a:solidFill>
                  <a:schemeClr val="bg1"/>
                </a:solidFill>
              </a:rPr>
              <a:t>Being aware of personal cuts or broken skin</a:t>
            </a:r>
          </a:p>
          <a:p>
            <a:pPr marL="457200" indent="-457200">
              <a:buFont typeface="Arial" panose="020B0604020202020204" pitchFamily="34" charset="0"/>
              <a:buChar char="•"/>
            </a:pPr>
            <a:r>
              <a:rPr lang="en-US" sz="1800" dirty="0">
                <a:solidFill>
                  <a:schemeClr val="bg1"/>
                </a:solidFill>
              </a:rPr>
              <a:t>Protecting your nose and mouth in the event of splatters or sprays</a:t>
            </a:r>
          </a:p>
          <a:p>
            <a:pPr marL="457200" indent="-457200">
              <a:buFont typeface="Arial" panose="020B0604020202020204" pitchFamily="34" charset="0"/>
              <a:buChar char="•"/>
            </a:pPr>
            <a:endParaRPr lang="en-US" sz="2000" dirty="0">
              <a:solidFill>
                <a:schemeClr val="bg1"/>
              </a:solidFill>
            </a:endParaRPr>
          </a:p>
          <a:p>
            <a:r>
              <a:rPr lang="en-US" sz="2000" dirty="0">
                <a:solidFill>
                  <a:schemeClr val="bg1"/>
                </a:solidFill>
              </a:rPr>
              <a:t>If you do get blood or OPIM on yourself, immediately wash exposed area with soap and water.</a:t>
            </a:r>
          </a:p>
          <a:p>
            <a:endParaRPr lang="en-US" sz="2000" dirty="0">
              <a:solidFill>
                <a:schemeClr val="bg1"/>
              </a:solidFill>
            </a:endParaRPr>
          </a:p>
          <a:p>
            <a:r>
              <a:rPr lang="en-US" sz="2000" dirty="0">
                <a:solidFill>
                  <a:schemeClr val="bg1"/>
                </a:solidFill>
              </a:rPr>
              <a:t>If you get blood or OPIM in your eyes or mucous membranes, flush the area with running water for at least 15 minutes. </a:t>
            </a:r>
          </a:p>
        </p:txBody>
      </p:sp>
      <p:sp>
        <p:nvSpPr>
          <p:cNvPr id="5" name="Slide Number Placeholder 4"/>
          <p:cNvSpPr>
            <a:spLocks noGrp="1"/>
          </p:cNvSpPr>
          <p:nvPr>
            <p:ph type="sldNum" sz="quarter" idx="12"/>
          </p:nvPr>
        </p:nvSpPr>
        <p:spPr/>
        <p:txBody>
          <a:bodyPr/>
          <a:lstStyle/>
          <a:p>
            <a:fld id="{7389220B-0676-49AF-BFF4-F53BDC38DCAE}" type="slidenum">
              <a:rPr lang="en-US" smtClean="0">
                <a:solidFill>
                  <a:prstClr val="black"/>
                </a:solidFill>
              </a:rPr>
              <a:pPr/>
              <a:t>45</a:t>
            </a:fld>
            <a:endParaRPr lang="en-US" dirty="0">
              <a:solidFill>
                <a:prstClr val="black"/>
              </a:solidFill>
            </a:endParaRPr>
          </a:p>
        </p:txBody>
      </p:sp>
      <p:pic>
        <p:nvPicPr>
          <p:cNvPr id="2050" name="Picture 2" descr="Related imag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47" b="98221" l="6477" r="89637">
                        <a14:foregroundMark x1="57254" y1="17794" x2="57254" y2="17794"/>
                        <a14:foregroundMark x1="62694" y1="11388" x2="62694" y2="11388"/>
                        <a14:foregroundMark x1="62694" y1="6762" x2="62694" y2="6762"/>
                        <a14:foregroundMark x1="64508" y1="8897" x2="64508" y2="8897"/>
                        <a14:foregroundMark x1="70725" y1="38078" x2="70725" y2="38078"/>
                        <a14:foregroundMark x1="53368" y1="67260" x2="53368" y2="67260"/>
                        <a14:foregroundMark x1="52850" y1="70107" x2="52850" y2="70107"/>
                        <a14:foregroundMark x1="48964" y1="63701" x2="48964" y2="63701"/>
                        <a14:foregroundMark x1="46891" y1="66192" x2="46891" y2="66192"/>
                        <a14:foregroundMark x1="44560" y1="56228" x2="44560" y2="56228"/>
                        <a14:foregroundMark x1="33938" y1="50178" x2="33938" y2="50178"/>
                        <a14:foregroundMark x1="33420" y1="58007" x2="33420" y2="58007"/>
                        <a14:foregroundMark x1="36788" y1="58719" x2="36788" y2="58719"/>
                        <a14:foregroundMark x1="37047" y1="48043" x2="37047" y2="48043"/>
                        <a14:foregroundMark x1="33161" y1="33096" x2="33161" y2="33096"/>
                        <a14:foregroundMark x1="38342" y1="21352" x2="38342" y2="21352"/>
                        <a14:foregroundMark x1="27979" y1="52313" x2="27979" y2="52313"/>
                        <a14:foregroundMark x1="25130" y1="49466" x2="25130" y2="49466"/>
                        <a14:foregroundMark x1="22021" y1="45552" x2="22021" y2="45552"/>
                        <a14:foregroundMark x1="19430" y1="69395" x2="19430" y2="69395"/>
                        <a14:foregroundMark x1="23575" y1="58719" x2="23575" y2="58719"/>
                        <a14:foregroundMark x1="38601" y1="25267" x2="38601" y2="25267"/>
                      </a14:backgroundRemoval>
                    </a14:imgEffect>
                  </a14:imgLayer>
                </a14:imgProps>
              </a:ext>
              <a:ext uri="{28A0092B-C50C-407E-A947-70E740481C1C}">
                <a14:useLocalDpi xmlns:a14="http://schemas.microsoft.com/office/drawing/2010/main" val="0"/>
              </a:ext>
            </a:extLst>
          </a:blip>
          <a:srcRect/>
          <a:stretch>
            <a:fillRect/>
          </a:stretch>
        </p:blipFill>
        <p:spPr bwMode="auto">
          <a:xfrm>
            <a:off x="7889525" y="1039094"/>
            <a:ext cx="5248971" cy="3821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3024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9B212-4701-4E37-BAFE-1E3B21C44F5F}"/>
              </a:ext>
            </a:extLst>
          </p:cNvPr>
          <p:cNvSpPr>
            <a:spLocks noGrp="1"/>
          </p:cNvSpPr>
          <p:nvPr>
            <p:ph type="title"/>
          </p:nvPr>
        </p:nvSpPr>
        <p:spPr>
          <a:xfrm>
            <a:off x="221098" y="325217"/>
            <a:ext cx="11749177" cy="813468"/>
          </a:xfrm>
        </p:spPr>
        <p:txBody>
          <a:bodyPr/>
          <a:lstStyle/>
          <a:p>
            <a:r>
              <a:rPr lang="en-US" sz="3200" dirty="0"/>
              <a:t>BBP and the US Department of Transportation</a:t>
            </a:r>
          </a:p>
        </p:txBody>
      </p:sp>
      <p:sp>
        <p:nvSpPr>
          <p:cNvPr id="3" name="Content Placeholder 2">
            <a:extLst>
              <a:ext uri="{FF2B5EF4-FFF2-40B4-BE49-F238E27FC236}">
                <a16:creationId xmlns:a16="http://schemas.microsoft.com/office/drawing/2014/main" id="{06E55C35-AEDC-4A82-8390-25571E07C037}"/>
              </a:ext>
            </a:extLst>
          </p:cNvPr>
          <p:cNvSpPr>
            <a:spLocks noGrp="1"/>
          </p:cNvSpPr>
          <p:nvPr>
            <p:ph sz="quarter" idx="13"/>
          </p:nvPr>
        </p:nvSpPr>
        <p:spPr>
          <a:xfrm>
            <a:off x="95282" y="1138685"/>
            <a:ext cx="10285236" cy="4617879"/>
          </a:xfrm>
        </p:spPr>
        <p:txBody>
          <a:bodyPr/>
          <a:lstStyle/>
          <a:p>
            <a:pPr marL="342900" indent="-342900">
              <a:buFont typeface="Arial" panose="020B0604020202020204" pitchFamily="34" charset="0"/>
              <a:buChar char="•"/>
            </a:pPr>
            <a:r>
              <a:rPr lang="en-US" sz="2400" dirty="0">
                <a:solidFill>
                  <a:schemeClr val="bg1"/>
                </a:solidFill>
              </a:rPr>
              <a:t>The shipping of infectious substances is highly regulated by the US Department of Transportation (49 CFR 173.134)</a:t>
            </a: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The US DOT classifies infectious substances into two categories:</a:t>
            </a:r>
          </a:p>
          <a:p>
            <a:pPr marL="1085850" lvl="1" indent="-342900">
              <a:buFont typeface="Arial" panose="020B0604020202020204" pitchFamily="34" charset="0"/>
              <a:buChar char="•"/>
            </a:pPr>
            <a:r>
              <a:rPr lang="en-US" sz="2400" dirty="0">
                <a:solidFill>
                  <a:schemeClr val="bg1"/>
                </a:solidFill>
              </a:rPr>
              <a:t>Category A Infectious Substances – Capable of causing permanent disability or life-threatening or fatal disease in otherwise healthy humans or animals when exposure to it occurs.</a:t>
            </a:r>
          </a:p>
          <a:p>
            <a:pPr marL="1085850" lvl="1" indent="-342900">
              <a:buFont typeface="Arial" panose="020B0604020202020204" pitchFamily="34" charset="0"/>
              <a:buChar char="•"/>
            </a:pPr>
            <a:r>
              <a:rPr lang="en-US" sz="2400" dirty="0">
                <a:solidFill>
                  <a:schemeClr val="bg1"/>
                </a:solidFill>
              </a:rPr>
              <a:t>Category B Infectious Substances – Generally capable of causing permanent disability or life-threatening or fatal disease in otherwise healthy humans or animals when exposure to it occurs. </a:t>
            </a:r>
          </a:p>
          <a:p>
            <a:pPr marL="342900" indent="-342900">
              <a:buFont typeface="Arial" panose="020B0604020202020204" pitchFamily="34" charset="0"/>
              <a:buChar char="•"/>
            </a:pPr>
            <a:endParaRPr lang="en-US" sz="2200" dirty="0">
              <a:solidFill>
                <a:schemeClr val="bg1"/>
              </a:solidFill>
            </a:endParaRPr>
          </a:p>
        </p:txBody>
      </p:sp>
      <p:sp>
        <p:nvSpPr>
          <p:cNvPr id="4" name="Slide Number Placeholder 3">
            <a:extLst>
              <a:ext uri="{FF2B5EF4-FFF2-40B4-BE49-F238E27FC236}">
                <a16:creationId xmlns:a16="http://schemas.microsoft.com/office/drawing/2014/main" id="{6FE17BC2-CD5B-4117-841F-D0D6FED1B06F}"/>
              </a:ext>
            </a:extLst>
          </p:cNvPr>
          <p:cNvSpPr>
            <a:spLocks noGrp="1"/>
          </p:cNvSpPr>
          <p:nvPr>
            <p:ph type="sldNum" sz="quarter" idx="12"/>
          </p:nvPr>
        </p:nvSpPr>
        <p:spPr/>
        <p:txBody>
          <a:bodyPr/>
          <a:lstStyle/>
          <a:p>
            <a:fld id="{7389220B-0676-49AF-BFF4-F53BDC38DCAE}" type="slidenum">
              <a:rPr lang="en-US" smtClean="0"/>
              <a:t>46</a:t>
            </a:fld>
            <a:endParaRPr lang="en-US" dirty="0"/>
          </a:p>
        </p:txBody>
      </p:sp>
      <p:pic>
        <p:nvPicPr>
          <p:cNvPr id="6" name="Picture 5">
            <a:extLst>
              <a:ext uri="{FF2B5EF4-FFF2-40B4-BE49-F238E27FC236}">
                <a16:creationId xmlns:a16="http://schemas.microsoft.com/office/drawing/2014/main" id="{0F358A3E-1355-4B3A-AD4C-C8300670F2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4236" y="1242595"/>
            <a:ext cx="2403764" cy="2403764"/>
          </a:xfrm>
          <a:prstGeom prst="rect">
            <a:avLst/>
          </a:prstGeom>
        </p:spPr>
      </p:pic>
    </p:spTree>
    <p:extLst>
      <p:ext uri="{BB962C8B-B14F-4D97-AF65-F5344CB8AC3E}">
        <p14:creationId xmlns:p14="http://schemas.microsoft.com/office/powerpoint/2010/main" val="404918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9B212-4701-4E37-BAFE-1E3B21C44F5F}"/>
              </a:ext>
            </a:extLst>
          </p:cNvPr>
          <p:cNvSpPr>
            <a:spLocks noGrp="1"/>
          </p:cNvSpPr>
          <p:nvPr>
            <p:ph type="title"/>
          </p:nvPr>
        </p:nvSpPr>
        <p:spPr>
          <a:xfrm>
            <a:off x="221098" y="325217"/>
            <a:ext cx="11749177" cy="813468"/>
          </a:xfrm>
        </p:spPr>
        <p:txBody>
          <a:bodyPr/>
          <a:lstStyle/>
          <a:p>
            <a:r>
              <a:rPr lang="en-US" sz="3200" dirty="0"/>
              <a:t>BBP and the US Department of Transportation</a:t>
            </a:r>
          </a:p>
        </p:txBody>
      </p:sp>
      <p:sp>
        <p:nvSpPr>
          <p:cNvPr id="3" name="Content Placeholder 2">
            <a:extLst>
              <a:ext uri="{FF2B5EF4-FFF2-40B4-BE49-F238E27FC236}">
                <a16:creationId xmlns:a16="http://schemas.microsoft.com/office/drawing/2014/main" id="{06E55C35-AEDC-4A82-8390-25571E07C037}"/>
              </a:ext>
            </a:extLst>
          </p:cNvPr>
          <p:cNvSpPr>
            <a:spLocks noGrp="1"/>
          </p:cNvSpPr>
          <p:nvPr>
            <p:ph sz="quarter" idx="13"/>
          </p:nvPr>
        </p:nvSpPr>
        <p:spPr>
          <a:xfrm>
            <a:off x="0" y="1000393"/>
            <a:ext cx="10816936" cy="4198272"/>
          </a:xfrm>
        </p:spPr>
        <p:txBody>
          <a:bodyPr/>
          <a:lstStyle/>
          <a:p>
            <a:pPr marL="342900" indent="-342900">
              <a:buFont typeface="Arial" panose="020B0604020202020204" pitchFamily="34" charset="0"/>
              <a:buChar char="•"/>
            </a:pPr>
            <a:r>
              <a:rPr lang="en-US" sz="2400" dirty="0">
                <a:solidFill>
                  <a:schemeClr val="bg1"/>
                </a:solidFill>
              </a:rPr>
              <a:t>Do you perform any of the following tasks:</a:t>
            </a:r>
          </a:p>
          <a:p>
            <a:pPr marL="1085850" lvl="1" indent="-342900">
              <a:buFont typeface="Arial" panose="020B0604020202020204" pitchFamily="34" charset="0"/>
              <a:buChar char="•"/>
            </a:pPr>
            <a:r>
              <a:rPr lang="en-US" sz="2400" dirty="0">
                <a:solidFill>
                  <a:schemeClr val="bg1"/>
                </a:solidFill>
              </a:rPr>
              <a:t>Determine the hazard class of an infectious substance to be shipped?</a:t>
            </a:r>
          </a:p>
          <a:p>
            <a:pPr marL="1085850" lvl="1" indent="-342900">
              <a:buFont typeface="Arial" panose="020B0604020202020204" pitchFamily="34" charset="0"/>
              <a:buChar char="•"/>
            </a:pPr>
            <a:r>
              <a:rPr lang="en-US" sz="2400" dirty="0">
                <a:solidFill>
                  <a:schemeClr val="bg1"/>
                </a:solidFill>
              </a:rPr>
              <a:t>Select packaging for an infectious substance to be shipped?</a:t>
            </a:r>
          </a:p>
          <a:p>
            <a:pPr marL="1085850" lvl="1" indent="-342900">
              <a:buFont typeface="Arial" panose="020B0604020202020204" pitchFamily="34" charset="0"/>
              <a:buChar char="•"/>
            </a:pPr>
            <a:r>
              <a:rPr lang="en-US" sz="2400" dirty="0">
                <a:solidFill>
                  <a:schemeClr val="bg1"/>
                </a:solidFill>
              </a:rPr>
              <a:t>Package an infectious substance?</a:t>
            </a:r>
          </a:p>
          <a:p>
            <a:pPr marL="1085850" lvl="1" indent="-342900">
              <a:buFont typeface="Arial" panose="020B0604020202020204" pitchFamily="34" charset="0"/>
              <a:buChar char="•"/>
            </a:pPr>
            <a:r>
              <a:rPr lang="en-US" sz="2400" dirty="0">
                <a:solidFill>
                  <a:schemeClr val="bg1"/>
                </a:solidFill>
              </a:rPr>
              <a:t>Secure a closure on an infectious substance package?</a:t>
            </a:r>
          </a:p>
          <a:p>
            <a:pPr marL="1085850" lvl="1" indent="-342900">
              <a:buFont typeface="Arial" panose="020B0604020202020204" pitchFamily="34" charset="0"/>
              <a:buChar char="•"/>
            </a:pPr>
            <a:r>
              <a:rPr lang="en-US" sz="2400" dirty="0">
                <a:solidFill>
                  <a:schemeClr val="bg1"/>
                </a:solidFill>
              </a:rPr>
              <a:t>Label a package to indicate it contains an infectious substance?</a:t>
            </a:r>
          </a:p>
          <a:p>
            <a:pPr marL="1085850" lvl="1" indent="-342900">
              <a:buFont typeface="Arial" panose="020B0604020202020204" pitchFamily="34" charset="0"/>
              <a:buChar char="•"/>
            </a:pPr>
            <a:r>
              <a:rPr lang="en-US" sz="2400" dirty="0">
                <a:solidFill>
                  <a:schemeClr val="bg1"/>
                </a:solidFill>
              </a:rPr>
              <a:t>Certify that an infectious substance is in proper condition for transportation?</a:t>
            </a:r>
          </a:p>
          <a:p>
            <a:pPr marL="1085850" lvl="1" indent="-342900">
              <a:buFont typeface="Arial" panose="020B0604020202020204" pitchFamily="34" charset="0"/>
              <a:buChar char="•"/>
            </a:pPr>
            <a:r>
              <a:rPr lang="en-US" sz="2400" dirty="0">
                <a:solidFill>
                  <a:schemeClr val="bg1"/>
                </a:solidFill>
              </a:rPr>
              <a:t>Load an infectious substance package into a transport vehicle?</a:t>
            </a:r>
          </a:p>
        </p:txBody>
      </p:sp>
      <p:sp>
        <p:nvSpPr>
          <p:cNvPr id="4" name="Slide Number Placeholder 3">
            <a:extLst>
              <a:ext uri="{FF2B5EF4-FFF2-40B4-BE49-F238E27FC236}">
                <a16:creationId xmlns:a16="http://schemas.microsoft.com/office/drawing/2014/main" id="{6FE17BC2-CD5B-4117-841F-D0D6FED1B06F}"/>
              </a:ext>
            </a:extLst>
          </p:cNvPr>
          <p:cNvSpPr>
            <a:spLocks noGrp="1"/>
          </p:cNvSpPr>
          <p:nvPr>
            <p:ph type="sldNum" sz="quarter" idx="12"/>
          </p:nvPr>
        </p:nvSpPr>
        <p:spPr/>
        <p:txBody>
          <a:bodyPr/>
          <a:lstStyle/>
          <a:p>
            <a:fld id="{7389220B-0676-49AF-BFF4-F53BDC38DCAE}" type="slidenum">
              <a:rPr lang="en-US" smtClean="0"/>
              <a:t>47</a:t>
            </a:fld>
            <a:endParaRPr lang="en-US" dirty="0"/>
          </a:p>
        </p:txBody>
      </p:sp>
      <p:pic>
        <p:nvPicPr>
          <p:cNvPr id="14338" name="Picture 2" descr="Image result for orange man box"/>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7" b="90000" l="10000" r="94118">
                        <a14:foregroundMark x1="65882" y1="20714" x2="65882" y2="20714"/>
                        <a14:foregroundMark x1="37059" y1="19286" x2="37059" y2="19286"/>
                      </a14:backgroundRemoval>
                    </a14:imgEffect>
                  </a14:imgLayer>
                </a14:imgProps>
              </a:ext>
              <a:ext uri="{28A0092B-C50C-407E-A947-70E740481C1C}">
                <a14:useLocalDpi xmlns:a14="http://schemas.microsoft.com/office/drawing/2010/main" val="0"/>
              </a:ext>
            </a:extLst>
          </a:blip>
          <a:srcRect/>
          <a:stretch>
            <a:fillRect/>
          </a:stretch>
        </p:blipFill>
        <p:spPr bwMode="auto">
          <a:xfrm>
            <a:off x="10081334" y="1949176"/>
            <a:ext cx="1888941" cy="31111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5060373"/>
            <a:ext cx="12192000" cy="461665"/>
          </a:xfrm>
          <a:prstGeom prst="rect">
            <a:avLst/>
          </a:prstGeom>
          <a:noFill/>
        </p:spPr>
        <p:txBody>
          <a:bodyPr wrap="square" rtlCol="0">
            <a:spAutoFit/>
          </a:bodyPr>
          <a:lstStyle/>
          <a:p>
            <a:pPr algn="ctr"/>
            <a:r>
              <a:rPr lang="en-US" sz="2400" b="1" dirty="0">
                <a:solidFill>
                  <a:srgbClr val="CC6600"/>
                </a:solidFill>
              </a:rPr>
              <a:t>If yes, you </a:t>
            </a:r>
            <a:r>
              <a:rPr lang="en-US" sz="2400" b="1" i="1" dirty="0">
                <a:solidFill>
                  <a:srgbClr val="CC6600"/>
                </a:solidFill>
              </a:rPr>
              <a:t>must</a:t>
            </a:r>
            <a:r>
              <a:rPr lang="en-US" sz="2400" b="1" dirty="0">
                <a:solidFill>
                  <a:srgbClr val="CC6600"/>
                </a:solidFill>
              </a:rPr>
              <a:t> complete training for infectious material shipping.</a:t>
            </a:r>
          </a:p>
        </p:txBody>
      </p:sp>
    </p:spTree>
    <p:extLst>
      <p:ext uri="{BB962C8B-B14F-4D97-AF65-F5344CB8AC3E}">
        <p14:creationId xmlns:p14="http://schemas.microsoft.com/office/powerpoint/2010/main" val="153921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783" y="371771"/>
            <a:ext cx="10364451" cy="1596177"/>
          </a:xfrm>
        </p:spPr>
        <p:txBody>
          <a:bodyPr>
            <a:normAutofit/>
          </a:bodyPr>
          <a:lstStyle/>
          <a:p>
            <a:r>
              <a:rPr lang="en-US" sz="3200" dirty="0"/>
              <a:t>What should you take away?</a:t>
            </a:r>
          </a:p>
        </p:txBody>
      </p:sp>
      <p:sp>
        <p:nvSpPr>
          <p:cNvPr id="3" name="Content Placeholder 2"/>
          <p:cNvSpPr>
            <a:spLocks noGrp="1"/>
          </p:cNvSpPr>
          <p:nvPr>
            <p:ph sz="quarter" idx="13"/>
          </p:nvPr>
        </p:nvSpPr>
        <p:spPr>
          <a:xfrm>
            <a:off x="696191" y="1169859"/>
            <a:ext cx="10363826" cy="3823251"/>
          </a:xfrm>
        </p:spPr>
        <p:txBody>
          <a:bodyPr>
            <a:noAutofit/>
          </a:bodyPr>
          <a:lstStyle/>
          <a:p>
            <a:pPr marL="0" indent="0" algn="ctr">
              <a:buNone/>
            </a:pPr>
            <a:endParaRPr lang="en-US" sz="2800" dirty="0"/>
          </a:p>
          <a:p>
            <a:pPr marL="342900" indent="-342900" algn="ctr">
              <a:buFont typeface="Arial" panose="020B0604020202020204" pitchFamily="34" charset="0"/>
              <a:buChar char="•"/>
            </a:pPr>
            <a:r>
              <a:rPr lang="en-US" sz="2800" dirty="0">
                <a:solidFill>
                  <a:schemeClr val="bg1"/>
                </a:solidFill>
              </a:rPr>
              <a:t>Bloodborne pathogen rules are in place for your health and safety</a:t>
            </a:r>
          </a:p>
          <a:p>
            <a:pPr marL="342900" indent="-342900" algn="ctr">
              <a:buFont typeface="Arial" panose="020B0604020202020204" pitchFamily="34" charset="0"/>
              <a:buChar char="•"/>
            </a:pPr>
            <a:endParaRPr lang="en-US" sz="2800" dirty="0">
              <a:solidFill>
                <a:schemeClr val="bg1"/>
              </a:solidFill>
            </a:endParaRPr>
          </a:p>
          <a:p>
            <a:pPr marL="342900" indent="-342900" algn="ctr">
              <a:buFont typeface="Arial" panose="020B0604020202020204" pitchFamily="34" charset="0"/>
              <a:buChar char="•"/>
            </a:pPr>
            <a:r>
              <a:rPr lang="en-US" sz="2800" dirty="0">
                <a:solidFill>
                  <a:schemeClr val="bg1"/>
                </a:solidFill>
              </a:rPr>
              <a:t>Failure to follow these rules is an unnecessary risk that shouldn’t be taken </a:t>
            </a:r>
          </a:p>
          <a:p>
            <a:pPr marL="342900" indent="-342900" algn="ctr">
              <a:buFont typeface="Arial" panose="020B0604020202020204" pitchFamily="34" charset="0"/>
              <a:buChar char="•"/>
            </a:pPr>
            <a:endParaRPr lang="en-US" sz="2800" dirty="0">
              <a:solidFill>
                <a:schemeClr val="bg1"/>
              </a:solidFill>
            </a:endParaRPr>
          </a:p>
          <a:p>
            <a:pPr marL="342900" indent="-342900" algn="ctr">
              <a:buFont typeface="Arial" panose="020B0604020202020204" pitchFamily="34" charset="0"/>
              <a:buChar char="•"/>
            </a:pPr>
            <a:r>
              <a:rPr lang="en-US" sz="2800" dirty="0">
                <a:solidFill>
                  <a:schemeClr val="bg1"/>
                </a:solidFill>
              </a:rPr>
              <a:t>“Better safe than sorry"</a:t>
            </a:r>
          </a:p>
        </p:txBody>
      </p:sp>
      <p:sp>
        <p:nvSpPr>
          <p:cNvPr id="4" name="Slide Number Placeholder 3"/>
          <p:cNvSpPr>
            <a:spLocks noGrp="1"/>
          </p:cNvSpPr>
          <p:nvPr>
            <p:ph type="sldNum" sz="quarter" idx="12"/>
          </p:nvPr>
        </p:nvSpPr>
        <p:spPr/>
        <p:txBody>
          <a:bodyPr/>
          <a:lstStyle/>
          <a:p>
            <a:fld id="{7389220B-0676-49AF-BFF4-F53BDC38DCAE}" type="slidenum">
              <a:rPr lang="en-US" smtClean="0"/>
              <a:t>48</a:t>
            </a:fld>
            <a:endParaRPr lang="en-US" dirty="0"/>
          </a:p>
        </p:txBody>
      </p:sp>
    </p:spTree>
    <p:extLst>
      <p:ext uri="{BB962C8B-B14F-4D97-AF65-F5344CB8AC3E}">
        <p14:creationId xmlns:p14="http://schemas.microsoft.com/office/powerpoint/2010/main" val="21566013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129" y="265229"/>
            <a:ext cx="10364451" cy="680347"/>
          </a:xfrm>
        </p:spPr>
        <p:txBody>
          <a:bodyPr/>
          <a:lstStyle/>
          <a:p>
            <a:r>
              <a:rPr lang="en-US" b="1" dirty="0"/>
              <a:t>Let’s Play a Game</a:t>
            </a:r>
          </a:p>
        </p:txBody>
      </p:sp>
      <p:graphicFrame>
        <p:nvGraphicFramePr>
          <p:cNvPr id="5" name="Content Placeholder 4"/>
          <p:cNvGraphicFramePr>
            <a:graphicFrameLocks noGrp="1"/>
          </p:cNvGraphicFramePr>
          <p:nvPr>
            <p:ph sz="quarter" idx="13"/>
            <p:extLst>
              <p:ext uri="{D42A27DB-BD31-4B8C-83A1-F6EECF244321}">
                <p14:modId xmlns:p14="http://schemas.microsoft.com/office/powerpoint/2010/main" val="207864276"/>
              </p:ext>
            </p:extLst>
          </p:nvPr>
        </p:nvGraphicFramePr>
        <p:xfrm>
          <a:off x="831273" y="1494127"/>
          <a:ext cx="10363200" cy="3358428"/>
        </p:xfrm>
        <a:graphic>
          <a:graphicData uri="http://schemas.openxmlformats.org/drawingml/2006/table">
            <a:tbl>
              <a:tblPr firstRow="1" bandRow="1">
                <a:tableStyleId>{5C22544A-7EE6-4342-B048-85BDC9FD1C3A}</a:tableStyleId>
              </a:tblPr>
              <a:tblGrid>
                <a:gridCol w="1727200">
                  <a:extLst>
                    <a:ext uri="{9D8B030D-6E8A-4147-A177-3AD203B41FA5}">
                      <a16:colId xmlns:a16="http://schemas.microsoft.com/office/drawing/2014/main" val="3546108749"/>
                    </a:ext>
                  </a:extLst>
                </a:gridCol>
                <a:gridCol w="1727200">
                  <a:extLst>
                    <a:ext uri="{9D8B030D-6E8A-4147-A177-3AD203B41FA5}">
                      <a16:colId xmlns:a16="http://schemas.microsoft.com/office/drawing/2014/main" val="4121853194"/>
                    </a:ext>
                  </a:extLst>
                </a:gridCol>
                <a:gridCol w="1727200">
                  <a:extLst>
                    <a:ext uri="{9D8B030D-6E8A-4147-A177-3AD203B41FA5}">
                      <a16:colId xmlns:a16="http://schemas.microsoft.com/office/drawing/2014/main" val="3211162508"/>
                    </a:ext>
                  </a:extLst>
                </a:gridCol>
                <a:gridCol w="1727200">
                  <a:extLst>
                    <a:ext uri="{9D8B030D-6E8A-4147-A177-3AD203B41FA5}">
                      <a16:colId xmlns:a16="http://schemas.microsoft.com/office/drawing/2014/main" val="1566118592"/>
                    </a:ext>
                  </a:extLst>
                </a:gridCol>
                <a:gridCol w="1727200">
                  <a:extLst>
                    <a:ext uri="{9D8B030D-6E8A-4147-A177-3AD203B41FA5}">
                      <a16:colId xmlns:a16="http://schemas.microsoft.com/office/drawing/2014/main" val="110071814"/>
                    </a:ext>
                  </a:extLst>
                </a:gridCol>
                <a:gridCol w="1727200">
                  <a:extLst>
                    <a:ext uri="{9D8B030D-6E8A-4147-A177-3AD203B41FA5}">
                      <a16:colId xmlns:a16="http://schemas.microsoft.com/office/drawing/2014/main" val="3692884289"/>
                    </a:ext>
                  </a:extLst>
                </a:gridCol>
              </a:tblGrid>
              <a:tr h="1119476">
                <a:tc>
                  <a:txBody>
                    <a:bodyPr/>
                    <a:lstStyle/>
                    <a:p>
                      <a:pPr algn="ctr"/>
                      <a:r>
                        <a:rPr lang="en-US" sz="6600" dirty="0">
                          <a:solidFill>
                            <a:schemeClr val="tx1"/>
                          </a:solidFill>
                          <a:hlinkClick r:id="rId3" action="ppaction://hlinksldjump"/>
                        </a:rPr>
                        <a:t>1</a:t>
                      </a:r>
                      <a:endParaRPr lang="en-US" sz="6600" dirty="0">
                        <a:solidFill>
                          <a:schemeClr val="tx1"/>
                        </a:solidFill>
                      </a:endParaRPr>
                    </a:p>
                  </a:txBody>
                  <a:tcPr/>
                </a:tc>
                <a:tc>
                  <a:txBody>
                    <a:bodyPr/>
                    <a:lstStyle/>
                    <a:p>
                      <a:pPr algn="ctr"/>
                      <a:r>
                        <a:rPr lang="en-US" sz="6600" dirty="0">
                          <a:solidFill>
                            <a:schemeClr val="tx1"/>
                          </a:solidFill>
                          <a:hlinkClick r:id="rId4" action="ppaction://hlinksldjump"/>
                        </a:rPr>
                        <a:t>2</a:t>
                      </a:r>
                      <a:endParaRPr lang="en-US" sz="6600" dirty="0">
                        <a:solidFill>
                          <a:schemeClr val="tx1"/>
                        </a:solidFill>
                      </a:endParaRPr>
                    </a:p>
                  </a:txBody>
                  <a:tcPr/>
                </a:tc>
                <a:tc>
                  <a:txBody>
                    <a:bodyPr/>
                    <a:lstStyle/>
                    <a:p>
                      <a:pPr algn="ctr"/>
                      <a:r>
                        <a:rPr lang="en-US" sz="6600" dirty="0">
                          <a:solidFill>
                            <a:schemeClr val="tx1"/>
                          </a:solidFill>
                          <a:hlinkClick r:id="rId5" action="ppaction://hlinksldjump"/>
                        </a:rPr>
                        <a:t>3</a:t>
                      </a:r>
                      <a:endParaRPr lang="en-US" sz="6600" dirty="0">
                        <a:solidFill>
                          <a:schemeClr val="tx1"/>
                        </a:solidFill>
                      </a:endParaRPr>
                    </a:p>
                  </a:txBody>
                  <a:tcPr/>
                </a:tc>
                <a:tc>
                  <a:txBody>
                    <a:bodyPr/>
                    <a:lstStyle/>
                    <a:p>
                      <a:pPr algn="ctr"/>
                      <a:r>
                        <a:rPr lang="en-US" sz="6600" dirty="0">
                          <a:solidFill>
                            <a:schemeClr val="tx1"/>
                          </a:solidFill>
                          <a:hlinkClick r:id="rId6" action="ppaction://hlinksldjump"/>
                        </a:rPr>
                        <a:t>4</a:t>
                      </a:r>
                      <a:endParaRPr lang="en-US" sz="6600" dirty="0">
                        <a:solidFill>
                          <a:schemeClr val="tx1"/>
                        </a:solidFill>
                      </a:endParaRPr>
                    </a:p>
                  </a:txBody>
                  <a:tcPr/>
                </a:tc>
                <a:tc>
                  <a:txBody>
                    <a:bodyPr/>
                    <a:lstStyle/>
                    <a:p>
                      <a:pPr algn="ctr"/>
                      <a:r>
                        <a:rPr lang="en-US" sz="6600" dirty="0">
                          <a:solidFill>
                            <a:schemeClr val="tx1"/>
                          </a:solidFill>
                          <a:hlinkClick r:id="rId7" action="ppaction://hlinksldjump"/>
                        </a:rPr>
                        <a:t>5</a:t>
                      </a:r>
                      <a:endParaRPr lang="en-US" sz="6600" dirty="0">
                        <a:solidFill>
                          <a:schemeClr val="tx1"/>
                        </a:solidFill>
                      </a:endParaRPr>
                    </a:p>
                  </a:txBody>
                  <a:tcPr/>
                </a:tc>
                <a:tc>
                  <a:txBody>
                    <a:bodyPr/>
                    <a:lstStyle/>
                    <a:p>
                      <a:pPr algn="ctr"/>
                      <a:r>
                        <a:rPr lang="en-US" sz="6600" dirty="0">
                          <a:solidFill>
                            <a:schemeClr val="tx1"/>
                          </a:solidFill>
                          <a:hlinkClick r:id="rId8" action="ppaction://hlinksldjump"/>
                        </a:rPr>
                        <a:t>6</a:t>
                      </a:r>
                      <a:endParaRPr lang="en-US" sz="6600" dirty="0">
                        <a:solidFill>
                          <a:schemeClr val="tx1"/>
                        </a:solidFill>
                      </a:endParaRPr>
                    </a:p>
                  </a:txBody>
                  <a:tcPr/>
                </a:tc>
                <a:extLst>
                  <a:ext uri="{0D108BD9-81ED-4DB2-BD59-A6C34878D82A}">
                    <a16:rowId xmlns:a16="http://schemas.microsoft.com/office/drawing/2014/main" val="3346477431"/>
                  </a:ext>
                </a:extLst>
              </a:tr>
              <a:tr h="1119476">
                <a:tc>
                  <a:txBody>
                    <a:bodyPr/>
                    <a:lstStyle/>
                    <a:p>
                      <a:pPr algn="ctr"/>
                      <a:r>
                        <a:rPr lang="en-US" sz="6600" b="1" dirty="0">
                          <a:hlinkClick r:id="rId9" action="ppaction://hlinksldjump"/>
                        </a:rPr>
                        <a:t>1</a:t>
                      </a:r>
                      <a:endParaRPr lang="en-US" sz="6600" b="1" dirty="0"/>
                    </a:p>
                  </a:txBody>
                  <a:tcPr/>
                </a:tc>
                <a:tc>
                  <a:txBody>
                    <a:bodyPr/>
                    <a:lstStyle/>
                    <a:p>
                      <a:pPr algn="ctr"/>
                      <a:r>
                        <a:rPr lang="en-US" sz="6600" b="1" dirty="0">
                          <a:hlinkClick r:id="rId10" action="ppaction://hlinksldjump"/>
                        </a:rPr>
                        <a:t>2</a:t>
                      </a:r>
                      <a:endParaRPr lang="en-US" sz="6600" b="1" dirty="0"/>
                    </a:p>
                  </a:txBody>
                  <a:tcPr/>
                </a:tc>
                <a:tc>
                  <a:txBody>
                    <a:bodyPr/>
                    <a:lstStyle/>
                    <a:p>
                      <a:pPr algn="ctr"/>
                      <a:r>
                        <a:rPr lang="en-US" sz="6600" b="1" dirty="0">
                          <a:hlinkClick r:id="rId11" action="ppaction://hlinksldjump"/>
                        </a:rPr>
                        <a:t>3</a:t>
                      </a:r>
                      <a:endParaRPr lang="en-US" sz="6600" b="1" dirty="0"/>
                    </a:p>
                  </a:txBody>
                  <a:tcPr/>
                </a:tc>
                <a:tc>
                  <a:txBody>
                    <a:bodyPr/>
                    <a:lstStyle/>
                    <a:p>
                      <a:pPr algn="ctr"/>
                      <a:r>
                        <a:rPr lang="en-US" sz="6600" b="1" dirty="0">
                          <a:hlinkClick r:id="rId12" action="ppaction://hlinksldjump"/>
                        </a:rPr>
                        <a:t>4</a:t>
                      </a:r>
                      <a:endParaRPr lang="en-US" sz="6600" b="1" dirty="0"/>
                    </a:p>
                  </a:txBody>
                  <a:tcPr/>
                </a:tc>
                <a:tc>
                  <a:txBody>
                    <a:bodyPr/>
                    <a:lstStyle/>
                    <a:p>
                      <a:pPr algn="ctr"/>
                      <a:r>
                        <a:rPr lang="en-US" sz="6600" b="1" dirty="0">
                          <a:hlinkClick r:id="rId13" action="ppaction://hlinksldjump"/>
                        </a:rPr>
                        <a:t>5</a:t>
                      </a:r>
                      <a:endParaRPr lang="en-US" sz="6600" b="1" dirty="0"/>
                    </a:p>
                  </a:txBody>
                  <a:tcPr/>
                </a:tc>
                <a:tc>
                  <a:txBody>
                    <a:bodyPr/>
                    <a:lstStyle/>
                    <a:p>
                      <a:pPr algn="ctr"/>
                      <a:r>
                        <a:rPr lang="en-US" sz="6600" b="1" dirty="0">
                          <a:hlinkClick r:id="rId14" action="ppaction://hlinksldjump"/>
                        </a:rPr>
                        <a:t>6</a:t>
                      </a:r>
                      <a:endParaRPr lang="en-US" sz="6600" b="1" dirty="0"/>
                    </a:p>
                  </a:txBody>
                  <a:tcPr/>
                </a:tc>
                <a:extLst>
                  <a:ext uri="{0D108BD9-81ED-4DB2-BD59-A6C34878D82A}">
                    <a16:rowId xmlns:a16="http://schemas.microsoft.com/office/drawing/2014/main" val="78497774"/>
                  </a:ext>
                </a:extLst>
              </a:tr>
              <a:tr h="1119476">
                <a:tc>
                  <a:txBody>
                    <a:bodyPr/>
                    <a:lstStyle/>
                    <a:p>
                      <a:pPr algn="ctr"/>
                      <a:r>
                        <a:rPr lang="en-US" sz="6600" b="1" dirty="0">
                          <a:hlinkClick r:id="rId15" action="ppaction://hlinksldjump"/>
                        </a:rPr>
                        <a:t>1</a:t>
                      </a:r>
                      <a:endParaRPr lang="en-US" sz="6600" b="1" dirty="0"/>
                    </a:p>
                  </a:txBody>
                  <a:tcPr/>
                </a:tc>
                <a:tc>
                  <a:txBody>
                    <a:bodyPr/>
                    <a:lstStyle/>
                    <a:p>
                      <a:pPr algn="ctr"/>
                      <a:r>
                        <a:rPr lang="en-US" sz="6600" b="1" dirty="0">
                          <a:hlinkClick r:id="rId16" action="ppaction://hlinksldjump"/>
                        </a:rPr>
                        <a:t>2</a:t>
                      </a:r>
                      <a:endParaRPr lang="en-US" sz="6600" b="1" dirty="0"/>
                    </a:p>
                  </a:txBody>
                  <a:tcPr/>
                </a:tc>
                <a:tc>
                  <a:txBody>
                    <a:bodyPr/>
                    <a:lstStyle/>
                    <a:p>
                      <a:pPr algn="ctr"/>
                      <a:r>
                        <a:rPr lang="en-US" sz="6600" b="1" dirty="0">
                          <a:hlinkClick r:id="rId17" action="ppaction://hlinksldjump"/>
                        </a:rPr>
                        <a:t>3</a:t>
                      </a:r>
                      <a:endParaRPr lang="en-US" sz="6600" b="1" dirty="0"/>
                    </a:p>
                  </a:txBody>
                  <a:tcPr/>
                </a:tc>
                <a:tc>
                  <a:txBody>
                    <a:bodyPr/>
                    <a:lstStyle/>
                    <a:p>
                      <a:pPr algn="ctr"/>
                      <a:r>
                        <a:rPr lang="en-US" sz="6600" b="1" dirty="0">
                          <a:hlinkClick r:id="rId18" action="ppaction://hlinksldjump"/>
                        </a:rPr>
                        <a:t>4</a:t>
                      </a:r>
                      <a:endParaRPr lang="en-US" sz="6600" b="1" dirty="0"/>
                    </a:p>
                  </a:txBody>
                  <a:tcPr/>
                </a:tc>
                <a:tc>
                  <a:txBody>
                    <a:bodyPr/>
                    <a:lstStyle/>
                    <a:p>
                      <a:pPr algn="ctr"/>
                      <a:r>
                        <a:rPr lang="en-US" sz="6600" b="1" dirty="0">
                          <a:hlinkClick r:id="rId19" action="ppaction://hlinksldjump"/>
                        </a:rPr>
                        <a:t>5</a:t>
                      </a:r>
                      <a:endParaRPr lang="en-US" sz="6600" b="1" dirty="0"/>
                    </a:p>
                  </a:txBody>
                  <a:tcPr/>
                </a:tc>
                <a:tc>
                  <a:txBody>
                    <a:bodyPr/>
                    <a:lstStyle/>
                    <a:p>
                      <a:pPr algn="ctr"/>
                      <a:r>
                        <a:rPr lang="en-US" sz="6600" b="1" dirty="0">
                          <a:hlinkClick r:id="rId20" action="ppaction://hlinksldjump"/>
                        </a:rPr>
                        <a:t>6</a:t>
                      </a:r>
                      <a:endParaRPr lang="en-US" sz="6600" b="1" dirty="0"/>
                    </a:p>
                  </a:txBody>
                  <a:tcPr/>
                </a:tc>
                <a:extLst>
                  <a:ext uri="{0D108BD9-81ED-4DB2-BD59-A6C34878D82A}">
                    <a16:rowId xmlns:a16="http://schemas.microsoft.com/office/drawing/2014/main" val="2514336887"/>
                  </a:ext>
                </a:extLst>
              </a:tr>
            </a:tbl>
          </a:graphicData>
        </a:graphic>
      </p:graphicFrame>
      <p:sp>
        <p:nvSpPr>
          <p:cNvPr id="4" name="Slide Number Placeholder 3"/>
          <p:cNvSpPr>
            <a:spLocks noGrp="1"/>
          </p:cNvSpPr>
          <p:nvPr>
            <p:ph type="sldNum" sz="quarter" idx="12"/>
          </p:nvPr>
        </p:nvSpPr>
        <p:spPr/>
        <p:txBody>
          <a:bodyPr/>
          <a:lstStyle/>
          <a:p>
            <a:fld id="{7389220B-0676-49AF-BFF4-F53BDC38DCAE}" type="slidenum">
              <a:rPr lang="en-US" smtClean="0"/>
              <a:t>49</a:t>
            </a:fld>
            <a:endParaRPr lang="en-US" dirty="0"/>
          </a:p>
        </p:txBody>
      </p:sp>
      <p:sp>
        <p:nvSpPr>
          <p:cNvPr id="6" name="Action Button: Information 5">
            <a:hlinkClick r:id="rId21" action="ppaction://hlinksldjump" highlightClick="1"/>
          </p:cNvPr>
          <p:cNvSpPr/>
          <p:nvPr/>
        </p:nvSpPr>
        <p:spPr>
          <a:xfrm>
            <a:off x="5491665" y="5676901"/>
            <a:ext cx="1042416" cy="1042416"/>
          </a:xfrm>
          <a:prstGeom prst="actionButtonInformat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3459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bloodborne pathogens"/>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4103" r="97436"/>
                    </a14:imgEffect>
                  </a14:imgLayer>
                </a14:imgProps>
              </a:ext>
              <a:ext uri="{28A0092B-C50C-407E-A947-70E740481C1C}">
                <a14:useLocalDpi xmlns:a14="http://schemas.microsoft.com/office/drawing/2010/main" val="0"/>
              </a:ext>
            </a:extLst>
          </a:blip>
          <a:srcRect r="39333"/>
          <a:stretch/>
        </p:blipFill>
        <p:spPr bwMode="auto">
          <a:xfrm>
            <a:off x="5465087" y="844212"/>
            <a:ext cx="6741090" cy="46915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461963" y="354889"/>
            <a:ext cx="11730037" cy="700087"/>
          </a:xfrm>
          <a:prstGeom prst="rect">
            <a:avLst/>
          </a:prstGeom>
        </p:spPr>
        <p:txBody>
          <a:bodyPr>
            <a:normAutofit/>
          </a:bodyPr>
          <a:lstStyle/>
          <a:p>
            <a:r>
              <a:rPr lang="en-US" sz="3200" dirty="0"/>
              <a:t>What is a BBP, and why are they important?</a:t>
            </a:r>
          </a:p>
        </p:txBody>
      </p:sp>
      <p:sp>
        <p:nvSpPr>
          <p:cNvPr id="4" name="Slide Number Placeholder 3"/>
          <p:cNvSpPr>
            <a:spLocks noGrp="1"/>
          </p:cNvSpPr>
          <p:nvPr>
            <p:ph type="sldNum" sz="quarter" idx="4294967295"/>
          </p:nvPr>
        </p:nvSpPr>
        <p:spPr>
          <a:xfrm>
            <a:off x="11428413" y="5883275"/>
            <a:ext cx="763587" cy="365125"/>
          </a:xfrm>
          <a:prstGeom prst="rect">
            <a:avLst/>
          </a:prstGeom>
        </p:spPr>
        <p:txBody>
          <a:bodyPr/>
          <a:lstStyle/>
          <a:p>
            <a:fld id="{7389220B-0676-49AF-BFF4-F53BDC38DCAE}" type="slidenum">
              <a:rPr lang="en-US" smtClean="0"/>
              <a:t>5</a:t>
            </a:fld>
            <a:endParaRPr lang="en-US" dirty="0"/>
          </a:p>
        </p:txBody>
      </p:sp>
      <p:sp>
        <p:nvSpPr>
          <p:cNvPr id="3" name="Content Placeholder 2"/>
          <p:cNvSpPr>
            <a:spLocks noGrp="1"/>
          </p:cNvSpPr>
          <p:nvPr>
            <p:ph idx="4294967295"/>
          </p:nvPr>
        </p:nvSpPr>
        <p:spPr>
          <a:xfrm>
            <a:off x="112030" y="955965"/>
            <a:ext cx="7651531" cy="4468090"/>
          </a:xfrm>
          <a:prstGeom prst="rect">
            <a:avLst/>
          </a:prstGeom>
        </p:spPr>
        <p:txBody>
          <a:bodyPr>
            <a:normAutofit fontScale="77500" lnSpcReduction="20000"/>
          </a:bodyPr>
          <a:lstStyle/>
          <a:p>
            <a:pPr marL="457200" indent="-457200">
              <a:buFont typeface="Arial" panose="020B0604020202020204" pitchFamily="34" charset="0"/>
              <a:buChar char="•"/>
            </a:pPr>
            <a:r>
              <a:rPr lang="en-US" sz="2800" dirty="0">
                <a:solidFill>
                  <a:schemeClr val="bg1"/>
                </a:solidFill>
              </a:rPr>
              <a:t>Microorganisms that are carried in blood that can cause disease in humans. </a:t>
            </a:r>
          </a:p>
          <a:p>
            <a:endParaRPr lang="en-US" sz="2800" b="1" dirty="0">
              <a:solidFill>
                <a:schemeClr val="bg1"/>
              </a:solidFill>
            </a:endParaRPr>
          </a:p>
          <a:p>
            <a:pPr marL="457200" indent="-457200">
              <a:buFont typeface="Arial" panose="020B0604020202020204" pitchFamily="34" charset="0"/>
              <a:buChar char="•"/>
            </a:pPr>
            <a:r>
              <a:rPr lang="en-US" sz="2800" dirty="0">
                <a:solidFill>
                  <a:schemeClr val="bg1"/>
                </a:solidFill>
              </a:rPr>
              <a:t>These pathogens include, but are not limited to:</a:t>
            </a:r>
          </a:p>
          <a:p>
            <a:pPr marL="1200150" lvl="1" indent="-457200">
              <a:buFont typeface="Arial" panose="020B0604020202020204" pitchFamily="34" charset="0"/>
              <a:buChar char="•"/>
            </a:pPr>
            <a:r>
              <a:rPr lang="en-US" sz="2400" dirty="0">
                <a:solidFill>
                  <a:schemeClr val="bg1"/>
                </a:solidFill>
              </a:rPr>
              <a:t>Hepatitis B</a:t>
            </a:r>
          </a:p>
          <a:p>
            <a:pPr marL="1200150" lvl="1" indent="-457200">
              <a:buFont typeface="Arial" panose="020B0604020202020204" pitchFamily="34" charset="0"/>
              <a:buChar char="•"/>
            </a:pPr>
            <a:r>
              <a:rPr lang="en-US" sz="2400" dirty="0">
                <a:solidFill>
                  <a:schemeClr val="bg1"/>
                </a:solidFill>
              </a:rPr>
              <a:t>Hepatitis C</a:t>
            </a:r>
          </a:p>
          <a:p>
            <a:pPr marL="1200150" lvl="1" indent="-457200">
              <a:buFont typeface="Arial" panose="020B0604020202020204" pitchFamily="34" charset="0"/>
              <a:buChar char="•"/>
            </a:pPr>
            <a:r>
              <a:rPr lang="en-US" sz="2400" dirty="0">
                <a:solidFill>
                  <a:schemeClr val="bg1"/>
                </a:solidFill>
              </a:rPr>
              <a:t>HIV</a:t>
            </a:r>
          </a:p>
          <a:p>
            <a:pPr lvl="1" indent="0">
              <a:buNone/>
            </a:pPr>
            <a:endParaRPr lang="en-US" sz="2400" dirty="0">
              <a:solidFill>
                <a:schemeClr val="bg1"/>
              </a:solidFill>
            </a:endParaRPr>
          </a:p>
          <a:p>
            <a:pPr marL="457200" indent="-457200">
              <a:buFont typeface="Arial" panose="020B0604020202020204" pitchFamily="34" charset="0"/>
              <a:buChar char="•"/>
            </a:pPr>
            <a:r>
              <a:rPr lang="en-US" sz="2800" dirty="0">
                <a:solidFill>
                  <a:schemeClr val="bg1"/>
                </a:solidFill>
              </a:rPr>
              <a:t>OSHA estimates 5.6 million workers in health care and other facilities are at risk of exposure to </a:t>
            </a:r>
            <a:r>
              <a:rPr lang="en-US" sz="2800" dirty="0" err="1">
                <a:solidFill>
                  <a:schemeClr val="bg1"/>
                </a:solidFill>
              </a:rPr>
              <a:t>bloodborne</a:t>
            </a:r>
            <a:r>
              <a:rPr lang="en-US" sz="2800" dirty="0">
                <a:solidFill>
                  <a:schemeClr val="bg1"/>
                </a:solidFill>
              </a:rPr>
              <a:t> pathogens.   </a:t>
            </a:r>
          </a:p>
          <a:p>
            <a:endParaRPr lang="en-US" sz="2800" dirty="0">
              <a:solidFill>
                <a:schemeClr val="bg1"/>
              </a:solidFill>
            </a:endParaRPr>
          </a:p>
          <a:p>
            <a:pPr marL="457200" indent="-457200">
              <a:buFont typeface="Arial" panose="020B0604020202020204" pitchFamily="34" charset="0"/>
              <a:buChar char="•"/>
            </a:pPr>
            <a:r>
              <a:rPr lang="en-US" sz="2800" dirty="0">
                <a:solidFill>
                  <a:schemeClr val="bg1"/>
                </a:solidFill>
              </a:rPr>
              <a:t>Bloodborne pathogens can be transmitted through blood or ‘other potentially infectious material’ </a:t>
            </a:r>
            <a:r>
              <a:rPr lang="en-US" sz="2800" b="1" i="1" dirty="0">
                <a:solidFill>
                  <a:schemeClr val="bg1"/>
                </a:solidFill>
              </a:rPr>
              <a:t>(OPIM)</a:t>
            </a:r>
            <a:r>
              <a:rPr lang="en-US" sz="2800" dirty="0">
                <a:solidFill>
                  <a:schemeClr val="bg1"/>
                </a:solidFill>
              </a:rPr>
              <a:t>.</a:t>
            </a:r>
            <a:endParaRPr lang="en-US" dirty="0"/>
          </a:p>
        </p:txBody>
      </p:sp>
    </p:spTree>
    <p:extLst>
      <p:ext uri="{BB962C8B-B14F-4D97-AF65-F5344CB8AC3E}">
        <p14:creationId xmlns:p14="http://schemas.microsoft.com/office/powerpoint/2010/main" val="3698372892"/>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65117"/>
            <a:ext cx="10364451" cy="1331467"/>
          </a:xfrm>
        </p:spPr>
        <p:txBody>
          <a:bodyPr/>
          <a:lstStyle/>
          <a:p>
            <a:r>
              <a:rPr lang="en-US" b="1" dirty="0">
                <a:solidFill>
                  <a:schemeClr val="bg1"/>
                </a:solidFill>
              </a:rPr>
              <a:t>What is a bloodborne pathogen? </a:t>
            </a:r>
          </a:p>
        </p:txBody>
      </p:sp>
      <p:sp>
        <p:nvSpPr>
          <p:cNvPr id="3" name="Content Placeholder 2"/>
          <p:cNvSpPr>
            <a:spLocks noGrp="1"/>
          </p:cNvSpPr>
          <p:nvPr>
            <p:ph sz="quarter" idx="13"/>
          </p:nvPr>
        </p:nvSpPr>
        <p:spPr>
          <a:xfrm>
            <a:off x="914400" y="3333448"/>
            <a:ext cx="10363826" cy="1269726"/>
          </a:xfrm>
        </p:spPr>
        <p:txBody>
          <a:bodyPr/>
          <a:lstStyle/>
          <a:p>
            <a:pPr algn="ctr"/>
            <a:r>
              <a:rPr lang="en-US" dirty="0">
                <a:solidFill>
                  <a:schemeClr val="bg1"/>
                </a:solidFill>
              </a:rPr>
              <a:t>A micro-organism carried in the blood that can cause disease in humans. </a:t>
            </a:r>
          </a:p>
        </p:txBody>
      </p:sp>
      <p:sp>
        <p:nvSpPr>
          <p:cNvPr id="4" name="Slide Number Placeholder 3"/>
          <p:cNvSpPr>
            <a:spLocks noGrp="1"/>
          </p:cNvSpPr>
          <p:nvPr>
            <p:ph type="sldNum" sz="quarter" idx="12"/>
          </p:nvPr>
        </p:nvSpPr>
        <p:spPr/>
        <p:txBody>
          <a:bodyPr/>
          <a:lstStyle/>
          <a:p>
            <a:fld id="{7389220B-0676-49AF-BFF4-F53BDC38DCAE}" type="slidenum">
              <a:rPr lang="en-US" smtClean="0"/>
              <a:t>50</a:t>
            </a:fld>
            <a:endParaRPr lang="en-US" dirty="0"/>
          </a:p>
        </p:txBody>
      </p:sp>
      <p:sp>
        <p:nvSpPr>
          <p:cNvPr id="6" name="Action Button: Home 5">
            <a:hlinkClick r:id="rId3" action="ppaction://hlinksldjump" highlightClick="1"/>
          </p:cNvPr>
          <p:cNvSpPr/>
          <p:nvPr/>
        </p:nvSpPr>
        <p:spPr>
          <a:xfrm>
            <a:off x="5575105" y="5663046"/>
            <a:ext cx="1042416" cy="104241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47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65117"/>
            <a:ext cx="10364451" cy="1331467"/>
          </a:xfrm>
        </p:spPr>
        <p:txBody>
          <a:bodyPr/>
          <a:lstStyle/>
          <a:p>
            <a:r>
              <a:rPr lang="en-US" b="1" dirty="0">
                <a:solidFill>
                  <a:schemeClr val="bg1"/>
                </a:solidFill>
              </a:rPr>
              <a:t>How are bloodborne pathogens transmitted? </a:t>
            </a:r>
          </a:p>
        </p:txBody>
      </p:sp>
      <p:sp>
        <p:nvSpPr>
          <p:cNvPr id="3" name="Content Placeholder 2"/>
          <p:cNvSpPr>
            <a:spLocks noGrp="1"/>
          </p:cNvSpPr>
          <p:nvPr>
            <p:ph sz="quarter" idx="13"/>
          </p:nvPr>
        </p:nvSpPr>
        <p:spPr>
          <a:xfrm>
            <a:off x="914400" y="3946511"/>
            <a:ext cx="10363826" cy="1269726"/>
          </a:xfrm>
        </p:spPr>
        <p:txBody>
          <a:bodyPr/>
          <a:lstStyle/>
          <a:p>
            <a:pPr algn="ctr"/>
            <a:r>
              <a:rPr lang="en-US" dirty="0">
                <a:solidFill>
                  <a:schemeClr val="bg1"/>
                </a:solidFill>
              </a:rPr>
              <a:t>Through blood or other potentially infectious materials.</a:t>
            </a:r>
          </a:p>
        </p:txBody>
      </p:sp>
      <p:sp>
        <p:nvSpPr>
          <p:cNvPr id="4" name="Slide Number Placeholder 3"/>
          <p:cNvSpPr>
            <a:spLocks noGrp="1"/>
          </p:cNvSpPr>
          <p:nvPr>
            <p:ph type="sldNum" sz="quarter" idx="12"/>
          </p:nvPr>
        </p:nvSpPr>
        <p:spPr/>
        <p:txBody>
          <a:bodyPr/>
          <a:lstStyle/>
          <a:p>
            <a:fld id="{7389220B-0676-49AF-BFF4-F53BDC38DCAE}" type="slidenum">
              <a:rPr lang="en-US" smtClean="0"/>
              <a:t>51</a:t>
            </a:fld>
            <a:endParaRPr lang="en-US" dirty="0"/>
          </a:p>
        </p:txBody>
      </p:sp>
      <p:sp>
        <p:nvSpPr>
          <p:cNvPr id="7" name="Action Button: Home 6">
            <a:hlinkClick r:id="rId3" action="ppaction://hlinksldjump" highlightClick="1"/>
          </p:cNvPr>
          <p:cNvSpPr/>
          <p:nvPr/>
        </p:nvSpPr>
        <p:spPr>
          <a:xfrm>
            <a:off x="5575105" y="5663046"/>
            <a:ext cx="1042416" cy="104241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463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65117"/>
            <a:ext cx="10364451" cy="1331467"/>
          </a:xfrm>
        </p:spPr>
        <p:txBody>
          <a:bodyPr/>
          <a:lstStyle/>
          <a:p>
            <a:r>
              <a:rPr lang="en-US" b="1" dirty="0">
                <a:solidFill>
                  <a:schemeClr val="bg1"/>
                </a:solidFill>
              </a:rPr>
              <a:t>What year was the OSHA BBP standard created? </a:t>
            </a:r>
          </a:p>
        </p:txBody>
      </p:sp>
      <p:sp>
        <p:nvSpPr>
          <p:cNvPr id="3" name="Content Placeholder 2"/>
          <p:cNvSpPr>
            <a:spLocks noGrp="1"/>
          </p:cNvSpPr>
          <p:nvPr>
            <p:ph sz="quarter" idx="13"/>
          </p:nvPr>
        </p:nvSpPr>
        <p:spPr>
          <a:xfrm>
            <a:off x="914400" y="3070203"/>
            <a:ext cx="10363826" cy="1269726"/>
          </a:xfrm>
        </p:spPr>
        <p:txBody>
          <a:bodyPr/>
          <a:lstStyle/>
          <a:p>
            <a:pPr algn="ctr"/>
            <a:endParaRPr lang="en-US" dirty="0">
              <a:solidFill>
                <a:schemeClr val="bg1"/>
              </a:solidFill>
            </a:endParaRPr>
          </a:p>
          <a:p>
            <a:pPr algn="ctr"/>
            <a:r>
              <a:rPr lang="en-US" dirty="0">
                <a:solidFill>
                  <a:schemeClr val="bg1"/>
                </a:solidFill>
              </a:rPr>
              <a:t>1992</a:t>
            </a:r>
          </a:p>
          <a:p>
            <a:pPr algn="ctr"/>
            <a:r>
              <a:rPr lang="en-US" dirty="0">
                <a:solidFill>
                  <a:schemeClr val="bg1"/>
                </a:solidFill>
              </a:rPr>
              <a:t>Last updated in 2001.</a:t>
            </a:r>
          </a:p>
        </p:txBody>
      </p:sp>
      <p:sp>
        <p:nvSpPr>
          <p:cNvPr id="4" name="Slide Number Placeholder 3"/>
          <p:cNvSpPr>
            <a:spLocks noGrp="1"/>
          </p:cNvSpPr>
          <p:nvPr>
            <p:ph type="sldNum" sz="quarter" idx="12"/>
          </p:nvPr>
        </p:nvSpPr>
        <p:spPr/>
        <p:txBody>
          <a:bodyPr/>
          <a:lstStyle/>
          <a:p>
            <a:fld id="{7389220B-0676-49AF-BFF4-F53BDC38DCAE}" type="slidenum">
              <a:rPr lang="en-US" smtClean="0"/>
              <a:t>52</a:t>
            </a:fld>
            <a:endParaRPr lang="en-US" dirty="0"/>
          </a:p>
        </p:txBody>
      </p:sp>
      <p:sp>
        <p:nvSpPr>
          <p:cNvPr id="7" name="Action Button: Home 6">
            <a:hlinkClick r:id="rId3" action="ppaction://hlinksldjump" highlightClick="1"/>
          </p:cNvPr>
          <p:cNvSpPr/>
          <p:nvPr/>
        </p:nvSpPr>
        <p:spPr>
          <a:xfrm>
            <a:off x="5575105" y="5663046"/>
            <a:ext cx="1042416" cy="104241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56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65117"/>
            <a:ext cx="10364451" cy="1331467"/>
          </a:xfrm>
        </p:spPr>
        <p:txBody>
          <a:bodyPr/>
          <a:lstStyle/>
          <a:p>
            <a:r>
              <a:rPr lang="en-US" b="1" dirty="0">
                <a:solidFill>
                  <a:schemeClr val="bg1"/>
                </a:solidFill>
              </a:rPr>
              <a:t>Name a profession that commonly comes into contact with BBPs</a:t>
            </a:r>
          </a:p>
        </p:txBody>
      </p:sp>
      <p:sp>
        <p:nvSpPr>
          <p:cNvPr id="3" name="Content Placeholder 2"/>
          <p:cNvSpPr>
            <a:spLocks noGrp="1"/>
          </p:cNvSpPr>
          <p:nvPr>
            <p:ph sz="quarter" idx="13"/>
          </p:nvPr>
        </p:nvSpPr>
        <p:spPr>
          <a:xfrm>
            <a:off x="914400" y="3333447"/>
            <a:ext cx="10363826" cy="2236079"/>
          </a:xfrm>
        </p:spPr>
        <p:txBody>
          <a:bodyPr/>
          <a:lstStyle/>
          <a:p>
            <a:pPr algn="ctr"/>
            <a:r>
              <a:rPr lang="en-US" sz="2400" dirty="0">
                <a:solidFill>
                  <a:schemeClr val="bg1"/>
                </a:solidFill>
              </a:rPr>
              <a:t>First Responder</a:t>
            </a:r>
          </a:p>
          <a:p>
            <a:pPr algn="ctr"/>
            <a:r>
              <a:rPr lang="en-US" sz="2400" dirty="0">
                <a:solidFill>
                  <a:schemeClr val="bg1"/>
                </a:solidFill>
              </a:rPr>
              <a:t>Laboratory Worker</a:t>
            </a:r>
          </a:p>
          <a:p>
            <a:pPr algn="ctr"/>
            <a:r>
              <a:rPr lang="en-US" sz="2400" dirty="0">
                <a:solidFill>
                  <a:schemeClr val="bg1"/>
                </a:solidFill>
              </a:rPr>
              <a:t>Housekeeping</a:t>
            </a:r>
          </a:p>
          <a:p>
            <a:pPr algn="ctr"/>
            <a:r>
              <a:rPr lang="en-US" sz="2400" dirty="0">
                <a:solidFill>
                  <a:schemeClr val="bg1"/>
                </a:solidFill>
              </a:rPr>
              <a:t>Facilities Maintenance</a:t>
            </a:r>
          </a:p>
          <a:p>
            <a:pPr algn="ctr"/>
            <a:r>
              <a:rPr lang="en-US" sz="2400" dirty="0">
                <a:solidFill>
                  <a:schemeClr val="bg1"/>
                </a:solidFill>
              </a:rPr>
              <a:t>Health Care Worker</a:t>
            </a:r>
          </a:p>
        </p:txBody>
      </p:sp>
      <p:sp>
        <p:nvSpPr>
          <p:cNvPr id="4" name="Slide Number Placeholder 3"/>
          <p:cNvSpPr>
            <a:spLocks noGrp="1"/>
          </p:cNvSpPr>
          <p:nvPr>
            <p:ph type="sldNum" sz="quarter" idx="12"/>
          </p:nvPr>
        </p:nvSpPr>
        <p:spPr/>
        <p:txBody>
          <a:bodyPr/>
          <a:lstStyle/>
          <a:p>
            <a:fld id="{7389220B-0676-49AF-BFF4-F53BDC38DCAE}" type="slidenum">
              <a:rPr lang="en-US" smtClean="0"/>
              <a:t>53</a:t>
            </a:fld>
            <a:endParaRPr lang="en-US" dirty="0"/>
          </a:p>
        </p:txBody>
      </p:sp>
      <p:sp>
        <p:nvSpPr>
          <p:cNvPr id="7" name="Action Button: Home 6">
            <a:hlinkClick r:id="rId3" action="ppaction://hlinksldjump" highlightClick="1"/>
          </p:cNvPr>
          <p:cNvSpPr/>
          <p:nvPr/>
        </p:nvSpPr>
        <p:spPr>
          <a:xfrm>
            <a:off x="5575105" y="5663046"/>
            <a:ext cx="1042416" cy="104241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704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65117"/>
            <a:ext cx="10364451" cy="1331467"/>
          </a:xfrm>
        </p:spPr>
        <p:txBody>
          <a:bodyPr/>
          <a:lstStyle/>
          <a:p>
            <a:r>
              <a:rPr lang="en-US" b="1" dirty="0">
                <a:solidFill>
                  <a:schemeClr val="bg1"/>
                </a:solidFill>
              </a:rPr>
              <a:t>What are the two modes of transmission? </a:t>
            </a:r>
          </a:p>
        </p:txBody>
      </p:sp>
      <p:sp>
        <p:nvSpPr>
          <p:cNvPr id="3" name="Content Placeholder 2"/>
          <p:cNvSpPr>
            <a:spLocks noGrp="1"/>
          </p:cNvSpPr>
          <p:nvPr>
            <p:ph sz="quarter" idx="13"/>
          </p:nvPr>
        </p:nvSpPr>
        <p:spPr>
          <a:xfrm>
            <a:off x="914400" y="3852993"/>
            <a:ext cx="10363826" cy="1269726"/>
          </a:xfrm>
        </p:spPr>
        <p:txBody>
          <a:bodyPr/>
          <a:lstStyle/>
          <a:p>
            <a:pPr algn="ctr"/>
            <a:r>
              <a:rPr lang="en-US" dirty="0">
                <a:solidFill>
                  <a:schemeClr val="bg1"/>
                </a:solidFill>
              </a:rPr>
              <a:t>Direct Contact and Indirect Contact</a:t>
            </a:r>
          </a:p>
        </p:txBody>
      </p:sp>
      <p:sp>
        <p:nvSpPr>
          <p:cNvPr id="4" name="Slide Number Placeholder 3"/>
          <p:cNvSpPr>
            <a:spLocks noGrp="1"/>
          </p:cNvSpPr>
          <p:nvPr>
            <p:ph type="sldNum" sz="quarter" idx="12"/>
          </p:nvPr>
        </p:nvSpPr>
        <p:spPr/>
        <p:txBody>
          <a:bodyPr/>
          <a:lstStyle/>
          <a:p>
            <a:fld id="{7389220B-0676-49AF-BFF4-F53BDC38DCAE}" type="slidenum">
              <a:rPr lang="en-US" smtClean="0"/>
              <a:t>54</a:t>
            </a:fld>
            <a:endParaRPr lang="en-US" dirty="0"/>
          </a:p>
        </p:txBody>
      </p:sp>
      <p:sp>
        <p:nvSpPr>
          <p:cNvPr id="7" name="Action Button: Home 6">
            <a:hlinkClick r:id="rId3" action="ppaction://hlinksldjump" highlightClick="1"/>
          </p:cNvPr>
          <p:cNvSpPr/>
          <p:nvPr/>
        </p:nvSpPr>
        <p:spPr>
          <a:xfrm>
            <a:off x="5575105" y="5663046"/>
            <a:ext cx="1042416" cy="104241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477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65117"/>
            <a:ext cx="10364451" cy="1331467"/>
          </a:xfrm>
        </p:spPr>
        <p:txBody>
          <a:bodyPr/>
          <a:lstStyle/>
          <a:p>
            <a:r>
              <a:rPr lang="en-US" b="1" dirty="0">
                <a:solidFill>
                  <a:schemeClr val="bg1"/>
                </a:solidFill>
              </a:rPr>
              <a:t>Which form of Hepatitis is commonly a short-term infection? </a:t>
            </a:r>
          </a:p>
        </p:txBody>
      </p:sp>
      <p:sp>
        <p:nvSpPr>
          <p:cNvPr id="3" name="Content Placeholder 2"/>
          <p:cNvSpPr>
            <a:spLocks noGrp="1"/>
          </p:cNvSpPr>
          <p:nvPr>
            <p:ph sz="quarter" idx="13"/>
          </p:nvPr>
        </p:nvSpPr>
        <p:spPr>
          <a:xfrm>
            <a:off x="914400" y="3333448"/>
            <a:ext cx="10363826" cy="1269726"/>
          </a:xfrm>
        </p:spPr>
        <p:txBody>
          <a:bodyPr/>
          <a:lstStyle/>
          <a:p>
            <a:pPr algn="ctr"/>
            <a:endParaRPr lang="en-US" dirty="0">
              <a:solidFill>
                <a:schemeClr val="bg1"/>
              </a:solidFill>
            </a:endParaRPr>
          </a:p>
          <a:p>
            <a:pPr algn="ctr"/>
            <a:r>
              <a:rPr lang="en-US" dirty="0">
                <a:solidFill>
                  <a:schemeClr val="bg1"/>
                </a:solidFill>
              </a:rPr>
              <a:t>Hepatitis B</a:t>
            </a:r>
          </a:p>
        </p:txBody>
      </p:sp>
      <p:sp>
        <p:nvSpPr>
          <p:cNvPr id="4" name="Slide Number Placeholder 3"/>
          <p:cNvSpPr>
            <a:spLocks noGrp="1"/>
          </p:cNvSpPr>
          <p:nvPr>
            <p:ph type="sldNum" sz="quarter" idx="12"/>
          </p:nvPr>
        </p:nvSpPr>
        <p:spPr/>
        <p:txBody>
          <a:bodyPr/>
          <a:lstStyle/>
          <a:p>
            <a:fld id="{7389220B-0676-49AF-BFF4-F53BDC38DCAE}" type="slidenum">
              <a:rPr lang="en-US" smtClean="0"/>
              <a:t>55</a:t>
            </a:fld>
            <a:endParaRPr lang="en-US" dirty="0"/>
          </a:p>
        </p:txBody>
      </p:sp>
      <p:sp>
        <p:nvSpPr>
          <p:cNvPr id="7" name="Action Button: Home 6">
            <a:hlinkClick r:id="rId3" action="ppaction://hlinksldjump" highlightClick="1"/>
          </p:cNvPr>
          <p:cNvSpPr/>
          <p:nvPr/>
        </p:nvSpPr>
        <p:spPr>
          <a:xfrm>
            <a:off x="5575105" y="5663046"/>
            <a:ext cx="1042416" cy="104241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223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65117"/>
            <a:ext cx="10364451" cy="1331467"/>
          </a:xfrm>
        </p:spPr>
        <p:txBody>
          <a:bodyPr/>
          <a:lstStyle/>
          <a:p>
            <a:r>
              <a:rPr lang="en-US" b="1" dirty="0">
                <a:solidFill>
                  <a:schemeClr val="bg1"/>
                </a:solidFill>
              </a:rPr>
              <a:t>Which form of Hepatitis is commonly a long-term infection? </a:t>
            </a:r>
          </a:p>
        </p:txBody>
      </p:sp>
      <p:sp>
        <p:nvSpPr>
          <p:cNvPr id="3" name="Content Placeholder 2"/>
          <p:cNvSpPr>
            <a:spLocks noGrp="1"/>
          </p:cNvSpPr>
          <p:nvPr>
            <p:ph sz="quarter" idx="13"/>
          </p:nvPr>
        </p:nvSpPr>
        <p:spPr>
          <a:xfrm>
            <a:off x="914400" y="3333448"/>
            <a:ext cx="10363826" cy="1269726"/>
          </a:xfrm>
        </p:spPr>
        <p:txBody>
          <a:bodyPr/>
          <a:lstStyle/>
          <a:p>
            <a:pPr algn="ctr"/>
            <a:endParaRPr lang="en-US" dirty="0">
              <a:solidFill>
                <a:schemeClr val="bg1"/>
              </a:solidFill>
            </a:endParaRPr>
          </a:p>
          <a:p>
            <a:pPr algn="ctr"/>
            <a:r>
              <a:rPr lang="en-US" dirty="0">
                <a:solidFill>
                  <a:schemeClr val="bg1"/>
                </a:solidFill>
              </a:rPr>
              <a:t>Hepatitis C</a:t>
            </a:r>
          </a:p>
        </p:txBody>
      </p:sp>
      <p:sp>
        <p:nvSpPr>
          <p:cNvPr id="4" name="Slide Number Placeholder 3"/>
          <p:cNvSpPr>
            <a:spLocks noGrp="1"/>
          </p:cNvSpPr>
          <p:nvPr>
            <p:ph type="sldNum" sz="quarter" idx="12"/>
          </p:nvPr>
        </p:nvSpPr>
        <p:spPr/>
        <p:txBody>
          <a:bodyPr/>
          <a:lstStyle/>
          <a:p>
            <a:fld id="{7389220B-0676-49AF-BFF4-F53BDC38DCAE}" type="slidenum">
              <a:rPr lang="en-US" smtClean="0"/>
              <a:t>56</a:t>
            </a:fld>
            <a:endParaRPr lang="en-US" dirty="0"/>
          </a:p>
        </p:txBody>
      </p:sp>
      <p:sp>
        <p:nvSpPr>
          <p:cNvPr id="7" name="Action Button: Home 6">
            <a:hlinkClick r:id="rId3" action="ppaction://hlinksldjump" highlightClick="1"/>
          </p:cNvPr>
          <p:cNvSpPr/>
          <p:nvPr/>
        </p:nvSpPr>
        <p:spPr>
          <a:xfrm>
            <a:off x="5575105" y="5663046"/>
            <a:ext cx="1042416" cy="104241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904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65117"/>
            <a:ext cx="10364451" cy="1331467"/>
          </a:xfrm>
        </p:spPr>
        <p:txBody>
          <a:bodyPr/>
          <a:lstStyle/>
          <a:p>
            <a:r>
              <a:rPr lang="en-US" b="1" dirty="0">
                <a:solidFill>
                  <a:schemeClr val="bg1"/>
                </a:solidFill>
              </a:rPr>
              <a:t>HIV is most commonly passed on through which mode of transmission? </a:t>
            </a:r>
          </a:p>
        </p:txBody>
      </p:sp>
      <p:sp>
        <p:nvSpPr>
          <p:cNvPr id="3" name="Content Placeholder 2"/>
          <p:cNvSpPr>
            <a:spLocks noGrp="1"/>
          </p:cNvSpPr>
          <p:nvPr>
            <p:ph sz="quarter" idx="13"/>
          </p:nvPr>
        </p:nvSpPr>
        <p:spPr>
          <a:xfrm>
            <a:off x="914400" y="3333448"/>
            <a:ext cx="10363826" cy="1269726"/>
          </a:xfrm>
        </p:spPr>
        <p:txBody>
          <a:bodyPr/>
          <a:lstStyle/>
          <a:p>
            <a:pPr algn="ctr"/>
            <a:endParaRPr lang="en-US" dirty="0">
              <a:solidFill>
                <a:schemeClr val="bg1"/>
              </a:solidFill>
            </a:endParaRPr>
          </a:p>
          <a:p>
            <a:pPr algn="ctr"/>
            <a:r>
              <a:rPr lang="en-US" dirty="0">
                <a:solidFill>
                  <a:schemeClr val="bg1"/>
                </a:solidFill>
              </a:rPr>
              <a:t>Direct Contact</a:t>
            </a:r>
          </a:p>
        </p:txBody>
      </p:sp>
      <p:sp>
        <p:nvSpPr>
          <p:cNvPr id="4" name="Slide Number Placeholder 3"/>
          <p:cNvSpPr>
            <a:spLocks noGrp="1"/>
          </p:cNvSpPr>
          <p:nvPr>
            <p:ph type="sldNum" sz="quarter" idx="12"/>
          </p:nvPr>
        </p:nvSpPr>
        <p:spPr/>
        <p:txBody>
          <a:bodyPr/>
          <a:lstStyle/>
          <a:p>
            <a:fld id="{7389220B-0676-49AF-BFF4-F53BDC38DCAE}" type="slidenum">
              <a:rPr lang="en-US" smtClean="0"/>
              <a:t>57</a:t>
            </a:fld>
            <a:endParaRPr lang="en-US" dirty="0"/>
          </a:p>
        </p:txBody>
      </p:sp>
      <p:sp>
        <p:nvSpPr>
          <p:cNvPr id="7" name="Action Button: Home 6">
            <a:hlinkClick r:id="rId3" action="ppaction://hlinksldjump" highlightClick="1"/>
          </p:cNvPr>
          <p:cNvSpPr/>
          <p:nvPr/>
        </p:nvSpPr>
        <p:spPr>
          <a:xfrm>
            <a:off x="5575105" y="5663046"/>
            <a:ext cx="1042416" cy="104241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49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65117"/>
            <a:ext cx="10364451" cy="1331467"/>
          </a:xfrm>
        </p:spPr>
        <p:txBody>
          <a:bodyPr/>
          <a:lstStyle/>
          <a:p>
            <a:r>
              <a:rPr lang="en-US" b="1" dirty="0">
                <a:solidFill>
                  <a:schemeClr val="bg1"/>
                </a:solidFill>
              </a:rPr>
              <a:t>Does the OSHA standard only cover Hepatitis B, Hepatitis C, and HIV?</a:t>
            </a:r>
          </a:p>
        </p:txBody>
      </p:sp>
      <p:sp>
        <p:nvSpPr>
          <p:cNvPr id="3" name="Content Placeholder 2"/>
          <p:cNvSpPr>
            <a:spLocks noGrp="1"/>
          </p:cNvSpPr>
          <p:nvPr>
            <p:ph sz="quarter" idx="13"/>
          </p:nvPr>
        </p:nvSpPr>
        <p:spPr>
          <a:xfrm>
            <a:off x="914400" y="3333448"/>
            <a:ext cx="10363826" cy="1269726"/>
          </a:xfrm>
        </p:spPr>
        <p:txBody>
          <a:bodyPr/>
          <a:lstStyle/>
          <a:p>
            <a:pPr algn="ctr"/>
            <a:endParaRPr lang="en-US" dirty="0">
              <a:solidFill>
                <a:schemeClr val="bg1"/>
              </a:solidFill>
            </a:endParaRPr>
          </a:p>
          <a:p>
            <a:pPr algn="ctr"/>
            <a:r>
              <a:rPr lang="en-US" dirty="0">
                <a:solidFill>
                  <a:schemeClr val="bg1"/>
                </a:solidFill>
              </a:rPr>
              <a:t>No</a:t>
            </a:r>
          </a:p>
        </p:txBody>
      </p:sp>
      <p:sp>
        <p:nvSpPr>
          <p:cNvPr id="4" name="Slide Number Placeholder 3"/>
          <p:cNvSpPr>
            <a:spLocks noGrp="1"/>
          </p:cNvSpPr>
          <p:nvPr>
            <p:ph type="sldNum" sz="quarter" idx="12"/>
          </p:nvPr>
        </p:nvSpPr>
        <p:spPr/>
        <p:txBody>
          <a:bodyPr/>
          <a:lstStyle/>
          <a:p>
            <a:fld id="{7389220B-0676-49AF-BFF4-F53BDC38DCAE}" type="slidenum">
              <a:rPr lang="en-US" smtClean="0"/>
              <a:t>58</a:t>
            </a:fld>
            <a:endParaRPr lang="en-US" dirty="0"/>
          </a:p>
        </p:txBody>
      </p:sp>
      <p:sp>
        <p:nvSpPr>
          <p:cNvPr id="7" name="Action Button: Home 6">
            <a:hlinkClick r:id="rId3" action="ppaction://hlinksldjump" highlightClick="1"/>
          </p:cNvPr>
          <p:cNvSpPr/>
          <p:nvPr/>
        </p:nvSpPr>
        <p:spPr>
          <a:xfrm>
            <a:off x="5575105" y="5663046"/>
            <a:ext cx="1042416" cy="104241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31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65117"/>
            <a:ext cx="10364451" cy="1331467"/>
          </a:xfrm>
        </p:spPr>
        <p:txBody>
          <a:bodyPr/>
          <a:lstStyle/>
          <a:p>
            <a:r>
              <a:rPr lang="en-US" b="1" dirty="0">
                <a:solidFill>
                  <a:schemeClr val="bg1"/>
                </a:solidFill>
              </a:rPr>
              <a:t>What does an engineering control do?</a:t>
            </a:r>
          </a:p>
        </p:txBody>
      </p:sp>
      <p:sp>
        <p:nvSpPr>
          <p:cNvPr id="3" name="Content Placeholder 2"/>
          <p:cNvSpPr>
            <a:spLocks noGrp="1"/>
          </p:cNvSpPr>
          <p:nvPr>
            <p:ph sz="quarter" idx="13"/>
          </p:nvPr>
        </p:nvSpPr>
        <p:spPr>
          <a:xfrm>
            <a:off x="914400" y="3333448"/>
            <a:ext cx="10363826" cy="1269726"/>
          </a:xfrm>
        </p:spPr>
        <p:txBody>
          <a:bodyPr/>
          <a:lstStyle/>
          <a:p>
            <a:pPr algn="ctr"/>
            <a:endParaRPr lang="en-US" dirty="0">
              <a:solidFill>
                <a:schemeClr val="bg1"/>
              </a:solidFill>
            </a:endParaRPr>
          </a:p>
          <a:p>
            <a:pPr algn="ctr"/>
            <a:r>
              <a:rPr lang="en-US" dirty="0">
                <a:solidFill>
                  <a:schemeClr val="bg1"/>
                </a:solidFill>
              </a:rPr>
              <a:t>Isolates workers from the hazard.</a:t>
            </a:r>
          </a:p>
        </p:txBody>
      </p:sp>
      <p:sp>
        <p:nvSpPr>
          <p:cNvPr id="4" name="Slide Number Placeholder 3"/>
          <p:cNvSpPr>
            <a:spLocks noGrp="1"/>
          </p:cNvSpPr>
          <p:nvPr>
            <p:ph type="sldNum" sz="quarter" idx="12"/>
          </p:nvPr>
        </p:nvSpPr>
        <p:spPr/>
        <p:txBody>
          <a:bodyPr/>
          <a:lstStyle/>
          <a:p>
            <a:fld id="{7389220B-0676-49AF-BFF4-F53BDC38DCAE}" type="slidenum">
              <a:rPr lang="en-US" smtClean="0"/>
              <a:t>59</a:t>
            </a:fld>
            <a:endParaRPr lang="en-US" dirty="0"/>
          </a:p>
        </p:txBody>
      </p:sp>
      <p:sp>
        <p:nvSpPr>
          <p:cNvPr id="7" name="Action Button: Home 6">
            <a:hlinkClick r:id="rId3" action="ppaction://hlinksldjump" highlightClick="1"/>
          </p:cNvPr>
          <p:cNvSpPr/>
          <p:nvPr/>
        </p:nvSpPr>
        <p:spPr>
          <a:xfrm>
            <a:off x="5575105" y="5663046"/>
            <a:ext cx="1042416" cy="104241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670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354889"/>
            <a:ext cx="12192000" cy="700087"/>
          </a:xfrm>
          <a:prstGeom prst="rect">
            <a:avLst/>
          </a:prstGeom>
        </p:spPr>
        <p:txBody>
          <a:bodyPr>
            <a:normAutofit/>
          </a:bodyPr>
          <a:lstStyle/>
          <a:p>
            <a:r>
              <a:rPr lang="en-US" sz="3200" dirty="0"/>
              <a:t>What are “Other Potentially Infectious Materials?</a:t>
            </a:r>
          </a:p>
        </p:txBody>
      </p:sp>
      <p:sp>
        <p:nvSpPr>
          <p:cNvPr id="4" name="Slide Number Placeholder 3"/>
          <p:cNvSpPr>
            <a:spLocks noGrp="1"/>
          </p:cNvSpPr>
          <p:nvPr>
            <p:ph type="sldNum" sz="quarter" idx="4294967295"/>
          </p:nvPr>
        </p:nvSpPr>
        <p:spPr>
          <a:xfrm>
            <a:off x="11428413" y="5883275"/>
            <a:ext cx="763587" cy="365125"/>
          </a:xfrm>
          <a:prstGeom prst="rect">
            <a:avLst/>
          </a:prstGeom>
        </p:spPr>
        <p:txBody>
          <a:bodyPr/>
          <a:lstStyle/>
          <a:p>
            <a:fld id="{7389220B-0676-49AF-BFF4-F53BDC38DCAE}" type="slidenum">
              <a:rPr lang="en-US" smtClean="0"/>
              <a:t>6</a:t>
            </a:fld>
            <a:endParaRPr lang="en-US" dirty="0"/>
          </a:p>
        </p:txBody>
      </p:sp>
      <p:pic>
        <p:nvPicPr>
          <p:cNvPr id="7" name="Picture 6"/>
          <p:cNvPicPr>
            <a:picLocks noChangeAspect="1"/>
          </p:cNvPicPr>
          <p:nvPr/>
        </p:nvPicPr>
        <p:blipFill rotWithShape="1">
          <a:blip r:embed="rId3"/>
          <a:srcRect r="-8"/>
          <a:stretch/>
        </p:blipFill>
        <p:spPr>
          <a:xfrm>
            <a:off x="2213263" y="982239"/>
            <a:ext cx="7554191" cy="4439935"/>
          </a:xfrm>
          <a:prstGeom prst="rect">
            <a:avLst/>
          </a:prstGeom>
        </p:spPr>
      </p:pic>
      <p:cxnSp>
        <p:nvCxnSpPr>
          <p:cNvPr id="5" name="Straight Arrow Connector 4"/>
          <p:cNvCxnSpPr/>
          <p:nvPr/>
        </p:nvCxnSpPr>
        <p:spPr>
          <a:xfrm flipH="1" flipV="1">
            <a:off x="3439392" y="1236518"/>
            <a:ext cx="1569026" cy="93518"/>
          </a:xfrm>
          <a:prstGeom prst="straightConnector1">
            <a:avLst/>
          </a:prstGeom>
          <a:ln>
            <a:solidFill>
              <a:srgbClr val="CC6600"/>
            </a:solidFill>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H="1" flipV="1">
            <a:off x="3439392" y="1511578"/>
            <a:ext cx="1496290" cy="317222"/>
          </a:xfrm>
          <a:prstGeom prst="straightConnector1">
            <a:avLst/>
          </a:prstGeom>
          <a:ln>
            <a:solidFill>
              <a:srgbClr val="CC6600"/>
            </a:solidFill>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flipH="1" flipV="1">
            <a:off x="3792682" y="1828800"/>
            <a:ext cx="1143000" cy="467592"/>
          </a:xfrm>
          <a:prstGeom prst="straightConnector1">
            <a:avLst/>
          </a:prstGeom>
          <a:ln>
            <a:solidFill>
              <a:srgbClr val="CC6600"/>
            </a:solidFill>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flipH="1" flipV="1">
            <a:off x="3616037" y="1957386"/>
            <a:ext cx="1319645" cy="827378"/>
          </a:xfrm>
          <a:prstGeom prst="straightConnector1">
            <a:avLst/>
          </a:prstGeom>
          <a:ln>
            <a:solidFill>
              <a:srgbClr val="CC6600"/>
            </a:solidFill>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flipH="1" flipV="1">
            <a:off x="3439393" y="2153814"/>
            <a:ext cx="1496289" cy="1057984"/>
          </a:xfrm>
          <a:prstGeom prst="straightConnector1">
            <a:avLst/>
          </a:prstGeom>
          <a:ln>
            <a:solidFill>
              <a:srgbClr val="CC6600"/>
            </a:solidFill>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p:cNvCxnSpPr/>
          <p:nvPr/>
        </p:nvCxnSpPr>
        <p:spPr>
          <a:xfrm flipH="1" flipV="1">
            <a:off x="3439393" y="2774670"/>
            <a:ext cx="1496289" cy="934885"/>
          </a:xfrm>
          <a:prstGeom prst="straightConnector1">
            <a:avLst/>
          </a:prstGeom>
          <a:ln>
            <a:solidFill>
              <a:srgbClr val="CC6600"/>
            </a:solidFill>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p:cNvCxnSpPr/>
          <p:nvPr/>
        </p:nvCxnSpPr>
        <p:spPr>
          <a:xfrm flipH="1" flipV="1">
            <a:off x="3439392" y="3412114"/>
            <a:ext cx="1496290" cy="783216"/>
          </a:xfrm>
          <a:prstGeom prst="straightConnector1">
            <a:avLst/>
          </a:prstGeom>
          <a:ln>
            <a:solidFill>
              <a:srgbClr val="CC6600"/>
            </a:solidFill>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flipH="1" flipV="1">
            <a:off x="3439392" y="3536812"/>
            <a:ext cx="1496291" cy="1128707"/>
          </a:xfrm>
          <a:prstGeom prst="straightConnector1">
            <a:avLst/>
          </a:prstGeom>
          <a:ln>
            <a:solidFill>
              <a:srgbClr val="CC6600"/>
            </a:solidFill>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H="1" flipV="1">
            <a:off x="3616038" y="4233365"/>
            <a:ext cx="1392380" cy="1099694"/>
          </a:xfrm>
          <a:prstGeom prst="straightConnector1">
            <a:avLst/>
          </a:prstGeom>
          <a:ln>
            <a:solidFill>
              <a:srgbClr val="CC6600"/>
            </a:solidFill>
            <a:tailEnd type="triangle"/>
          </a:ln>
        </p:spPr>
        <p:style>
          <a:lnRef idx="3">
            <a:schemeClr val="dk1"/>
          </a:lnRef>
          <a:fillRef idx="0">
            <a:schemeClr val="dk1"/>
          </a:fillRef>
          <a:effectRef idx="2">
            <a:schemeClr val="dk1"/>
          </a:effectRef>
          <a:fontRef idx="minor">
            <a:schemeClr val="tx1"/>
          </a:fontRef>
        </p:style>
      </p:cxnSp>
      <p:sp>
        <p:nvSpPr>
          <p:cNvPr id="31" name="TextBox 30"/>
          <p:cNvSpPr txBox="1"/>
          <p:nvPr/>
        </p:nvSpPr>
        <p:spPr>
          <a:xfrm>
            <a:off x="7907481" y="2843316"/>
            <a:ext cx="2182091" cy="923330"/>
          </a:xfrm>
          <a:prstGeom prst="rect">
            <a:avLst/>
          </a:prstGeom>
          <a:ln>
            <a:solidFill>
              <a:srgbClr val="CC66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dirty="0">
                <a:solidFill>
                  <a:srgbClr val="FF0000"/>
                </a:solidFill>
                <a:latin typeface="Arial Black" panose="020B0A04020102020204" pitchFamily="34" charset="0"/>
              </a:rPr>
              <a:t>Any fluid containing visible blood.</a:t>
            </a:r>
          </a:p>
        </p:txBody>
      </p:sp>
    </p:spTree>
    <p:extLst>
      <p:ext uri="{BB962C8B-B14F-4D97-AF65-F5344CB8AC3E}">
        <p14:creationId xmlns:p14="http://schemas.microsoft.com/office/powerpoint/2010/main" val="2465354383"/>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65117"/>
            <a:ext cx="10364451" cy="1331467"/>
          </a:xfrm>
        </p:spPr>
        <p:txBody>
          <a:bodyPr/>
          <a:lstStyle/>
          <a:p>
            <a:r>
              <a:rPr lang="en-US" b="1" dirty="0">
                <a:solidFill>
                  <a:schemeClr val="bg1"/>
                </a:solidFill>
              </a:rPr>
              <a:t>What are administrative/workplace controls?</a:t>
            </a:r>
          </a:p>
        </p:txBody>
      </p:sp>
      <p:sp>
        <p:nvSpPr>
          <p:cNvPr id="3" name="Content Placeholder 2"/>
          <p:cNvSpPr>
            <a:spLocks noGrp="1"/>
          </p:cNvSpPr>
          <p:nvPr>
            <p:ph sz="quarter" idx="13"/>
          </p:nvPr>
        </p:nvSpPr>
        <p:spPr>
          <a:xfrm>
            <a:off x="914400" y="3333448"/>
            <a:ext cx="10363826" cy="1269726"/>
          </a:xfrm>
        </p:spPr>
        <p:txBody>
          <a:bodyPr/>
          <a:lstStyle/>
          <a:p>
            <a:pPr algn="ctr"/>
            <a:endParaRPr lang="en-US" dirty="0">
              <a:solidFill>
                <a:schemeClr val="bg1"/>
              </a:solidFill>
            </a:endParaRPr>
          </a:p>
          <a:p>
            <a:pPr algn="ctr"/>
            <a:r>
              <a:rPr lang="en-US" dirty="0">
                <a:solidFill>
                  <a:schemeClr val="bg1"/>
                </a:solidFill>
              </a:rPr>
              <a:t>Rules put in place for how you do your work.</a:t>
            </a:r>
          </a:p>
        </p:txBody>
      </p:sp>
      <p:sp>
        <p:nvSpPr>
          <p:cNvPr id="4" name="Slide Number Placeholder 3"/>
          <p:cNvSpPr>
            <a:spLocks noGrp="1"/>
          </p:cNvSpPr>
          <p:nvPr>
            <p:ph type="sldNum" sz="quarter" idx="12"/>
          </p:nvPr>
        </p:nvSpPr>
        <p:spPr/>
        <p:txBody>
          <a:bodyPr/>
          <a:lstStyle/>
          <a:p>
            <a:fld id="{7389220B-0676-49AF-BFF4-F53BDC38DCAE}" type="slidenum">
              <a:rPr lang="en-US" smtClean="0"/>
              <a:t>60</a:t>
            </a:fld>
            <a:endParaRPr lang="en-US" dirty="0"/>
          </a:p>
        </p:txBody>
      </p:sp>
      <p:sp>
        <p:nvSpPr>
          <p:cNvPr id="7" name="Action Button: Home 6">
            <a:hlinkClick r:id="rId3" action="ppaction://hlinksldjump" highlightClick="1"/>
          </p:cNvPr>
          <p:cNvSpPr/>
          <p:nvPr/>
        </p:nvSpPr>
        <p:spPr>
          <a:xfrm>
            <a:off x="5575105" y="5663046"/>
            <a:ext cx="1042416" cy="104241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886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65117"/>
            <a:ext cx="10364451" cy="1331467"/>
          </a:xfrm>
        </p:spPr>
        <p:txBody>
          <a:bodyPr/>
          <a:lstStyle/>
          <a:p>
            <a:r>
              <a:rPr lang="en-US" b="1" dirty="0">
                <a:solidFill>
                  <a:schemeClr val="bg1"/>
                </a:solidFill>
              </a:rPr>
              <a:t>Name a type of PPE</a:t>
            </a:r>
          </a:p>
        </p:txBody>
      </p:sp>
      <p:sp>
        <p:nvSpPr>
          <p:cNvPr id="3" name="Content Placeholder 2"/>
          <p:cNvSpPr>
            <a:spLocks noGrp="1"/>
          </p:cNvSpPr>
          <p:nvPr>
            <p:ph sz="quarter" idx="13"/>
          </p:nvPr>
        </p:nvSpPr>
        <p:spPr>
          <a:xfrm>
            <a:off x="914400" y="2668430"/>
            <a:ext cx="10363826" cy="2641325"/>
          </a:xfrm>
        </p:spPr>
        <p:txBody>
          <a:bodyPr/>
          <a:lstStyle/>
          <a:p>
            <a:pPr algn="ctr"/>
            <a:r>
              <a:rPr lang="en-US" sz="2400" dirty="0">
                <a:solidFill>
                  <a:schemeClr val="bg1"/>
                </a:solidFill>
              </a:rPr>
              <a:t>Gloves</a:t>
            </a:r>
          </a:p>
          <a:p>
            <a:pPr algn="ctr"/>
            <a:r>
              <a:rPr lang="en-US" sz="2400" dirty="0">
                <a:solidFill>
                  <a:schemeClr val="bg1"/>
                </a:solidFill>
              </a:rPr>
              <a:t>Lab Coat</a:t>
            </a:r>
          </a:p>
          <a:p>
            <a:pPr algn="ctr"/>
            <a:r>
              <a:rPr lang="en-US" sz="2400" dirty="0">
                <a:solidFill>
                  <a:schemeClr val="bg1"/>
                </a:solidFill>
              </a:rPr>
              <a:t>Face Mask/Shield</a:t>
            </a:r>
          </a:p>
          <a:p>
            <a:pPr algn="ctr"/>
            <a:r>
              <a:rPr lang="en-US" sz="2400" dirty="0">
                <a:solidFill>
                  <a:schemeClr val="bg1"/>
                </a:solidFill>
              </a:rPr>
              <a:t>Respiratory Protection</a:t>
            </a:r>
          </a:p>
          <a:p>
            <a:pPr algn="ctr"/>
            <a:r>
              <a:rPr lang="en-US" sz="2400" dirty="0">
                <a:solidFill>
                  <a:schemeClr val="bg1"/>
                </a:solidFill>
              </a:rPr>
              <a:t>Special/Closed-Toe Shoes</a:t>
            </a:r>
          </a:p>
          <a:p>
            <a:pPr algn="ctr"/>
            <a:r>
              <a:rPr lang="en-US" sz="2400" dirty="0">
                <a:solidFill>
                  <a:schemeClr val="bg1"/>
                </a:solidFill>
              </a:rPr>
              <a:t>Protective Suits</a:t>
            </a:r>
          </a:p>
        </p:txBody>
      </p:sp>
      <p:sp>
        <p:nvSpPr>
          <p:cNvPr id="4" name="Slide Number Placeholder 3"/>
          <p:cNvSpPr>
            <a:spLocks noGrp="1"/>
          </p:cNvSpPr>
          <p:nvPr>
            <p:ph type="sldNum" sz="quarter" idx="12"/>
          </p:nvPr>
        </p:nvSpPr>
        <p:spPr/>
        <p:txBody>
          <a:bodyPr/>
          <a:lstStyle/>
          <a:p>
            <a:fld id="{7389220B-0676-49AF-BFF4-F53BDC38DCAE}" type="slidenum">
              <a:rPr lang="en-US" smtClean="0"/>
              <a:t>61</a:t>
            </a:fld>
            <a:endParaRPr lang="en-US" dirty="0"/>
          </a:p>
        </p:txBody>
      </p:sp>
      <p:sp>
        <p:nvSpPr>
          <p:cNvPr id="7" name="Action Button: Home 6">
            <a:hlinkClick r:id="rId3" action="ppaction://hlinksldjump" highlightClick="1"/>
          </p:cNvPr>
          <p:cNvSpPr/>
          <p:nvPr/>
        </p:nvSpPr>
        <p:spPr>
          <a:xfrm>
            <a:off x="5575105" y="5663046"/>
            <a:ext cx="1042416" cy="104241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67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65117"/>
            <a:ext cx="10364451" cy="1331467"/>
          </a:xfrm>
        </p:spPr>
        <p:txBody>
          <a:bodyPr/>
          <a:lstStyle/>
          <a:p>
            <a:r>
              <a:rPr lang="en-US" b="1" dirty="0">
                <a:solidFill>
                  <a:schemeClr val="bg1"/>
                </a:solidFill>
              </a:rPr>
              <a:t>What color should a biohazard label be? </a:t>
            </a:r>
          </a:p>
        </p:txBody>
      </p:sp>
      <p:sp>
        <p:nvSpPr>
          <p:cNvPr id="3" name="Content Placeholder 2"/>
          <p:cNvSpPr>
            <a:spLocks noGrp="1"/>
          </p:cNvSpPr>
          <p:nvPr>
            <p:ph sz="quarter" idx="13"/>
          </p:nvPr>
        </p:nvSpPr>
        <p:spPr>
          <a:xfrm>
            <a:off x="914400" y="3333448"/>
            <a:ext cx="10363826" cy="1269726"/>
          </a:xfrm>
        </p:spPr>
        <p:txBody>
          <a:bodyPr/>
          <a:lstStyle/>
          <a:p>
            <a:pPr algn="ctr"/>
            <a:endParaRPr lang="en-US" dirty="0">
              <a:solidFill>
                <a:schemeClr val="bg1"/>
              </a:solidFill>
            </a:endParaRPr>
          </a:p>
          <a:p>
            <a:pPr algn="ctr"/>
            <a:r>
              <a:rPr lang="en-US" dirty="0">
                <a:solidFill>
                  <a:schemeClr val="bg1"/>
                </a:solidFill>
              </a:rPr>
              <a:t>Fluorescent orange or red-orange.</a:t>
            </a:r>
          </a:p>
        </p:txBody>
      </p:sp>
      <p:sp>
        <p:nvSpPr>
          <p:cNvPr id="4" name="Slide Number Placeholder 3"/>
          <p:cNvSpPr>
            <a:spLocks noGrp="1"/>
          </p:cNvSpPr>
          <p:nvPr>
            <p:ph type="sldNum" sz="quarter" idx="12"/>
          </p:nvPr>
        </p:nvSpPr>
        <p:spPr/>
        <p:txBody>
          <a:bodyPr/>
          <a:lstStyle/>
          <a:p>
            <a:fld id="{7389220B-0676-49AF-BFF4-F53BDC38DCAE}" type="slidenum">
              <a:rPr lang="en-US" smtClean="0"/>
              <a:t>62</a:t>
            </a:fld>
            <a:endParaRPr lang="en-US" dirty="0"/>
          </a:p>
        </p:txBody>
      </p:sp>
      <p:sp>
        <p:nvSpPr>
          <p:cNvPr id="7" name="Action Button: Home 6">
            <a:hlinkClick r:id="rId3" action="ppaction://hlinksldjump" highlightClick="1"/>
          </p:cNvPr>
          <p:cNvSpPr/>
          <p:nvPr/>
        </p:nvSpPr>
        <p:spPr>
          <a:xfrm>
            <a:off x="5575105" y="5663046"/>
            <a:ext cx="1042416" cy="104241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757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65117"/>
            <a:ext cx="10364451" cy="1331467"/>
          </a:xfrm>
        </p:spPr>
        <p:txBody>
          <a:bodyPr/>
          <a:lstStyle/>
          <a:p>
            <a:r>
              <a:rPr lang="en-US" b="1" dirty="0">
                <a:solidFill>
                  <a:schemeClr val="bg1"/>
                </a:solidFill>
              </a:rPr>
              <a:t>What’s the main rule of universal precautions? </a:t>
            </a:r>
          </a:p>
        </p:txBody>
      </p:sp>
      <p:sp>
        <p:nvSpPr>
          <p:cNvPr id="3" name="Content Placeholder 2"/>
          <p:cNvSpPr>
            <a:spLocks noGrp="1"/>
          </p:cNvSpPr>
          <p:nvPr>
            <p:ph sz="quarter" idx="13"/>
          </p:nvPr>
        </p:nvSpPr>
        <p:spPr>
          <a:xfrm>
            <a:off x="914400" y="3333448"/>
            <a:ext cx="10363826" cy="1269726"/>
          </a:xfrm>
        </p:spPr>
        <p:txBody>
          <a:bodyPr/>
          <a:lstStyle/>
          <a:p>
            <a:pPr algn="ctr"/>
            <a:endParaRPr lang="en-US" dirty="0">
              <a:solidFill>
                <a:schemeClr val="bg1"/>
              </a:solidFill>
            </a:endParaRPr>
          </a:p>
          <a:p>
            <a:pPr algn="ctr"/>
            <a:r>
              <a:rPr lang="en-US" dirty="0">
                <a:solidFill>
                  <a:schemeClr val="bg1"/>
                </a:solidFill>
              </a:rPr>
              <a:t>Treat all blood and OPIM as if they are infectious.</a:t>
            </a:r>
          </a:p>
        </p:txBody>
      </p:sp>
      <p:sp>
        <p:nvSpPr>
          <p:cNvPr id="4" name="Slide Number Placeholder 3"/>
          <p:cNvSpPr>
            <a:spLocks noGrp="1"/>
          </p:cNvSpPr>
          <p:nvPr>
            <p:ph type="sldNum" sz="quarter" idx="12"/>
          </p:nvPr>
        </p:nvSpPr>
        <p:spPr/>
        <p:txBody>
          <a:bodyPr/>
          <a:lstStyle/>
          <a:p>
            <a:fld id="{7389220B-0676-49AF-BFF4-F53BDC38DCAE}" type="slidenum">
              <a:rPr lang="en-US" smtClean="0"/>
              <a:t>63</a:t>
            </a:fld>
            <a:endParaRPr lang="en-US" dirty="0"/>
          </a:p>
        </p:txBody>
      </p:sp>
      <p:sp>
        <p:nvSpPr>
          <p:cNvPr id="7" name="Action Button: Home 6">
            <a:hlinkClick r:id="rId3" action="ppaction://hlinksldjump" highlightClick="1"/>
          </p:cNvPr>
          <p:cNvSpPr/>
          <p:nvPr/>
        </p:nvSpPr>
        <p:spPr>
          <a:xfrm>
            <a:off x="5575105" y="5663046"/>
            <a:ext cx="1042416" cy="104241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696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65117"/>
            <a:ext cx="10364451" cy="1331467"/>
          </a:xfrm>
        </p:spPr>
        <p:txBody>
          <a:bodyPr/>
          <a:lstStyle/>
          <a:p>
            <a:r>
              <a:rPr lang="en-US" b="1" dirty="0">
                <a:solidFill>
                  <a:schemeClr val="bg1"/>
                </a:solidFill>
              </a:rPr>
              <a:t>Do you have to pay for your own medical care after an exposure incident? </a:t>
            </a:r>
          </a:p>
        </p:txBody>
      </p:sp>
      <p:sp>
        <p:nvSpPr>
          <p:cNvPr id="3" name="Content Placeholder 2"/>
          <p:cNvSpPr>
            <a:spLocks noGrp="1"/>
          </p:cNvSpPr>
          <p:nvPr>
            <p:ph sz="quarter" idx="13"/>
          </p:nvPr>
        </p:nvSpPr>
        <p:spPr>
          <a:xfrm>
            <a:off x="914400" y="3705066"/>
            <a:ext cx="10363826" cy="1269726"/>
          </a:xfrm>
        </p:spPr>
        <p:txBody>
          <a:bodyPr/>
          <a:lstStyle/>
          <a:p>
            <a:pPr algn="ctr"/>
            <a:endParaRPr lang="en-US" dirty="0">
              <a:solidFill>
                <a:schemeClr val="bg1"/>
              </a:solidFill>
            </a:endParaRPr>
          </a:p>
          <a:p>
            <a:pPr algn="ctr"/>
            <a:r>
              <a:rPr lang="en-US" dirty="0">
                <a:solidFill>
                  <a:schemeClr val="bg1"/>
                </a:solidFill>
              </a:rPr>
              <a:t>No. All medical care is paid for by your employer. </a:t>
            </a:r>
          </a:p>
        </p:txBody>
      </p:sp>
      <p:sp>
        <p:nvSpPr>
          <p:cNvPr id="4" name="Slide Number Placeholder 3"/>
          <p:cNvSpPr>
            <a:spLocks noGrp="1"/>
          </p:cNvSpPr>
          <p:nvPr>
            <p:ph type="sldNum" sz="quarter" idx="12"/>
          </p:nvPr>
        </p:nvSpPr>
        <p:spPr/>
        <p:txBody>
          <a:bodyPr/>
          <a:lstStyle/>
          <a:p>
            <a:fld id="{7389220B-0676-49AF-BFF4-F53BDC38DCAE}" type="slidenum">
              <a:rPr lang="en-US" smtClean="0"/>
              <a:t>64</a:t>
            </a:fld>
            <a:endParaRPr lang="en-US" dirty="0"/>
          </a:p>
        </p:txBody>
      </p:sp>
      <p:sp>
        <p:nvSpPr>
          <p:cNvPr id="7" name="Action Button: Home 6">
            <a:hlinkClick r:id="rId3" action="ppaction://hlinksldjump" highlightClick="1"/>
          </p:cNvPr>
          <p:cNvSpPr/>
          <p:nvPr/>
        </p:nvSpPr>
        <p:spPr>
          <a:xfrm>
            <a:off x="5575105" y="5663046"/>
            <a:ext cx="1042416" cy="104241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416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65117"/>
            <a:ext cx="10364451" cy="1331467"/>
          </a:xfrm>
        </p:spPr>
        <p:txBody>
          <a:bodyPr/>
          <a:lstStyle/>
          <a:p>
            <a:r>
              <a:rPr lang="en-US" b="1" dirty="0">
                <a:solidFill>
                  <a:schemeClr val="bg1"/>
                </a:solidFill>
              </a:rPr>
              <a:t>What’s the first rule of providing first aid to someone? </a:t>
            </a:r>
          </a:p>
        </p:txBody>
      </p:sp>
      <p:sp>
        <p:nvSpPr>
          <p:cNvPr id="3" name="Content Placeholder 2"/>
          <p:cNvSpPr>
            <a:spLocks noGrp="1"/>
          </p:cNvSpPr>
          <p:nvPr>
            <p:ph sz="quarter" idx="13"/>
          </p:nvPr>
        </p:nvSpPr>
        <p:spPr>
          <a:xfrm>
            <a:off x="914400" y="3333448"/>
            <a:ext cx="10363826" cy="1269726"/>
          </a:xfrm>
        </p:spPr>
        <p:txBody>
          <a:bodyPr/>
          <a:lstStyle/>
          <a:p>
            <a:pPr algn="ctr"/>
            <a:endParaRPr lang="en-US" dirty="0">
              <a:solidFill>
                <a:schemeClr val="bg1"/>
              </a:solidFill>
            </a:endParaRPr>
          </a:p>
          <a:p>
            <a:pPr algn="ctr"/>
            <a:r>
              <a:rPr lang="en-US" dirty="0">
                <a:solidFill>
                  <a:schemeClr val="bg1"/>
                </a:solidFill>
              </a:rPr>
              <a:t>Have the patient self-administer first aid if possible.</a:t>
            </a:r>
          </a:p>
        </p:txBody>
      </p:sp>
      <p:sp>
        <p:nvSpPr>
          <p:cNvPr id="4" name="Slide Number Placeholder 3"/>
          <p:cNvSpPr>
            <a:spLocks noGrp="1"/>
          </p:cNvSpPr>
          <p:nvPr>
            <p:ph type="sldNum" sz="quarter" idx="12"/>
          </p:nvPr>
        </p:nvSpPr>
        <p:spPr/>
        <p:txBody>
          <a:bodyPr/>
          <a:lstStyle/>
          <a:p>
            <a:fld id="{7389220B-0676-49AF-BFF4-F53BDC38DCAE}" type="slidenum">
              <a:rPr lang="en-US" smtClean="0"/>
              <a:t>65</a:t>
            </a:fld>
            <a:endParaRPr lang="en-US" dirty="0"/>
          </a:p>
        </p:txBody>
      </p:sp>
      <p:sp>
        <p:nvSpPr>
          <p:cNvPr id="7" name="Action Button: Home 6">
            <a:hlinkClick r:id="rId3" action="ppaction://hlinksldjump" highlightClick="1"/>
          </p:cNvPr>
          <p:cNvSpPr/>
          <p:nvPr/>
        </p:nvSpPr>
        <p:spPr>
          <a:xfrm>
            <a:off x="5575105" y="5663046"/>
            <a:ext cx="1042416" cy="104241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301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65117"/>
            <a:ext cx="10364451" cy="1331467"/>
          </a:xfrm>
        </p:spPr>
        <p:txBody>
          <a:bodyPr/>
          <a:lstStyle/>
          <a:p>
            <a:r>
              <a:rPr lang="en-US" b="1" dirty="0">
                <a:solidFill>
                  <a:schemeClr val="bg1"/>
                </a:solidFill>
              </a:rPr>
              <a:t>Who do you contact if you ever have questions about BBPs on campus? </a:t>
            </a:r>
          </a:p>
        </p:txBody>
      </p:sp>
      <p:sp>
        <p:nvSpPr>
          <p:cNvPr id="3" name="Content Placeholder 2"/>
          <p:cNvSpPr>
            <a:spLocks noGrp="1"/>
          </p:cNvSpPr>
          <p:nvPr>
            <p:ph sz="quarter" idx="13"/>
          </p:nvPr>
        </p:nvSpPr>
        <p:spPr>
          <a:xfrm>
            <a:off x="914400" y="3333448"/>
            <a:ext cx="10363826" cy="1269726"/>
          </a:xfrm>
        </p:spPr>
        <p:txBody>
          <a:bodyPr/>
          <a:lstStyle/>
          <a:p>
            <a:pPr algn="ctr"/>
            <a:endParaRPr lang="en-US" dirty="0">
              <a:solidFill>
                <a:schemeClr val="bg1"/>
              </a:solidFill>
            </a:endParaRPr>
          </a:p>
          <a:p>
            <a:pPr algn="ctr"/>
            <a:r>
              <a:rPr lang="en-US" dirty="0">
                <a:solidFill>
                  <a:schemeClr val="bg1"/>
                </a:solidFill>
              </a:rPr>
              <a:t>OSU’s Environmental Health and Safety office.</a:t>
            </a:r>
          </a:p>
        </p:txBody>
      </p:sp>
      <p:sp>
        <p:nvSpPr>
          <p:cNvPr id="4" name="Slide Number Placeholder 3"/>
          <p:cNvSpPr>
            <a:spLocks noGrp="1"/>
          </p:cNvSpPr>
          <p:nvPr>
            <p:ph type="sldNum" sz="quarter" idx="12"/>
          </p:nvPr>
        </p:nvSpPr>
        <p:spPr/>
        <p:txBody>
          <a:bodyPr/>
          <a:lstStyle/>
          <a:p>
            <a:fld id="{7389220B-0676-49AF-BFF4-F53BDC38DCAE}" type="slidenum">
              <a:rPr lang="en-US" smtClean="0"/>
              <a:t>66</a:t>
            </a:fld>
            <a:endParaRPr lang="en-US" dirty="0"/>
          </a:p>
        </p:txBody>
      </p:sp>
      <p:sp>
        <p:nvSpPr>
          <p:cNvPr id="7" name="Action Button: Home 6">
            <a:hlinkClick r:id="rId3" action="ppaction://hlinksldjump" highlightClick="1"/>
          </p:cNvPr>
          <p:cNvSpPr/>
          <p:nvPr/>
        </p:nvSpPr>
        <p:spPr>
          <a:xfrm>
            <a:off x="5575105" y="5663046"/>
            <a:ext cx="1042416" cy="104241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95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65117"/>
            <a:ext cx="10364451" cy="1331467"/>
          </a:xfrm>
        </p:spPr>
        <p:txBody>
          <a:bodyPr/>
          <a:lstStyle/>
          <a:p>
            <a:r>
              <a:rPr lang="en-US" b="1" dirty="0">
                <a:solidFill>
                  <a:schemeClr val="bg1"/>
                </a:solidFill>
              </a:rPr>
              <a:t>Is it ok to reuse disposable gloves if they are clean? </a:t>
            </a:r>
          </a:p>
        </p:txBody>
      </p:sp>
      <p:sp>
        <p:nvSpPr>
          <p:cNvPr id="3" name="Content Placeholder 2"/>
          <p:cNvSpPr>
            <a:spLocks noGrp="1"/>
          </p:cNvSpPr>
          <p:nvPr>
            <p:ph sz="quarter" idx="13"/>
          </p:nvPr>
        </p:nvSpPr>
        <p:spPr>
          <a:xfrm>
            <a:off x="914400" y="3333448"/>
            <a:ext cx="10363826" cy="1269726"/>
          </a:xfrm>
        </p:spPr>
        <p:txBody>
          <a:bodyPr/>
          <a:lstStyle/>
          <a:p>
            <a:pPr algn="ctr"/>
            <a:endParaRPr lang="en-US" dirty="0">
              <a:solidFill>
                <a:schemeClr val="bg1"/>
              </a:solidFill>
            </a:endParaRPr>
          </a:p>
          <a:p>
            <a:pPr algn="ctr"/>
            <a:r>
              <a:rPr lang="en-US" dirty="0">
                <a:solidFill>
                  <a:schemeClr val="bg1"/>
                </a:solidFill>
              </a:rPr>
              <a:t>No. It is never ok to reuse disposable gloves!</a:t>
            </a:r>
          </a:p>
        </p:txBody>
      </p:sp>
      <p:sp>
        <p:nvSpPr>
          <p:cNvPr id="4" name="Slide Number Placeholder 3"/>
          <p:cNvSpPr>
            <a:spLocks noGrp="1"/>
          </p:cNvSpPr>
          <p:nvPr>
            <p:ph type="sldNum" sz="quarter" idx="12"/>
          </p:nvPr>
        </p:nvSpPr>
        <p:spPr/>
        <p:txBody>
          <a:bodyPr/>
          <a:lstStyle/>
          <a:p>
            <a:fld id="{7389220B-0676-49AF-BFF4-F53BDC38DCAE}" type="slidenum">
              <a:rPr lang="en-US" smtClean="0"/>
              <a:t>67</a:t>
            </a:fld>
            <a:endParaRPr lang="en-US" dirty="0"/>
          </a:p>
        </p:txBody>
      </p:sp>
      <p:sp>
        <p:nvSpPr>
          <p:cNvPr id="7" name="Action Button: Home 6">
            <a:hlinkClick r:id="rId3" action="ppaction://hlinksldjump" highlightClick="1"/>
          </p:cNvPr>
          <p:cNvSpPr/>
          <p:nvPr/>
        </p:nvSpPr>
        <p:spPr>
          <a:xfrm>
            <a:off x="5575105" y="5663046"/>
            <a:ext cx="1042416" cy="1042416"/>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117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752027"/>
            <a:ext cx="12192000" cy="4876800"/>
          </a:xfrm>
          <a:prstGeom prst="rect">
            <a:avLst/>
          </a:prstGeom>
        </p:spPr>
      </p:pic>
      <p:sp>
        <p:nvSpPr>
          <p:cNvPr id="2" name="Title 1"/>
          <p:cNvSpPr>
            <a:spLocks noGrp="1"/>
          </p:cNvSpPr>
          <p:nvPr>
            <p:ph type="ctrTitle"/>
          </p:nvPr>
        </p:nvSpPr>
        <p:spPr>
          <a:xfrm rot="20934721">
            <a:off x="-1011207" y="124655"/>
            <a:ext cx="7432745" cy="2373203"/>
          </a:xfrm>
        </p:spPr>
        <p:txBody>
          <a:bodyPr>
            <a:normAutofit/>
          </a:bodyPr>
          <a:lstStyle/>
          <a:p>
            <a:r>
              <a:rPr lang="en-US" sz="8800" dirty="0">
                <a:solidFill>
                  <a:schemeClr val="bg1"/>
                </a:solidFill>
              </a:rPr>
              <a:t>Questions?</a:t>
            </a:r>
          </a:p>
        </p:txBody>
      </p:sp>
      <p:sp>
        <p:nvSpPr>
          <p:cNvPr id="3" name="Subtitle 2"/>
          <p:cNvSpPr>
            <a:spLocks noGrp="1"/>
          </p:cNvSpPr>
          <p:nvPr>
            <p:ph type="subTitle" idx="1"/>
          </p:nvPr>
        </p:nvSpPr>
        <p:spPr>
          <a:xfrm>
            <a:off x="7851228" y="4257228"/>
            <a:ext cx="4340772" cy="1371599"/>
          </a:xfrm>
        </p:spPr>
        <p:txBody>
          <a:bodyPr>
            <a:normAutofit/>
          </a:bodyPr>
          <a:lstStyle/>
          <a:p>
            <a:r>
              <a:rPr lang="en-US" dirty="0">
                <a:solidFill>
                  <a:schemeClr val="bg1"/>
                </a:solidFill>
              </a:rPr>
              <a:t>Oklahoma State University</a:t>
            </a:r>
          </a:p>
          <a:p>
            <a:r>
              <a:rPr lang="en-US" dirty="0">
                <a:solidFill>
                  <a:schemeClr val="bg1"/>
                </a:solidFill>
              </a:rPr>
              <a:t>Environmental Health and Safety</a:t>
            </a:r>
          </a:p>
          <a:p>
            <a:r>
              <a:rPr lang="en-US" dirty="0">
                <a:solidFill>
                  <a:schemeClr val="bg1"/>
                </a:solidFill>
              </a:rPr>
              <a:t>744-7241</a:t>
            </a:r>
          </a:p>
        </p:txBody>
      </p:sp>
      <p:sp>
        <p:nvSpPr>
          <p:cNvPr id="4" name="Slide Number Placeholder 3"/>
          <p:cNvSpPr>
            <a:spLocks noGrp="1"/>
          </p:cNvSpPr>
          <p:nvPr>
            <p:ph type="sldNum" sz="quarter" idx="12"/>
          </p:nvPr>
        </p:nvSpPr>
        <p:spPr/>
        <p:txBody>
          <a:bodyPr/>
          <a:lstStyle/>
          <a:p>
            <a:fld id="{7389220B-0676-49AF-BFF4-F53BDC38DCAE}" type="slidenum">
              <a:rPr lang="en-US" smtClean="0"/>
              <a:t>68</a:t>
            </a:fld>
            <a:endParaRPr lang="en-US" dirty="0"/>
          </a:p>
        </p:txBody>
      </p:sp>
    </p:spTree>
    <p:extLst>
      <p:ext uri="{BB962C8B-B14F-4D97-AF65-F5344CB8AC3E}">
        <p14:creationId xmlns:p14="http://schemas.microsoft.com/office/powerpoint/2010/main" val="22950512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331298"/>
            <a:ext cx="10364451" cy="1596177"/>
          </a:xfrm>
        </p:spPr>
        <p:txBody>
          <a:bodyPr/>
          <a:lstStyle/>
          <a:p>
            <a:r>
              <a:rPr lang="en-US" sz="3200" dirty="0"/>
              <a:t>Environmental Health and Safety</a:t>
            </a:r>
          </a:p>
        </p:txBody>
      </p:sp>
      <p:sp>
        <p:nvSpPr>
          <p:cNvPr id="3" name="Content Placeholder 2"/>
          <p:cNvSpPr>
            <a:spLocks noGrp="1"/>
          </p:cNvSpPr>
          <p:nvPr>
            <p:ph sz="quarter" idx="13"/>
          </p:nvPr>
        </p:nvSpPr>
        <p:spPr>
          <a:xfrm>
            <a:off x="630620" y="1129386"/>
            <a:ext cx="4684986" cy="3868665"/>
          </a:xfrm>
        </p:spPr>
        <p:txBody>
          <a:bodyPr>
            <a:normAutofit fontScale="92500" lnSpcReduction="20000"/>
          </a:bodyPr>
          <a:lstStyle/>
          <a:p>
            <a:pPr marL="0" indent="0">
              <a:buNone/>
            </a:pPr>
            <a:r>
              <a:rPr lang="en-US" sz="2600" u="sng" dirty="0">
                <a:solidFill>
                  <a:schemeClr val="bg1"/>
                </a:solidFill>
              </a:rPr>
              <a:t>Programs and services: </a:t>
            </a:r>
          </a:p>
          <a:p>
            <a:pPr marL="342900" indent="-342900">
              <a:buFont typeface="Arial" panose="020B0604020202020204" pitchFamily="34" charset="0"/>
              <a:buChar char="•"/>
            </a:pPr>
            <a:r>
              <a:rPr lang="en-US" sz="2300" dirty="0">
                <a:solidFill>
                  <a:schemeClr val="bg1"/>
                </a:solidFill>
              </a:rPr>
              <a:t>Fire Protection Engineering</a:t>
            </a:r>
          </a:p>
          <a:p>
            <a:pPr marL="342900" indent="-342900">
              <a:buFont typeface="Arial" panose="020B0604020202020204" pitchFamily="34" charset="0"/>
              <a:buChar char="•"/>
            </a:pPr>
            <a:r>
              <a:rPr lang="en-US" sz="2300" dirty="0">
                <a:solidFill>
                  <a:schemeClr val="bg1"/>
                </a:solidFill>
              </a:rPr>
              <a:t>Life Safety and Emergency Preparedness</a:t>
            </a:r>
          </a:p>
          <a:p>
            <a:pPr marL="342900" indent="-342900">
              <a:buFont typeface="Arial" panose="020B0604020202020204" pitchFamily="34" charset="0"/>
              <a:buChar char="•"/>
            </a:pPr>
            <a:r>
              <a:rPr lang="en-US" sz="2300" dirty="0">
                <a:solidFill>
                  <a:schemeClr val="bg1"/>
                </a:solidFill>
              </a:rPr>
              <a:t>Laboratory Safety</a:t>
            </a:r>
          </a:p>
          <a:p>
            <a:pPr marL="342900" indent="-342900">
              <a:buFont typeface="Arial" panose="020B0604020202020204" pitchFamily="34" charset="0"/>
              <a:buChar char="•"/>
            </a:pPr>
            <a:r>
              <a:rPr lang="en-US" sz="2300" dirty="0">
                <a:solidFill>
                  <a:schemeClr val="bg1"/>
                </a:solidFill>
              </a:rPr>
              <a:t>Occupational Safety</a:t>
            </a:r>
          </a:p>
          <a:p>
            <a:pPr marL="342900" indent="-342900">
              <a:buFont typeface="Arial" panose="020B0604020202020204" pitchFamily="34" charset="0"/>
              <a:buChar char="•"/>
            </a:pPr>
            <a:r>
              <a:rPr lang="en-US" sz="2300" dirty="0">
                <a:solidFill>
                  <a:schemeClr val="bg1"/>
                </a:solidFill>
              </a:rPr>
              <a:t>Occupational Health and Medical Surveillance</a:t>
            </a:r>
          </a:p>
          <a:p>
            <a:pPr marL="342900" indent="-342900">
              <a:buFont typeface="Arial" panose="020B0604020202020204" pitchFamily="34" charset="0"/>
              <a:buChar char="•"/>
            </a:pPr>
            <a:r>
              <a:rPr lang="en-US" sz="2300" dirty="0">
                <a:solidFill>
                  <a:schemeClr val="bg1"/>
                </a:solidFill>
              </a:rPr>
              <a:t>Materials Management</a:t>
            </a:r>
          </a:p>
          <a:p>
            <a:pPr marL="342900" indent="-342900">
              <a:buFont typeface="Arial" panose="020B0604020202020204" pitchFamily="34" charset="0"/>
              <a:buChar char="•"/>
            </a:pPr>
            <a:r>
              <a:rPr lang="en-US" sz="2300" dirty="0">
                <a:solidFill>
                  <a:schemeClr val="bg1"/>
                </a:solidFill>
              </a:rPr>
              <a:t>Industrial Hygiene</a:t>
            </a:r>
          </a:p>
          <a:p>
            <a:pPr marL="342900" indent="-342900">
              <a:buFont typeface="Arial" panose="020B0604020202020204" pitchFamily="34" charset="0"/>
              <a:buChar char="•"/>
            </a:pPr>
            <a:r>
              <a:rPr lang="en-US" sz="2300" dirty="0">
                <a:solidFill>
                  <a:schemeClr val="bg1"/>
                </a:solidFill>
              </a:rPr>
              <a:t>Chemical Hygiene</a:t>
            </a:r>
          </a:p>
          <a:p>
            <a:pPr marL="342900" indent="-342900">
              <a:buFont typeface="Arial" panose="020B0604020202020204" pitchFamily="34" charset="0"/>
              <a:buChar char="•"/>
            </a:pPr>
            <a:r>
              <a:rPr lang="en-US" sz="2300" dirty="0">
                <a:solidFill>
                  <a:schemeClr val="bg1"/>
                </a:solidFill>
              </a:rPr>
              <a:t>Safety Training</a:t>
            </a:r>
          </a:p>
          <a:p>
            <a:endParaRPr lang="en-US" dirty="0"/>
          </a:p>
          <a:p>
            <a:pPr marL="0" indent="0">
              <a:buNone/>
            </a:pPr>
            <a:endParaRPr lang="en-US" dirty="0"/>
          </a:p>
        </p:txBody>
      </p:sp>
      <p:sp>
        <p:nvSpPr>
          <p:cNvPr id="5" name="Content Placeholder 4"/>
          <p:cNvSpPr>
            <a:spLocks noGrp="1"/>
          </p:cNvSpPr>
          <p:nvPr>
            <p:ph sz="quarter" idx="14"/>
          </p:nvPr>
        </p:nvSpPr>
        <p:spPr>
          <a:xfrm>
            <a:off x="6172826" y="1351664"/>
            <a:ext cx="5105400" cy="3424107"/>
          </a:xfrm>
        </p:spPr>
        <p:txBody>
          <a:bodyPr>
            <a:normAutofit fontScale="77500" lnSpcReduction="20000"/>
          </a:bodyPr>
          <a:lstStyle/>
          <a:p>
            <a:pPr marL="0" indent="0">
              <a:buNone/>
            </a:pPr>
            <a:r>
              <a:rPr lang="en-US" dirty="0">
                <a:solidFill>
                  <a:schemeClr val="bg1"/>
                </a:solidFill>
              </a:rPr>
              <a:t>Location: University Health Services Building, Room 002 (Basement) </a:t>
            </a:r>
          </a:p>
          <a:p>
            <a:pPr marL="0" indent="0">
              <a:buNone/>
            </a:pPr>
            <a:endParaRPr lang="en-US" dirty="0">
              <a:solidFill>
                <a:schemeClr val="bg1"/>
              </a:solidFill>
            </a:endParaRPr>
          </a:p>
          <a:p>
            <a:pPr marL="0" indent="0">
              <a:buNone/>
            </a:pPr>
            <a:r>
              <a:rPr lang="en-US" dirty="0">
                <a:solidFill>
                  <a:schemeClr val="bg1"/>
                </a:solidFill>
              </a:rPr>
              <a:t>Phone Number: 405-744-7241</a:t>
            </a:r>
          </a:p>
          <a:p>
            <a:pPr marL="0" indent="0">
              <a:buNone/>
            </a:pPr>
            <a:endParaRPr lang="en-US" dirty="0">
              <a:solidFill>
                <a:schemeClr val="bg1"/>
              </a:solidFill>
            </a:endParaRPr>
          </a:p>
          <a:p>
            <a:pPr marL="0" indent="0">
              <a:buNone/>
            </a:pPr>
            <a:r>
              <a:rPr lang="en-US" dirty="0">
                <a:solidFill>
                  <a:schemeClr val="bg1"/>
                </a:solidFill>
              </a:rPr>
              <a:t>Email: EHS@okstate.edu</a:t>
            </a:r>
          </a:p>
          <a:p>
            <a:pPr marL="0" indent="0">
              <a:buNone/>
            </a:pPr>
            <a:endParaRPr lang="en-US" dirty="0">
              <a:solidFill>
                <a:schemeClr val="bg1"/>
              </a:solidFill>
            </a:endParaRPr>
          </a:p>
          <a:p>
            <a:pPr marL="0" indent="0">
              <a:buNone/>
            </a:pPr>
            <a:r>
              <a:rPr lang="en-US" dirty="0">
                <a:solidFill>
                  <a:schemeClr val="bg1"/>
                </a:solidFill>
              </a:rPr>
              <a:t>Website: </a:t>
            </a:r>
            <a:r>
              <a:rPr lang="en-US" u="sng" dirty="0">
                <a:solidFill>
                  <a:schemeClr val="bg1"/>
                </a:solidFill>
              </a:rPr>
              <a:t>http://ehs.okstate.edu           </a:t>
            </a:r>
            <a:endParaRPr lang="en-US" sz="1600" u="sng" dirty="0">
              <a:solidFill>
                <a:schemeClr val="bg1"/>
              </a:solidFill>
            </a:endParaRPr>
          </a:p>
        </p:txBody>
      </p:sp>
      <p:sp>
        <p:nvSpPr>
          <p:cNvPr id="4" name="Slide Number Placeholder 3"/>
          <p:cNvSpPr>
            <a:spLocks noGrp="1"/>
          </p:cNvSpPr>
          <p:nvPr>
            <p:ph type="sldNum" sz="quarter" idx="12"/>
          </p:nvPr>
        </p:nvSpPr>
        <p:spPr/>
        <p:txBody>
          <a:bodyPr/>
          <a:lstStyle/>
          <a:p>
            <a:fld id="{7389220B-0676-49AF-BFF4-F53BDC38DCAE}" type="slidenum">
              <a:rPr lang="en-US" smtClean="0"/>
              <a:t>69</a:t>
            </a:fld>
            <a:endParaRPr lang="en-US" dirty="0"/>
          </a:p>
        </p:txBody>
      </p:sp>
    </p:spTree>
    <p:extLst>
      <p:ext uri="{BB962C8B-B14F-4D97-AF65-F5344CB8AC3E}">
        <p14:creationId xmlns:p14="http://schemas.microsoft.com/office/powerpoint/2010/main" val="1913336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397663"/>
            <a:ext cx="10364451" cy="956441"/>
          </a:xfrm>
        </p:spPr>
        <p:txBody>
          <a:bodyPr/>
          <a:lstStyle/>
          <a:p>
            <a:r>
              <a:rPr lang="en-US" sz="3200" dirty="0"/>
              <a:t>Universal Precautions</a:t>
            </a:r>
          </a:p>
        </p:txBody>
      </p:sp>
      <p:sp>
        <p:nvSpPr>
          <p:cNvPr id="3" name="Content Placeholder 2"/>
          <p:cNvSpPr>
            <a:spLocks noGrp="1"/>
          </p:cNvSpPr>
          <p:nvPr>
            <p:ph sz="quarter" idx="13"/>
          </p:nvPr>
        </p:nvSpPr>
        <p:spPr>
          <a:xfrm>
            <a:off x="913775" y="1107645"/>
            <a:ext cx="10254969" cy="2144711"/>
          </a:xfrm>
        </p:spPr>
        <p:txBody>
          <a:bodyPr>
            <a:noAutofit/>
          </a:bodyPr>
          <a:lstStyle/>
          <a:p>
            <a:pPr marL="33337" algn="ctr">
              <a:defRPr/>
            </a:pPr>
            <a:r>
              <a:rPr lang="en-US" sz="2800" dirty="0">
                <a:solidFill>
                  <a:schemeClr val="bg1"/>
                </a:solidFill>
              </a:rPr>
              <a:t>Treat all blood, body fluids, secretions, excretions (except sweat), non-intact skin, and mucous membranes as if they contain transmissible infectious agents. </a:t>
            </a:r>
          </a:p>
        </p:txBody>
      </p:sp>
      <p:sp>
        <p:nvSpPr>
          <p:cNvPr id="5" name="Slide Number Placeholder 4"/>
          <p:cNvSpPr>
            <a:spLocks noGrp="1"/>
          </p:cNvSpPr>
          <p:nvPr>
            <p:ph type="sldNum" sz="quarter" idx="12"/>
          </p:nvPr>
        </p:nvSpPr>
        <p:spPr/>
        <p:txBody>
          <a:bodyPr/>
          <a:lstStyle/>
          <a:p>
            <a:fld id="{7389220B-0676-49AF-BFF4-F53BDC38DCAE}" type="slidenum">
              <a:rPr lang="en-US" smtClean="0"/>
              <a:t>7</a:t>
            </a:fld>
            <a:endParaRPr lang="en-US" dirty="0"/>
          </a:p>
        </p:txBody>
      </p:sp>
      <p:sp>
        <p:nvSpPr>
          <p:cNvPr id="6" name="Content Placeholder 2"/>
          <p:cNvSpPr>
            <a:spLocks noGrp="1"/>
          </p:cNvSpPr>
          <p:nvPr>
            <p:ph sz="quarter" idx="13"/>
          </p:nvPr>
        </p:nvSpPr>
        <p:spPr>
          <a:xfrm>
            <a:off x="1023257" y="3023754"/>
            <a:ext cx="10254969" cy="2144711"/>
          </a:xfrm>
        </p:spPr>
        <p:txBody>
          <a:bodyPr>
            <a:normAutofit fontScale="77500" lnSpcReduction="20000"/>
          </a:bodyPr>
          <a:lstStyle/>
          <a:p>
            <a:pPr marL="33337">
              <a:defRPr/>
            </a:pPr>
            <a:r>
              <a:rPr lang="en-US" sz="3600" dirty="0">
                <a:solidFill>
                  <a:schemeClr val="bg1"/>
                </a:solidFill>
              </a:rPr>
              <a:t>Also make sure to: </a:t>
            </a:r>
          </a:p>
          <a:p>
            <a:pPr marL="1347787" lvl="1" indent="-571500">
              <a:buFont typeface="Arial" panose="020B0604020202020204" pitchFamily="34" charset="0"/>
              <a:buChar char="•"/>
              <a:defRPr/>
            </a:pPr>
            <a:r>
              <a:rPr lang="en-US" sz="3600" dirty="0">
                <a:solidFill>
                  <a:schemeClr val="bg1"/>
                </a:solidFill>
              </a:rPr>
              <a:t>Use good hand hygiene </a:t>
            </a:r>
          </a:p>
          <a:p>
            <a:pPr marL="1347787" lvl="1" indent="-571500">
              <a:buFont typeface="Arial" panose="020B0604020202020204" pitchFamily="34" charset="0"/>
              <a:buChar char="•"/>
              <a:defRPr/>
            </a:pPr>
            <a:r>
              <a:rPr lang="en-US" sz="3600" dirty="0">
                <a:solidFill>
                  <a:schemeClr val="bg1"/>
                </a:solidFill>
              </a:rPr>
              <a:t>Use gloves, gowns, masks, eye protection, and/or face shields depending on the anticipated exposure</a:t>
            </a:r>
          </a:p>
          <a:p>
            <a:pPr marL="1347787" lvl="1" indent="-571500">
              <a:buFont typeface="Arial" panose="020B0604020202020204" pitchFamily="34" charset="0"/>
              <a:buChar char="•"/>
              <a:defRPr/>
            </a:pPr>
            <a:r>
              <a:rPr lang="en-US" sz="3600" dirty="0">
                <a:solidFill>
                  <a:schemeClr val="bg1"/>
                </a:solidFill>
              </a:rPr>
              <a:t>Use safe injection practices</a:t>
            </a:r>
          </a:p>
          <a:p>
            <a:endParaRPr lang="en-US" dirty="0"/>
          </a:p>
        </p:txBody>
      </p:sp>
    </p:spTree>
    <p:extLst>
      <p:ext uri="{BB962C8B-B14F-4D97-AF65-F5344CB8AC3E}">
        <p14:creationId xmlns:p14="http://schemas.microsoft.com/office/powerpoint/2010/main" val="565565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649" y="369314"/>
            <a:ext cx="12003088" cy="904875"/>
          </a:xfrm>
          <a:prstGeom prst="rect">
            <a:avLst/>
          </a:prstGeom>
        </p:spPr>
        <p:txBody>
          <a:bodyPr/>
          <a:lstStyle/>
          <a:p>
            <a:r>
              <a:rPr lang="en-US" sz="3200" dirty="0"/>
              <a:t>Could you contract a </a:t>
            </a:r>
            <a:r>
              <a:rPr lang="en-US" sz="3200" dirty="0" err="1"/>
              <a:t>bloodborne</a:t>
            </a:r>
            <a:r>
              <a:rPr lang="en-US" sz="3200" dirty="0"/>
              <a:t> pathogen doing these things? </a:t>
            </a:r>
          </a:p>
        </p:txBody>
      </p:sp>
      <p:sp>
        <p:nvSpPr>
          <p:cNvPr id="5" name="Slide Number Placeholder 4"/>
          <p:cNvSpPr>
            <a:spLocks noGrp="1"/>
          </p:cNvSpPr>
          <p:nvPr>
            <p:ph type="sldNum" sz="quarter" idx="4294967295"/>
          </p:nvPr>
        </p:nvSpPr>
        <p:spPr>
          <a:xfrm>
            <a:off x="11428413" y="5883275"/>
            <a:ext cx="763587" cy="365125"/>
          </a:xfrm>
          <a:prstGeom prst="rect">
            <a:avLst/>
          </a:prstGeom>
        </p:spPr>
        <p:txBody>
          <a:bodyPr/>
          <a:lstStyle/>
          <a:p>
            <a:fld id="{7389220B-0676-49AF-BFF4-F53BDC38DCAE}" type="slidenum">
              <a:rPr lang="en-US" smtClean="0"/>
              <a:t>8</a:t>
            </a:fld>
            <a:endParaRPr lang="en-US" dirty="0"/>
          </a:p>
        </p:txBody>
      </p:sp>
      <p:sp>
        <p:nvSpPr>
          <p:cNvPr id="3" name="Content Placeholder 2"/>
          <p:cNvSpPr>
            <a:spLocks noGrp="1"/>
          </p:cNvSpPr>
          <p:nvPr>
            <p:ph idx="4294967295"/>
          </p:nvPr>
        </p:nvSpPr>
        <p:spPr>
          <a:xfrm>
            <a:off x="301378" y="1157848"/>
            <a:ext cx="11508828" cy="4266208"/>
          </a:xfrm>
          <a:prstGeom prst="rect">
            <a:avLst/>
          </a:prstGeom>
        </p:spPr>
        <p:txBody>
          <a:bodyPr/>
          <a:lstStyle/>
          <a:p>
            <a:pPr marL="457200" indent="-457200">
              <a:lnSpc>
                <a:spcPct val="90000"/>
              </a:lnSpc>
              <a:buFont typeface="Arial" panose="020B0604020202020204" pitchFamily="34" charset="0"/>
              <a:buChar char="•"/>
            </a:pPr>
            <a:r>
              <a:rPr lang="en-US" altLang="en-US" sz="2400" dirty="0">
                <a:solidFill>
                  <a:schemeClr val="bg1"/>
                </a:solidFill>
              </a:rPr>
              <a:t>Administering first-aid?</a:t>
            </a:r>
          </a:p>
          <a:p>
            <a:pPr>
              <a:lnSpc>
                <a:spcPct val="90000"/>
              </a:lnSpc>
            </a:pPr>
            <a:endParaRPr lang="en-US" altLang="en-US" sz="2400" dirty="0">
              <a:solidFill>
                <a:schemeClr val="bg1"/>
              </a:solidFill>
            </a:endParaRPr>
          </a:p>
          <a:p>
            <a:pPr marL="457200" indent="-457200">
              <a:lnSpc>
                <a:spcPct val="90000"/>
              </a:lnSpc>
              <a:buFont typeface="Arial" panose="020B0604020202020204" pitchFamily="34" charset="0"/>
              <a:buChar char="•"/>
            </a:pPr>
            <a:r>
              <a:rPr lang="en-US" altLang="en-US" sz="2400" dirty="0">
                <a:solidFill>
                  <a:schemeClr val="bg1"/>
                </a:solidFill>
              </a:rPr>
              <a:t>Cleaning the restroom?</a:t>
            </a:r>
          </a:p>
          <a:p>
            <a:pPr>
              <a:lnSpc>
                <a:spcPct val="90000"/>
              </a:lnSpc>
            </a:pPr>
            <a:endParaRPr lang="en-US" altLang="en-US" sz="2400" dirty="0">
              <a:solidFill>
                <a:schemeClr val="bg1"/>
              </a:solidFill>
            </a:endParaRPr>
          </a:p>
          <a:p>
            <a:pPr marL="457200" indent="-457200">
              <a:lnSpc>
                <a:spcPct val="90000"/>
              </a:lnSpc>
              <a:buFont typeface="Arial" panose="020B0604020202020204" pitchFamily="34" charset="0"/>
              <a:buChar char="•"/>
            </a:pPr>
            <a:r>
              <a:rPr lang="en-US" altLang="en-US" sz="2400" dirty="0">
                <a:solidFill>
                  <a:schemeClr val="bg1"/>
                </a:solidFill>
              </a:rPr>
              <a:t>Using a tool covered with dried blood?</a:t>
            </a:r>
          </a:p>
          <a:p>
            <a:pPr>
              <a:lnSpc>
                <a:spcPct val="90000"/>
              </a:lnSpc>
            </a:pPr>
            <a:endParaRPr lang="en-US" altLang="en-US" sz="2400" dirty="0">
              <a:solidFill>
                <a:schemeClr val="bg1"/>
              </a:solidFill>
            </a:endParaRPr>
          </a:p>
          <a:p>
            <a:pPr marL="457200" indent="-457200">
              <a:lnSpc>
                <a:spcPct val="90000"/>
              </a:lnSpc>
              <a:buFont typeface="Arial" panose="020B0604020202020204" pitchFamily="34" charset="0"/>
              <a:buChar char="•"/>
            </a:pPr>
            <a:r>
              <a:rPr lang="en-US" altLang="en-US" sz="2400" dirty="0">
                <a:solidFill>
                  <a:schemeClr val="bg1"/>
                </a:solidFill>
              </a:rPr>
              <a:t>Cleaning up after an accident?</a:t>
            </a:r>
          </a:p>
          <a:p>
            <a:pPr>
              <a:lnSpc>
                <a:spcPct val="90000"/>
              </a:lnSpc>
            </a:pPr>
            <a:endParaRPr lang="en-US" altLang="en-US" sz="2400" dirty="0">
              <a:solidFill>
                <a:schemeClr val="bg1"/>
              </a:solidFill>
            </a:endParaRPr>
          </a:p>
          <a:p>
            <a:pPr marL="457200" indent="-457200">
              <a:lnSpc>
                <a:spcPct val="90000"/>
              </a:lnSpc>
              <a:buFont typeface="Arial" panose="020B0604020202020204" pitchFamily="34" charset="0"/>
              <a:buChar char="•"/>
            </a:pPr>
            <a:r>
              <a:rPr lang="en-US" altLang="en-US" sz="2400" dirty="0">
                <a:solidFill>
                  <a:schemeClr val="bg1"/>
                </a:solidFill>
              </a:rPr>
              <a:t>Cutting yourself with something that is </a:t>
            </a:r>
          </a:p>
          <a:p>
            <a:pPr>
              <a:lnSpc>
                <a:spcPct val="90000"/>
              </a:lnSpc>
            </a:pPr>
            <a:r>
              <a:rPr lang="en-US" altLang="en-US" sz="2400" dirty="0">
                <a:solidFill>
                  <a:schemeClr val="bg1"/>
                </a:solidFill>
              </a:rPr>
              <a:t>	contaminated with blood?</a:t>
            </a:r>
          </a:p>
          <a:p>
            <a:pPr marL="0" indent="0">
              <a:buNone/>
            </a:pPr>
            <a:endParaRPr lang="en-US" sz="2800" dirty="0"/>
          </a:p>
        </p:txBody>
      </p:sp>
      <p:pic>
        <p:nvPicPr>
          <p:cNvPr id="6" name="Picture 4" descr="Image result for orange doctor clipar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750" b="93750" l="1667" r="97000"/>
                    </a14:imgEffect>
                  </a14:imgLayer>
                </a14:imgProps>
              </a:ext>
              <a:ext uri="{28A0092B-C50C-407E-A947-70E740481C1C}">
                <a14:useLocalDpi xmlns:a14="http://schemas.microsoft.com/office/drawing/2010/main" val="0"/>
              </a:ext>
            </a:extLst>
          </a:blip>
          <a:srcRect/>
          <a:stretch>
            <a:fillRect/>
          </a:stretch>
        </p:blipFill>
        <p:spPr bwMode="auto">
          <a:xfrm>
            <a:off x="7772399" y="1142947"/>
            <a:ext cx="3210832" cy="4281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020175"/>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45932" y="365538"/>
            <a:ext cx="10363200" cy="1595437"/>
          </a:xfrm>
          <a:prstGeom prst="rect">
            <a:avLst/>
          </a:prstGeom>
        </p:spPr>
        <p:txBody>
          <a:bodyPr>
            <a:normAutofit/>
          </a:bodyPr>
          <a:lstStyle/>
          <a:p>
            <a:r>
              <a:rPr lang="en-US" sz="3200" dirty="0"/>
              <a:t>Modes of Transmission </a:t>
            </a:r>
          </a:p>
        </p:txBody>
      </p:sp>
      <p:sp>
        <p:nvSpPr>
          <p:cNvPr id="3" name="Text Placeholder 2"/>
          <p:cNvSpPr>
            <a:spLocks noGrp="1"/>
          </p:cNvSpPr>
          <p:nvPr>
            <p:ph type="body" idx="4294967295"/>
          </p:nvPr>
        </p:nvSpPr>
        <p:spPr>
          <a:xfrm>
            <a:off x="672662" y="1508540"/>
            <a:ext cx="4873625" cy="681037"/>
          </a:xfrm>
          <a:prstGeom prst="rect">
            <a:avLst/>
          </a:prstGeom>
        </p:spPr>
        <p:txBody>
          <a:bodyPr/>
          <a:lstStyle/>
          <a:p>
            <a:pPr algn="ctr"/>
            <a:r>
              <a:rPr lang="en-US" u="sng" dirty="0">
                <a:solidFill>
                  <a:schemeClr val="bg1"/>
                </a:solidFill>
              </a:rPr>
              <a:t>Direct</a:t>
            </a:r>
            <a:r>
              <a:rPr lang="en-US" dirty="0">
                <a:solidFill>
                  <a:schemeClr val="bg1"/>
                </a:solidFill>
              </a:rPr>
              <a:t> </a:t>
            </a:r>
          </a:p>
        </p:txBody>
      </p:sp>
      <p:sp>
        <p:nvSpPr>
          <p:cNvPr id="5" name="Text Placeholder 4"/>
          <p:cNvSpPr>
            <a:spLocks noGrp="1"/>
          </p:cNvSpPr>
          <p:nvPr>
            <p:ph type="body" sz="quarter" idx="4294967295"/>
          </p:nvPr>
        </p:nvSpPr>
        <p:spPr>
          <a:xfrm>
            <a:off x="6434932" y="1508539"/>
            <a:ext cx="4881562" cy="681037"/>
          </a:xfrm>
          <a:prstGeom prst="rect">
            <a:avLst/>
          </a:prstGeom>
        </p:spPr>
        <p:txBody>
          <a:bodyPr/>
          <a:lstStyle/>
          <a:p>
            <a:pPr algn="ctr"/>
            <a:r>
              <a:rPr lang="en-US" u="sng" dirty="0">
                <a:solidFill>
                  <a:schemeClr val="bg1"/>
                </a:solidFill>
              </a:rPr>
              <a:t>Indirect</a:t>
            </a:r>
            <a:r>
              <a:rPr lang="en-US" dirty="0">
                <a:solidFill>
                  <a:schemeClr val="bg1"/>
                </a:solidFill>
              </a:rPr>
              <a:t> </a:t>
            </a:r>
          </a:p>
        </p:txBody>
      </p:sp>
      <p:sp>
        <p:nvSpPr>
          <p:cNvPr id="7" name="Slide Number Placeholder 6"/>
          <p:cNvSpPr>
            <a:spLocks noGrp="1"/>
          </p:cNvSpPr>
          <p:nvPr>
            <p:ph type="sldNum" sz="quarter" idx="4294967295"/>
          </p:nvPr>
        </p:nvSpPr>
        <p:spPr>
          <a:xfrm>
            <a:off x="11428413" y="5883275"/>
            <a:ext cx="763587" cy="365125"/>
          </a:xfrm>
          <a:prstGeom prst="rect">
            <a:avLst/>
          </a:prstGeom>
        </p:spPr>
        <p:txBody>
          <a:bodyPr/>
          <a:lstStyle/>
          <a:p>
            <a:fld id="{7389220B-0676-49AF-BFF4-F53BDC38DCAE}" type="slidenum">
              <a:rPr lang="en-US" smtClean="0"/>
              <a:t>9</a:t>
            </a:fld>
            <a:endParaRPr lang="en-US" dirty="0"/>
          </a:p>
        </p:txBody>
      </p:sp>
      <p:sp>
        <p:nvSpPr>
          <p:cNvPr id="6" name="Content Placeholder 5"/>
          <p:cNvSpPr>
            <a:spLocks noGrp="1"/>
          </p:cNvSpPr>
          <p:nvPr>
            <p:ph sz="quarter" idx="4294967295"/>
          </p:nvPr>
        </p:nvSpPr>
        <p:spPr>
          <a:xfrm>
            <a:off x="6323013" y="2323693"/>
            <a:ext cx="5105400" cy="3089972"/>
          </a:xfrm>
          <a:prstGeom prst="rect">
            <a:avLst/>
          </a:prstGeom>
        </p:spPr>
        <p:txBody>
          <a:bodyPr>
            <a:normAutofit fontScale="77500" lnSpcReduction="20000"/>
          </a:bodyPr>
          <a:lstStyle/>
          <a:p>
            <a:pPr marL="457200" indent="-457200">
              <a:buFont typeface="Arial" panose="020B0604020202020204" pitchFamily="34" charset="0"/>
              <a:buChar char="•"/>
            </a:pPr>
            <a:r>
              <a:rPr lang="en-US" dirty="0">
                <a:solidFill>
                  <a:schemeClr val="bg1"/>
                </a:solidFill>
              </a:rPr>
              <a:t>Person is infected from contact with a contaminated surface. </a:t>
            </a:r>
          </a:p>
          <a:p>
            <a:pPr marL="457200" indent="-457200">
              <a:buFont typeface="Arial" panose="020B0604020202020204" pitchFamily="34" charset="0"/>
              <a:buChar char="•"/>
            </a:pPr>
            <a:r>
              <a:rPr lang="en-US" dirty="0">
                <a:solidFill>
                  <a:schemeClr val="bg1"/>
                </a:solidFill>
              </a:rPr>
              <a:t>Some organisms are capable of surviving on surfaces for an extended period of time. </a:t>
            </a:r>
          </a:p>
          <a:p>
            <a:pPr marL="457200" indent="-457200">
              <a:buFont typeface="Arial" panose="020B0604020202020204" pitchFamily="34" charset="0"/>
              <a:buChar char="•"/>
            </a:pPr>
            <a:r>
              <a:rPr lang="en-US" dirty="0">
                <a:solidFill>
                  <a:schemeClr val="bg1"/>
                </a:solidFill>
              </a:rPr>
              <a:t>To reduce chance of transmission by indirect contact, regularly clean surfaces that are touched a lot. </a:t>
            </a:r>
          </a:p>
        </p:txBody>
      </p:sp>
      <p:sp>
        <p:nvSpPr>
          <p:cNvPr id="4" name="Content Placeholder 3"/>
          <p:cNvSpPr>
            <a:spLocks noGrp="1"/>
          </p:cNvSpPr>
          <p:nvPr>
            <p:ph sz="quarter" idx="4294967295"/>
          </p:nvPr>
        </p:nvSpPr>
        <p:spPr>
          <a:xfrm>
            <a:off x="672662" y="2323694"/>
            <a:ext cx="5105400" cy="2740025"/>
          </a:xfrm>
          <a:prstGeom prst="rect">
            <a:avLst/>
          </a:prstGeom>
        </p:spPr>
        <p:txBody>
          <a:bodyPr>
            <a:normAutofit fontScale="70000" lnSpcReduction="20000"/>
          </a:bodyPr>
          <a:lstStyle/>
          <a:p>
            <a:r>
              <a:rPr lang="en-US" dirty="0">
                <a:solidFill>
                  <a:schemeClr val="bg1"/>
                </a:solidFill>
              </a:rPr>
              <a:t>Physical contact between an infected person and a susceptible person.</a:t>
            </a:r>
          </a:p>
          <a:p>
            <a:endParaRPr lang="en-US" dirty="0">
              <a:solidFill>
                <a:schemeClr val="bg1"/>
              </a:solidFill>
            </a:endParaRPr>
          </a:p>
          <a:p>
            <a:pPr marL="457200" indent="-457200">
              <a:buFont typeface="Arial" panose="020B0604020202020204" pitchFamily="34" charset="0"/>
              <a:buChar char="•"/>
            </a:pPr>
            <a:r>
              <a:rPr lang="en-US" dirty="0">
                <a:solidFill>
                  <a:schemeClr val="bg1"/>
                </a:solidFill>
              </a:rPr>
              <a:t>Touching an infected individual</a:t>
            </a:r>
          </a:p>
          <a:p>
            <a:pPr marL="457200" indent="-457200">
              <a:buFont typeface="Arial" panose="020B0604020202020204" pitchFamily="34" charset="0"/>
              <a:buChar char="•"/>
            </a:pPr>
            <a:r>
              <a:rPr lang="en-US" dirty="0">
                <a:solidFill>
                  <a:schemeClr val="bg1"/>
                </a:solidFill>
              </a:rPr>
              <a:t>Sexual contact</a:t>
            </a:r>
          </a:p>
          <a:p>
            <a:pPr marL="457200" indent="-457200">
              <a:buFont typeface="Arial" panose="020B0604020202020204" pitchFamily="34" charset="0"/>
              <a:buChar char="•"/>
            </a:pPr>
            <a:r>
              <a:rPr lang="en-US" dirty="0">
                <a:solidFill>
                  <a:schemeClr val="bg1"/>
                </a:solidFill>
              </a:rPr>
              <a:t>Contact with oral secretions</a:t>
            </a:r>
          </a:p>
          <a:p>
            <a:pPr marL="457200" indent="-457200">
              <a:buFont typeface="Arial" panose="020B0604020202020204" pitchFamily="34" charset="0"/>
              <a:buChar char="•"/>
            </a:pPr>
            <a:r>
              <a:rPr lang="en-US" dirty="0">
                <a:solidFill>
                  <a:schemeClr val="bg1"/>
                </a:solidFill>
              </a:rPr>
              <a:t>Contact with body lesions.</a:t>
            </a:r>
          </a:p>
        </p:txBody>
      </p:sp>
      <p:pic>
        <p:nvPicPr>
          <p:cNvPr id="10" name="Picture 9"/>
          <p:cNvPicPr>
            <a:picLocks noChangeAspect="1"/>
          </p:cNvPicPr>
          <p:nvPr/>
        </p:nvPicPr>
        <p:blipFill>
          <a:blip r:embed="rId3"/>
          <a:stretch>
            <a:fillRect/>
          </a:stretch>
        </p:blipFill>
        <p:spPr>
          <a:xfrm>
            <a:off x="117963" y="920102"/>
            <a:ext cx="1448272" cy="1269473"/>
          </a:xfrm>
          <a:prstGeom prst="rect">
            <a:avLst/>
          </a:prstGeom>
        </p:spPr>
      </p:pic>
      <p:pic>
        <p:nvPicPr>
          <p:cNvPr id="11" name="Picture 10"/>
          <p:cNvPicPr>
            <a:picLocks noChangeAspect="1"/>
          </p:cNvPicPr>
          <p:nvPr/>
        </p:nvPicPr>
        <p:blipFill>
          <a:blip r:embed="rId4"/>
          <a:stretch>
            <a:fillRect/>
          </a:stretch>
        </p:blipFill>
        <p:spPr>
          <a:xfrm>
            <a:off x="10678744" y="920103"/>
            <a:ext cx="1437575" cy="1269472"/>
          </a:xfrm>
          <a:prstGeom prst="rect">
            <a:avLst/>
          </a:prstGeom>
        </p:spPr>
      </p:pic>
    </p:spTree>
    <p:extLst>
      <p:ext uri="{BB962C8B-B14F-4D97-AF65-F5344CB8AC3E}">
        <p14:creationId xmlns:p14="http://schemas.microsoft.com/office/powerpoint/2010/main" val="98124314"/>
      </p:ext>
    </p:extLst>
  </p:cSld>
  <p:clrMapOvr>
    <a:masterClrMapping/>
  </p:clrMapOvr>
  <p:transition spd="slow">
    <p:fade/>
  </p:transition>
</p:sld>
</file>

<file path=ppt/theme/theme1.xml><?xml version="1.0" encoding="utf-8"?>
<a:theme xmlns:a="http://schemas.openxmlformats.org/drawingml/2006/main" name="2_Title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Title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Title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Title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ontent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Example</Template>
  <TotalTime>14697</TotalTime>
  <Words>3849</Words>
  <Application>Microsoft Macintosh PowerPoint</Application>
  <PresentationFormat>Widescreen</PresentationFormat>
  <Paragraphs>633</Paragraphs>
  <Slides>69</Slides>
  <Notes>68</Notes>
  <HiddenSlides>0</HiddenSlides>
  <MMClips>2</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69</vt:i4>
      </vt:variant>
    </vt:vector>
  </HeadingPairs>
  <TitlesOfParts>
    <vt:vector size="79" baseType="lpstr">
      <vt:lpstr>Arial</vt:lpstr>
      <vt:lpstr>Arial Black</vt:lpstr>
      <vt:lpstr>Calibri</vt:lpstr>
      <vt:lpstr>Garamond</vt:lpstr>
      <vt:lpstr>Wingdings</vt:lpstr>
      <vt:lpstr>2_Title Slide</vt:lpstr>
      <vt:lpstr>3_Title Slide</vt:lpstr>
      <vt:lpstr>4_Title Slide</vt:lpstr>
      <vt:lpstr>5_Title Slide</vt:lpstr>
      <vt:lpstr>Content Slide</vt:lpstr>
      <vt:lpstr>Bloodborne Pathogens</vt:lpstr>
      <vt:lpstr>Objectives</vt:lpstr>
      <vt:lpstr>Who is at risk? Could you be exposed at work? </vt:lpstr>
      <vt:lpstr>OSHA 29CFR 1910.1030</vt:lpstr>
      <vt:lpstr>What is a BBP, and why are they important?</vt:lpstr>
      <vt:lpstr>What are “Other Potentially Infectious Materials?</vt:lpstr>
      <vt:lpstr>Universal Precautions</vt:lpstr>
      <vt:lpstr>Could you contract a bloodborne pathogen doing these things? </vt:lpstr>
      <vt:lpstr>Modes of Transmission </vt:lpstr>
      <vt:lpstr>Modes of Transmission </vt:lpstr>
      <vt:lpstr>Modes of Transmission </vt:lpstr>
      <vt:lpstr>PowerPoint Presentation</vt:lpstr>
      <vt:lpstr>Hepatitis B (HBV)</vt:lpstr>
      <vt:lpstr>Hepatitis B (HBV)</vt:lpstr>
      <vt:lpstr>Hepatitis C (HCV)</vt:lpstr>
      <vt:lpstr>Hepatitis C (HCV)</vt:lpstr>
      <vt:lpstr>Human Immunodeficiency Virus (HIV)</vt:lpstr>
      <vt:lpstr>Human Immunodeficiency Virus (HIV)</vt:lpstr>
      <vt:lpstr>What is the risk of infection following an occupational exposure? </vt:lpstr>
      <vt:lpstr>Does 29 CFR 1910.1030 only apply to HBV, HCV, and HIV?</vt:lpstr>
      <vt:lpstr>Cutaneous Anthrax</vt:lpstr>
      <vt:lpstr>Rabies</vt:lpstr>
      <vt:lpstr>PowerPoint Presentation</vt:lpstr>
      <vt:lpstr>Employer Responsibilities </vt:lpstr>
      <vt:lpstr>Exposure Control Plan</vt:lpstr>
      <vt:lpstr>Bloodborne Pathogen Binder</vt:lpstr>
      <vt:lpstr>Exposure Prevention</vt:lpstr>
      <vt:lpstr>Engineering Controls  </vt:lpstr>
      <vt:lpstr>Administrative/Workplace Controls</vt:lpstr>
      <vt:lpstr>Personal Protective Equipment  </vt:lpstr>
      <vt:lpstr>Proper Use and Handling of PPE</vt:lpstr>
      <vt:lpstr>Proper Use and Handling of PPE</vt:lpstr>
      <vt:lpstr>Biohazard Labels</vt:lpstr>
      <vt:lpstr>Biohazard Labels</vt:lpstr>
      <vt:lpstr>PPE, Contaminates, Sharps, and Waste Disposal</vt:lpstr>
      <vt:lpstr>Decontamination</vt:lpstr>
      <vt:lpstr>Decontamination</vt:lpstr>
      <vt:lpstr>What happens after an accidental exposure - Employee</vt:lpstr>
      <vt:lpstr>What happens after an accidental exposure - Employee</vt:lpstr>
      <vt:lpstr>What happens after an accidental exposure - Supervisor</vt:lpstr>
      <vt:lpstr>What happens after an accidental exposure - Students</vt:lpstr>
      <vt:lpstr>What happens after an accidental exposure - Forms</vt:lpstr>
      <vt:lpstr>What happens after an accidental exposure - Forms</vt:lpstr>
      <vt:lpstr>PowerPoint Presentation</vt:lpstr>
      <vt:lpstr>Precautions for Providing First-Aid to a Co-Worker</vt:lpstr>
      <vt:lpstr>BBP and the US Department of Transportation</vt:lpstr>
      <vt:lpstr>BBP and the US Department of Transportation</vt:lpstr>
      <vt:lpstr>What should you take away?</vt:lpstr>
      <vt:lpstr>Let’s Play a Game</vt:lpstr>
      <vt:lpstr>What is a bloodborne pathogen? </vt:lpstr>
      <vt:lpstr>How are bloodborne pathogens transmitted? </vt:lpstr>
      <vt:lpstr>What year was the OSHA BBP standard created? </vt:lpstr>
      <vt:lpstr>Name a profession that commonly comes into contact with BBPs</vt:lpstr>
      <vt:lpstr>What are the two modes of transmission? </vt:lpstr>
      <vt:lpstr>Which form of Hepatitis is commonly a short-term infection? </vt:lpstr>
      <vt:lpstr>Which form of Hepatitis is commonly a long-term infection? </vt:lpstr>
      <vt:lpstr>HIV is most commonly passed on through which mode of transmission? </vt:lpstr>
      <vt:lpstr>Does the OSHA standard only cover Hepatitis B, Hepatitis C, and HIV?</vt:lpstr>
      <vt:lpstr>What does an engineering control do?</vt:lpstr>
      <vt:lpstr>What are administrative/workplace controls?</vt:lpstr>
      <vt:lpstr>Name a type of PPE</vt:lpstr>
      <vt:lpstr>What color should a biohazard label be? </vt:lpstr>
      <vt:lpstr>What’s the main rule of universal precautions? </vt:lpstr>
      <vt:lpstr>Do you have to pay for your own medical care after an exposure incident? </vt:lpstr>
      <vt:lpstr>What’s the first rule of providing first aid to someone? </vt:lpstr>
      <vt:lpstr>Who do you contact if you ever have questions about BBPs on campus? </vt:lpstr>
      <vt:lpstr>Is it ok to reuse disposable gloves if they are clean? </vt:lpstr>
      <vt:lpstr>Questions?</vt:lpstr>
      <vt:lpstr>Environmental Health and Safety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Bloodborne Pathogens</dc:title>
  <dc:creator>Oswald, Hannah</dc:creator>
  <cp:lastModifiedBy>Christy, Alex</cp:lastModifiedBy>
  <cp:revision>358</cp:revision>
  <cp:lastPrinted>2018-08-29T18:20:32Z</cp:lastPrinted>
  <dcterms:created xsi:type="dcterms:W3CDTF">2015-11-30T14:41:26Z</dcterms:created>
  <dcterms:modified xsi:type="dcterms:W3CDTF">2025-08-13T16:52:34Z</dcterms:modified>
</cp:coreProperties>
</file>