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7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78" r:id="rId21"/>
    <p:sldId id="288" r:id="rId22"/>
    <p:sldId id="282" r:id="rId23"/>
    <p:sldId id="287" r:id="rId24"/>
    <p:sldId id="289" r:id="rId25"/>
    <p:sldId id="258" r:id="rId26"/>
    <p:sldId id="283" r:id="rId27"/>
    <p:sldId id="26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83t1dqU6lzOE/lROqlxcQ==" hashData="l5KYq8HxLGx/Z1ps882OwYBz8FxCF0NpcvHsSldHH/Wq7HpJiq6AMowYFHNRvJKcaYW/r85nPaJhisqlqXVToA=="/>
  <p:extLst>
    <p:ext uri="{EFAFB233-063F-42B5-8137-9DF3F51BA10A}">
      <p15:sldGuideLst xmlns:p15="http://schemas.microsoft.com/office/powerpoint/2012/main">
        <p15:guide id="1" orient="horz" pos="3384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  <a:srgbClr val="FB640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26" autoAdjust="0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192" y="352"/>
      </p:cViewPr>
      <p:guideLst>
        <p:guide orient="horz" pos="3384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BFFB-A540-6648-9625-4836B6231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73EC4-0299-014F-AB63-5613D710F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F94B0-DB87-5A47-AE2A-0E1D86F6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FB195-33B6-C54F-918A-7B248F91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38E47-E1D2-464F-84C8-7CF125C7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2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39E2-8162-854A-9785-5C0F887B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9A83B-A163-C845-9E2F-242B3E72F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71843-8078-8E4F-8AC3-9CABB3CE7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168B9-963D-5547-88F3-E66B2102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0DBA-6DFD-EC49-89EB-D72108C3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CA7D84-2420-C449-A619-DE23F7AE4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89566-ACC1-2E48-8FA3-7D191784C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F448E-F29F-884C-AD6B-D96AC7BC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FAC67-CC10-C84A-A4CE-4B65A7F9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6715D-9921-8940-8B6B-19FEC38D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0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AAAF-162B-764C-9165-99A03925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5F611-392F-DE4F-869D-D71D33C98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88EED-AC6C-364B-9B86-E7777D62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5717A-C572-9F4A-8C49-35876F4B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F19E1-DD71-9048-A713-8333C81F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2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169D8-0C4B-4C49-954B-B50510DC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C253F-263A-9548-A099-C98753CC6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C5EEA-A592-FA4D-B776-28DE6814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8A7AD-6FAE-E047-B091-0E5E743A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A0334-B68E-0644-8F59-DB61E640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E8FA-CF49-3F41-A16F-3BCB1848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D15DF-683F-CA4F-B72E-077596B1A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B0DF0-3BB7-4A45-AAED-0ED87981F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C2B11-07E0-AA49-8CAB-02F7E3B0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39DF7-CBF9-E74C-B379-C9291CD34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7A2C5-C891-D84D-9269-2CE5A7DE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1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0516-810D-3146-A79C-F110832A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1F2ED-DA19-0147-86CB-F00596637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B8081-56DC-E84A-92B5-98898A06C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6D4B9-57CA-A545-B68A-D59E61081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9C2E1-3752-6148-A1AE-8BD5EED32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3DC856-1C30-9A45-A8B9-2CBD4963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50F0AE-49BE-2041-8FD8-B825604C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92C59-772A-6242-81EB-4F2695D4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6B5D2-BF11-1047-9083-119184BF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F0279-DC95-1944-A206-6B077F0A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981DB-E2D7-EA48-82BE-628C37BE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B7645-C9C2-1E48-A9C3-BFF2634E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9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39D316-3D33-5145-854C-38AAD7F3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8E516-C2C9-9148-83F9-7F7F6446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85027-4659-ED4A-AEC6-1B447F65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5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3B70-3B6B-7C46-932B-D8202847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4202-47F6-374E-B56D-13004790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41383-C902-B745-815D-A6E6B8C6A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057A3-65A5-ED42-98E3-7340343E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BEA6D-495E-754E-9B75-49BF9C70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1FE09-6AC0-B648-BB6F-7210AA6C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9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CC57-A14E-2145-A748-1258E07D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9B45EF-9D37-2641-927E-67A6D4CF4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1C982-4DDE-BC40-9231-AEAFF2CC4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DD25F-1CC5-814E-A0F3-7D4E5816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9E17A-3562-B641-B9A8-6360810D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FDCFE-5830-8541-81C5-9937B204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3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27420-8314-BA4E-BA14-76D22FE5E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39A44-6E65-7546-A1B9-B02089564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23C7D-B11C-8E43-A742-35D7D77F5333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4D054-124A-2040-A81D-AB921CEAC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4328C7BD-97E0-8746-BE4A-081D2E08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30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hs.okstate.edu/site-files/documents/dcm_form.pd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mailto:ehs@okstate.ed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hs.okstate.ed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sha.gov/sites/default/files/publications/methylene_chloride_hazard_alert.pdf" TargetMode="External"/><Relationship Id="rId3" Type="http://schemas.openxmlformats.org/officeDocument/2006/relationships/hyperlink" Target="https://ehs.okstate.edu/site-files/documents/dcm_factsheet.pdf" TargetMode="External"/><Relationship Id="rId7" Type="http://schemas.openxmlformats.org/officeDocument/2006/relationships/hyperlink" Target="https://www.epa.gov/sites/default/files/2017-04/documents/fact_sheet_methylene_choride_or_dichloromethane_dcm.pd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pa.gov/system/files/documents/2024-07/mecl-compliance-guide.pdf" TargetMode="External"/><Relationship Id="rId5" Type="http://schemas.openxmlformats.org/officeDocument/2006/relationships/hyperlink" Target="https://www.cshema.org/index.php/resources/dcm-resources" TargetMode="External"/><Relationship Id="rId4" Type="http://schemas.openxmlformats.org/officeDocument/2006/relationships/hyperlink" Target="https://ehs.okstate.edu/site-files/documents/dcm_form.pdf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gulations.gov/document/EPA-HQ-OPPT-2019-0437-0107" TargetMode="External"/><Relationship Id="rId3" Type="http://schemas.openxmlformats.org/officeDocument/2006/relationships/hyperlink" Target="https://www.epa.gov/system/files/documents/2024-07/mecl-fact-sheet_0.pdf" TargetMode="External"/><Relationship Id="rId7" Type="http://schemas.openxmlformats.org/officeDocument/2006/relationships/hyperlink" Target="https://www.epa.gov/sites/default/files/2017-02/documents/methylene_chloride_.pd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sha.gov/sites/default/files/publications/methylene_chloride_hazard_alert.pdf" TargetMode="External"/><Relationship Id="rId5" Type="http://schemas.openxmlformats.org/officeDocument/2006/relationships/hyperlink" Target="https://www.epa.gov/sites/default/files/2017-04/documents/fact_sheet_methylene_choride_or_dichloromethane_dcm.pdf" TargetMode="External"/><Relationship Id="rId4" Type="http://schemas.openxmlformats.org/officeDocument/2006/relationships/hyperlink" Target="https://www.epa.gov/system/files/documents/2024-07/mecl-compliance-guide.pdf" TargetMode="External"/><Relationship Id="rId9" Type="http://schemas.openxmlformats.org/officeDocument/2006/relationships/hyperlink" Target="https://cdn.mscdirect.com/global/media/pdf/search/ansell/ansell-chemical-glove-resistance-guide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1E84FE-F043-1FA4-B4F4-ABC089BFAD7F}"/>
              </a:ext>
            </a:extLst>
          </p:cNvPr>
          <p:cNvSpPr txBox="1"/>
          <p:nvPr/>
        </p:nvSpPr>
        <p:spPr>
          <a:xfrm>
            <a:off x="464546" y="2921141"/>
            <a:ext cx="11262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A6400"/>
                </a:solidFill>
                <a:latin typeface="FjallaOne" panose="02000506040000020004" pitchFamily="2" charset="77"/>
              </a:rPr>
              <a:t>Methylene Chloride (DCM)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9A4D7-CA5D-B068-C93E-3A0802B9F340}"/>
              </a:ext>
            </a:extLst>
          </p:cNvPr>
          <p:cNvSpPr txBox="1"/>
          <p:nvPr/>
        </p:nvSpPr>
        <p:spPr>
          <a:xfrm>
            <a:off x="584026" y="4217769"/>
            <a:ext cx="1104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3666A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OKLAHOMA STATE UNIVERSITY</a:t>
            </a:r>
          </a:p>
        </p:txBody>
      </p:sp>
      <p:pic>
        <p:nvPicPr>
          <p:cNvPr id="4" name="Picture 3" descr="Environmental Health and Safety logo">
            <a:extLst>
              <a:ext uri="{FF2B5EF4-FFF2-40B4-BE49-F238E27FC236}">
                <a16:creationId xmlns:a16="http://schemas.microsoft.com/office/drawing/2014/main" id="{CF03AA59-7856-F358-1E36-8FD887622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1" t="35042" r="34480" b="32317"/>
          <a:stretch/>
        </p:blipFill>
        <p:spPr>
          <a:xfrm>
            <a:off x="4454563" y="5263533"/>
            <a:ext cx="3282874" cy="679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79BEAD-4E61-5F82-C77E-F6F64C25DF7B}"/>
              </a:ext>
            </a:extLst>
          </p:cNvPr>
          <p:cNvSpPr txBox="1"/>
          <p:nvPr/>
        </p:nvSpPr>
        <p:spPr>
          <a:xfrm>
            <a:off x="575936" y="5855237"/>
            <a:ext cx="1104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anose="02000604000000020004" pitchFamily="2" charset="-79"/>
                <a:cs typeface="Rubik" panose="02000604000000020004" pitchFamily="2" charset="-79"/>
              </a:rPr>
              <a:t>(405) 744-7241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112C2-9819-555F-1173-E4BCF2EE211A}"/>
              </a:ext>
            </a:extLst>
          </p:cNvPr>
          <p:cNvSpPr txBox="1"/>
          <p:nvPr/>
        </p:nvSpPr>
        <p:spPr>
          <a:xfrm>
            <a:off x="8758106" y="6316902"/>
            <a:ext cx="2857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63666A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Created October 2025</a:t>
            </a:r>
          </a:p>
        </p:txBody>
      </p:sp>
    </p:spTree>
    <p:extLst>
      <p:ext uri="{BB962C8B-B14F-4D97-AF65-F5344CB8AC3E}">
        <p14:creationId xmlns:p14="http://schemas.microsoft.com/office/powerpoint/2010/main" val="230173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DBFFAF-E72B-3B95-1782-A83A52BD2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7D1BDE-A300-C7FD-D80E-D79F8B16E3F9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TOXIC SUBSTANCE CONTROL 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3D821-C16D-DBAA-9A72-59A6ADEC3027}"/>
              </a:ext>
            </a:extLst>
          </p:cNvPr>
          <p:cNvSpPr txBox="1"/>
          <p:nvPr/>
        </p:nvSpPr>
        <p:spPr>
          <a:xfrm>
            <a:off x="876822" y="1115395"/>
            <a:ext cx="982581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In April 2024, the EPA issued a final rule regulating DCM under the TSCA to protect humans from health risks such as neurotoxicity effects and cancer from inhalation or dermal exposures.</a:t>
            </a:r>
          </a:p>
          <a:p>
            <a:pPr>
              <a:lnSpc>
                <a:spcPct val="125000"/>
              </a:lnSpc>
            </a:pPr>
            <a:endParaRPr lang="en-US" sz="20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Anyone who manufactures (including imports), processes, distributes in commerce, uses, or disposes of methylene chloride or products containing methylene chloride may be impacted by the EPA’s regulation of the chemical.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  <a:latin typeface="Gotham Narrow Bold" pitchFamily="2" charset="0"/>
              </a:rPr>
              <a:t>This includes laboratory research use.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62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A629F-76ED-CDA9-989F-E00C8DA7F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55CC62-1CAA-A1BE-E1ED-471663D9E2E9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WORKPLACE CHEMICAL PROTECTION PROGRAM (WCPP)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646C3-4B4C-59FC-549C-A86D23E90A4E}"/>
              </a:ext>
            </a:extLst>
          </p:cNvPr>
          <p:cNvSpPr txBox="1"/>
          <p:nvPr/>
        </p:nvSpPr>
        <p:spPr>
          <a:xfrm>
            <a:off x="876822" y="1115395"/>
            <a:ext cx="982581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A Workplace Chemical Protection Program or WCPP is required for the use of DCM.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The WCPP requires that owners and operators of facilities using DCM take appropriate measures to meet new inhalation exposure limits (including 2 ppm as an 8-hour time weighted average [TWA]) and develop and implement an exposure control plan (ECP), among other requirements.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39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71770A-8AFC-5F1A-38E8-B43DE746F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9EEE10-2595-B938-9D9D-CE1587B17694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WCPP TIMELINE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D036F-0116-B2AB-819B-336F3A0475F7}"/>
              </a:ext>
            </a:extLst>
          </p:cNvPr>
          <p:cNvSpPr txBox="1"/>
          <p:nvPr/>
        </p:nvSpPr>
        <p:spPr>
          <a:xfrm>
            <a:off x="876822" y="1115395"/>
            <a:ext cx="982581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Distribution of DCM for consumer use has been prohibited after May 5, 2025.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Facilities must complete initial monitoring before May 5, 2025.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New facilities must complete initial monitoring with 30 days of initial use.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Facilities must ensure not to exceed the Existing Chemical Exposure Limit (ECEL) (2ppm as an 8-hr TWA) or the EPA Short-Term Exposure Limit (STEL) (16ppm as a 15-min TWA) for all potentially exposed persons by August 1, 2025.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2" name="Picture 1" descr="A logo with a flower and leaves&#10;&#10;AI-generated content may be incorrect.">
            <a:extLst>
              <a:ext uri="{FF2B5EF4-FFF2-40B4-BE49-F238E27FC236}">
                <a16:creationId xmlns:a16="http://schemas.microsoft.com/office/drawing/2014/main" id="{FBA342CB-EDA3-407C-858B-603BB4DA1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368" y="1298864"/>
            <a:ext cx="1712259" cy="17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4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6A169E-552D-7C1E-96C0-3EF35FB7B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6C9C1F-9310-601F-34FC-4EB489023273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WCPP TIMELINE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171E5A-1326-0E06-B68C-FBE758C7888A}"/>
              </a:ext>
            </a:extLst>
          </p:cNvPr>
          <p:cNvSpPr txBox="1"/>
          <p:nvPr/>
        </p:nvSpPr>
        <p:spPr>
          <a:xfrm>
            <a:off x="876822" y="1115395"/>
            <a:ext cx="982581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Regulated areas must be established by August 1, 2025, or within 3 months of receipt of initial monitoring.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Facilities must develop and implement an Exposure Control Plan by October 30, 2025.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Periodic monitoring must be conducted at a minimum of every 5 years dependent upon initial monitoring results.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3" name="Picture 2" descr="A black letter with a white background&#10;&#10;AI-generated content may be incorrect.">
            <a:extLst>
              <a:ext uri="{FF2B5EF4-FFF2-40B4-BE49-F238E27FC236}">
                <a16:creationId xmlns:a16="http://schemas.microsoft.com/office/drawing/2014/main" id="{FDEC463D-6010-1AA7-5340-40F31CD14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971" y="4679022"/>
            <a:ext cx="3068711" cy="9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13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26B306-FDFE-E6AA-05F3-F3AB61429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CF8A3E-9D4A-CD57-0038-622A7B80CD04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REGULATED AREAS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A8A2D5-2771-8492-3A1F-FD3B40087F5F}"/>
              </a:ext>
            </a:extLst>
          </p:cNvPr>
          <p:cNvSpPr txBox="1"/>
          <p:nvPr/>
        </p:nvSpPr>
        <p:spPr>
          <a:xfrm>
            <a:off x="876822" y="1115395"/>
            <a:ext cx="982581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Any area of DCM use that exceeds the ECEL or STEL must be designated as a regulated area.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Regulated areas must be marked clearly with visual boundaries and have restricted access.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Regulated areas require respiratory protection when DCM is in use. This must be a supplied air respirator or a self-contained breathing apparatus (SCBA).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47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A7BBE6-927C-F24F-0C6F-BA0CCE5F4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42E836-FF74-14D3-82E2-EC353C27D97E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EXPOSURE CONTROL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7E7F2-8EB5-3FA9-EEFF-9DA5AA23768B}"/>
              </a:ext>
            </a:extLst>
          </p:cNvPr>
          <p:cNvSpPr txBox="1"/>
          <p:nvPr/>
        </p:nvSpPr>
        <p:spPr>
          <a:xfrm>
            <a:off x="876822" y="1115395"/>
            <a:ext cx="982581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Gotham Narrow Bold" pitchFamily="2" charset="0"/>
              </a:rPr>
              <a:t>The ECP must: 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Document the specific controls used to reduce exposure to DCM and justification for their use;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Gotham Narrow Book" pitchFamily="2" charset="0"/>
            </a:endParaRP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Describe and define any regulated areas;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Gotham Narrow Book" pitchFamily="2" charset="0"/>
            </a:endParaRP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Outline procedures for initial and periodic monitoring;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Gotham Narrow Book" pitchFamily="2" charset="0"/>
            </a:endParaRP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Describe all job tasks involving DCM;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1238A9-2C20-1EA4-15DD-144287500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225" y="2356711"/>
            <a:ext cx="3030312" cy="25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74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D63B01-B8E0-0F71-8BFC-9F29EACD6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EF9B4-BF77-328B-3C7E-ECF9EADFAA06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EXPOSURE CONTROL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6176A-45D7-1F4A-0396-AA30276CFE03}"/>
              </a:ext>
            </a:extLst>
          </p:cNvPr>
          <p:cNvSpPr txBox="1"/>
          <p:nvPr/>
        </p:nvSpPr>
        <p:spPr>
          <a:xfrm>
            <a:off x="876822" y="1115395"/>
            <a:ext cx="6054330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Gotham Narrow Bold" pitchFamily="2" charset="0"/>
              </a:rPr>
              <a:t>The ECP must: </a:t>
            </a:r>
            <a:endParaRPr lang="en-US" sz="2400" dirty="0">
              <a:latin typeface="Gotham Narrow Book" pitchFamily="2" charset="0"/>
            </a:endParaRP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Detail the PPE required for job tasks involving exposure to DCM;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Gotham Narrow Book" pitchFamily="2" charset="0"/>
            </a:endParaRP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Describe the DCM training program for all personnel working with DCM; and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Gotham Narrow Book" pitchFamily="2" charset="0"/>
            </a:endParaRP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Maintain records of monitoring results.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2CA7CE-A300-D3D3-C9F7-20ED9CC5A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384" y="391600"/>
            <a:ext cx="3839280" cy="499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18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8B2CE0-5D27-DE81-EE2F-8FCBDB5C2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C29EE0-66A2-886D-F83D-636325459282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ELIMINATION OR SUBSTITUTION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71A71-B60A-D5A7-5D62-974E855CDEB3}"/>
              </a:ext>
            </a:extLst>
          </p:cNvPr>
          <p:cNvSpPr txBox="1"/>
          <p:nvPr/>
        </p:nvSpPr>
        <p:spPr>
          <a:xfrm>
            <a:off x="876822" y="1115395"/>
            <a:ext cx="5670282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Anyone with a chemical that has even 0.1% concentration of DCM is under this regulation and must comply.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Using the hierarchy of controls or the RAMP method to eliminating or substituting DCM in your procedures can eliminate the need for this compliance: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Gotham Narrow Bold" pitchFamily="2" charset="0"/>
              </a:rPr>
              <a:t>R</a:t>
            </a:r>
            <a:r>
              <a:rPr lang="en-US" dirty="0">
                <a:latin typeface="Gotham Narrow Book" pitchFamily="2" charset="0"/>
              </a:rPr>
              <a:t>ecognize hazards;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Gotham Narrow Bold" pitchFamily="2" charset="0"/>
              </a:rPr>
              <a:t>A</a:t>
            </a:r>
            <a:r>
              <a:rPr lang="en-US" dirty="0">
                <a:latin typeface="Gotham Narrow Book" pitchFamily="2" charset="0"/>
              </a:rPr>
              <a:t>ssess risks;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Gotham Narrow Bold" pitchFamily="2" charset="0"/>
              </a:rPr>
              <a:t>M</a:t>
            </a:r>
            <a:r>
              <a:rPr lang="en-US" dirty="0">
                <a:latin typeface="Gotham Narrow Book" pitchFamily="2" charset="0"/>
              </a:rPr>
              <a:t>inimize and manage hazards; and 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Gotham Narrow Bold" pitchFamily="2" charset="0"/>
              </a:rPr>
              <a:t>P</a:t>
            </a:r>
            <a:r>
              <a:rPr lang="en-US" dirty="0">
                <a:latin typeface="Gotham Narrow Book" pitchFamily="2" charset="0"/>
              </a:rPr>
              <a:t>repare for emergencies.</a:t>
            </a: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8C58D7CE-5FB1-4072-43EC-711512250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30" y="1814645"/>
            <a:ext cx="4822097" cy="322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3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29B0D3-A257-1FBF-1C5E-26FC245FD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D08E77-50DA-E6F1-DFF3-69FD864247D9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CONTROLS AND RESTRICTIONS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93C9AD-D29E-6B5B-078E-C08BEAE0E71E}"/>
              </a:ext>
            </a:extLst>
          </p:cNvPr>
          <p:cNvSpPr txBox="1"/>
          <p:nvPr/>
        </p:nvSpPr>
        <p:spPr>
          <a:xfrm>
            <a:off x="876821" y="1115395"/>
            <a:ext cx="6808081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If DCM use CANNOT be eliminated or substituted, engineering controls such as chemical fume hoods should be used.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Administrative controls should also be in place if DCM exposure is not eliminated. Some examples include: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Restricting DCM use in teaching labs;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Requiring the use of restricted areas;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Required trainings; and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Use of ECPs.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23360C-3004-B7DB-AF31-9542A4DFD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30" y="357889"/>
            <a:ext cx="3563470" cy="530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361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BEB0C-E2C1-4219-D2BC-9CB83ECDE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90C039-D1AA-3CA0-F69A-DD743EE9733A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PERSONAL PROTECTIVE EQUIPMENT (PPE)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E60C2-6F25-AF1F-E59E-2FB604F3890D}"/>
              </a:ext>
            </a:extLst>
          </p:cNvPr>
          <p:cNvSpPr txBox="1"/>
          <p:nvPr/>
        </p:nvSpPr>
        <p:spPr>
          <a:xfrm>
            <a:off x="876821" y="1115395"/>
            <a:ext cx="6808081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For PPE, laboratory coats, safety glasses or splash goggles, and either polyvinyl alcohol gloves or double nitrile gloves must be worn.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LLDPE laminate or butyl </a:t>
            </a:r>
            <a:r>
              <a:rPr lang="en-US" sz="2000" dirty="0" err="1">
                <a:latin typeface="Gotham Narrow Book" pitchFamily="2" charset="0"/>
              </a:rPr>
              <a:t>viton</a:t>
            </a:r>
            <a:r>
              <a:rPr lang="en-US" sz="2000" dirty="0">
                <a:latin typeface="Gotham Narrow Book" pitchFamily="2" charset="0"/>
              </a:rPr>
              <a:t> gloves may be used for procedures involving strong oxidizing acids.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If initial monitoring results in exposure levels above limits, authorized personnel will need to be added to the Respiratory Protection Program before using a supplied air respirator or SCBA.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4" name="Picture 23" descr="lab-coat-small">
            <a:extLst>
              <a:ext uri="{FF2B5EF4-FFF2-40B4-BE49-F238E27FC236}">
                <a16:creationId xmlns:a16="http://schemas.microsoft.com/office/drawing/2014/main" id="{9985E912-09B9-E320-1DAF-EC41A2FD2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344" y="895636"/>
            <a:ext cx="1791327" cy="179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ppe_goggles">
            <a:extLst>
              <a:ext uri="{FF2B5EF4-FFF2-40B4-BE49-F238E27FC236}">
                <a16:creationId xmlns:a16="http://schemas.microsoft.com/office/drawing/2014/main" id="{73B782BF-4E76-AE27-C11F-7EA74A2A0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5711">
            <a:off x="10042596" y="2231521"/>
            <a:ext cx="1785107" cy="179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manos">
            <a:extLst>
              <a:ext uri="{FF2B5EF4-FFF2-40B4-BE49-F238E27FC236}">
                <a16:creationId xmlns:a16="http://schemas.microsoft.com/office/drawing/2014/main" id="{EC240FF5-776E-0104-76B8-9672CA6BE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344" y="3567406"/>
            <a:ext cx="1791327" cy="179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19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B71DA5C-13E2-A149-B419-F04D98AC3511}"/>
              </a:ext>
            </a:extLst>
          </p:cNvPr>
          <p:cNvSpPr txBox="1"/>
          <p:nvPr/>
        </p:nvSpPr>
        <p:spPr>
          <a:xfrm>
            <a:off x="584026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B6400"/>
                </a:solidFill>
                <a:latin typeface="FjallaOne" panose="02000506040000020004" pitchFamily="2" charset="77"/>
              </a:rPr>
              <a:t>OBJECTIVES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876822" y="1551719"/>
            <a:ext cx="10734804" cy="3515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What is methylene chloride</a:t>
            </a:r>
          </a:p>
          <a:p>
            <a:pPr>
              <a:lnSpc>
                <a:spcPct val="125000"/>
              </a:lnSpc>
            </a:pPr>
            <a:endParaRPr lang="en-US" sz="24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Physical and health hazards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Regulations under the Environmental Protection Agency’s (EPA) Toxic Substance Control Act (TSCA)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Compliance at OSU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90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C08A8E-CB1E-1485-D510-399BBF915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ED0C99-50CE-E7B6-1FDC-223D765A3A2A}"/>
              </a:ext>
            </a:extLst>
          </p:cNvPr>
          <p:cNvSpPr txBox="1"/>
          <p:nvPr/>
        </p:nvSpPr>
        <p:spPr>
          <a:xfrm>
            <a:off x="584026" y="2967349"/>
            <a:ext cx="110401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00" dirty="0">
                <a:solidFill>
                  <a:srgbClr val="FB6400"/>
                </a:solidFill>
                <a:latin typeface="FjallaOne" panose="02000506040000020004" pitchFamily="2" charset="77"/>
              </a:rPr>
              <a:t>Regulation Compliance at OSU</a:t>
            </a:r>
          </a:p>
        </p:txBody>
      </p:sp>
    </p:spTree>
    <p:extLst>
      <p:ext uri="{BB962C8B-B14F-4D97-AF65-F5344CB8AC3E}">
        <p14:creationId xmlns:p14="http://schemas.microsoft.com/office/powerpoint/2010/main" val="4021666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A15344-9558-E850-6D34-E17561544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617DB2-521D-9AFC-EEB9-6D3EB204B431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ENSURING COMPLIANCE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5816A-D5D6-8F74-A6DB-1A1E9F28812A}"/>
              </a:ext>
            </a:extLst>
          </p:cNvPr>
          <p:cNvSpPr txBox="1"/>
          <p:nvPr/>
        </p:nvSpPr>
        <p:spPr>
          <a:xfrm>
            <a:off x="876820" y="1115395"/>
            <a:ext cx="8044156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If you are a PI on campus who uses DCM, also known as methylene chloride, in your laboratory spaces, please contact EHS to conduct air monitoring and an assessment of your current chemical hygiene plan.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Submit a </a:t>
            </a:r>
            <a:r>
              <a:rPr lang="en-US" sz="2000" dirty="0">
                <a:latin typeface="Gotham Narrow Book" pitchFamily="2" charset="0"/>
                <a:hlinkClick r:id="rId3"/>
              </a:rPr>
              <a:t>DCM Storage and Usage Form</a:t>
            </a:r>
            <a:r>
              <a:rPr lang="en-US" sz="2000" dirty="0">
                <a:latin typeface="Gotham Narrow Book" pitchFamily="2" charset="0"/>
              </a:rPr>
              <a:t> to assess all usages of DCM in your space.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Standard Operating Procedures (SOPs), an ECP, and a WCPP must be created for each laboratory that uses DCM. Contact </a:t>
            </a:r>
            <a:r>
              <a:rPr lang="en-US" sz="2000" dirty="0">
                <a:latin typeface="Gotham Narrow Book" pitchFamily="2" charset="0"/>
                <a:hlinkClick r:id="rId4"/>
              </a:rPr>
              <a:t>ehs@okstate.edu </a:t>
            </a:r>
            <a:r>
              <a:rPr lang="en-US" sz="2000" dirty="0">
                <a:latin typeface="Gotham Narrow Book" pitchFamily="2" charset="0"/>
              </a:rPr>
              <a:t>for templates for these forms. Assistance can also be provided in the completion of these forms upon request.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2" name="Picture 1" descr="A molecule model with orange spheres&#10;&#10;AI-generated content may be incorrect.">
            <a:extLst>
              <a:ext uri="{FF2B5EF4-FFF2-40B4-BE49-F238E27FC236}">
                <a16:creationId xmlns:a16="http://schemas.microsoft.com/office/drawing/2014/main" id="{AD716117-9D75-15A0-4077-0331EF40C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1641" y="1836632"/>
            <a:ext cx="3233234" cy="31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10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E04C91-385D-3F45-1D0C-0F60CD5FE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623787-F9B3-01AF-00A1-45BDAF3BEF37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ENSURING COMPLIANCE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9AC05-D610-8482-887D-8657297FF14C}"/>
              </a:ext>
            </a:extLst>
          </p:cNvPr>
          <p:cNvSpPr txBox="1"/>
          <p:nvPr/>
        </p:nvSpPr>
        <p:spPr>
          <a:xfrm>
            <a:off x="876821" y="1115395"/>
            <a:ext cx="3605969" cy="2129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Assistance can also be provided in the completion of the SOPs, ECP, and WCPP forms upon request.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You can visit our website at </a:t>
            </a:r>
            <a:r>
              <a:rPr lang="en-US" dirty="0">
                <a:latin typeface="Gotham Narrow Book" pitchFamily="2" charset="0"/>
                <a:hlinkClick r:id="rId3"/>
              </a:rPr>
              <a:t>ehs.okstate.edu </a:t>
            </a:r>
            <a:r>
              <a:rPr lang="en-US" dirty="0">
                <a:latin typeface="Gotham Narrow Book" pitchFamily="2" charset="0"/>
              </a:rPr>
              <a:t>for more information and updates on DCM.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E9CEE-E356-52FB-61E0-E1B9E2182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715" y="896669"/>
            <a:ext cx="3483118" cy="4503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4A44B2-4970-734F-566A-83FC3C192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832" y="948476"/>
            <a:ext cx="3413949" cy="44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13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66D92-7601-5EB4-44A8-0F2F5321E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73C57E-DCDD-7510-417D-57D9806025B0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9576C-D6B5-18B1-1BBE-09C2D34D7569}"/>
              </a:ext>
            </a:extLst>
          </p:cNvPr>
          <p:cNvSpPr txBox="1"/>
          <p:nvPr/>
        </p:nvSpPr>
        <p:spPr>
          <a:xfrm>
            <a:off x="876821" y="1115395"/>
            <a:ext cx="10480027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50" charset="0"/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  <a:hlinkClick r:id="rId4"/>
              </a:rPr>
              <a:t>DCM Storage and Usage Form</a:t>
            </a:r>
            <a:endParaRPr lang="en-US" sz="2000" dirty="0">
              <a:latin typeface="Gotham Narrow Book" pitchFamily="50" charset="0"/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50" charset="0"/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50" charset="0"/>
                <a:hlinkClick r:id="rId3"/>
              </a:rPr>
              <a:t>OSU DCM Fact Sheet</a:t>
            </a:r>
            <a:endParaRPr lang="en-US" sz="2000" dirty="0">
              <a:latin typeface="Gotham Narrow Book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50" charset="0"/>
              <a:hlinkClick r:id="rId5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50" charset="0"/>
                <a:hlinkClick r:id="rId5"/>
              </a:rPr>
              <a:t>CSHEMA Methylene Chloride Resources</a:t>
            </a:r>
            <a:endParaRPr lang="en-US" sz="2000" dirty="0">
              <a:latin typeface="Gotham Narrow Book" pitchFamily="50" charset="0"/>
            </a:endParaRPr>
          </a:p>
          <a:p>
            <a:pPr lvl="0"/>
            <a:endParaRPr lang="en-US" sz="2000" dirty="0">
              <a:latin typeface="Gotham Narrow Book" pitchFamily="50" charset="0"/>
              <a:hlinkClick r:id="rId6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50" charset="0"/>
                <a:hlinkClick r:id="rId7"/>
              </a:rPr>
              <a:t>EPA Fact Sheet: Methylene Chloride or Dichloromethane</a:t>
            </a:r>
            <a:endParaRPr lang="en-US" sz="2000" dirty="0">
              <a:latin typeface="Gotham Narrow Book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50" charset="0"/>
              <a:hlinkClick r:id="rId8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98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F5BB6B-461F-2B72-5E56-816B0FA8F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E143C6-1C9C-E113-599D-C59A5E77B603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REFERENCES AND ADDITIONAL 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EC940-78E1-3252-17D8-8243769EA1B8}"/>
              </a:ext>
            </a:extLst>
          </p:cNvPr>
          <p:cNvSpPr txBox="1"/>
          <p:nvPr/>
        </p:nvSpPr>
        <p:spPr>
          <a:xfrm>
            <a:off x="876821" y="1115395"/>
            <a:ext cx="10480027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50" charset="0"/>
                <a:hlinkClick r:id="rId3"/>
              </a:rPr>
              <a:t>FACT SHEET: 2024 Final Risk Management Rule for Methylene Chloride under TSCA</a:t>
            </a:r>
            <a:endParaRPr lang="en-US" sz="2000" dirty="0">
              <a:latin typeface="Gotham Narrow Book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50" charset="0"/>
              <a:hlinkClick r:id="rId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50" charset="0"/>
                <a:hlinkClick r:id="rId4"/>
              </a:rPr>
              <a:t>A Guide to Complying with the 2024 Methylene Chloride Regulation</a:t>
            </a:r>
            <a:endParaRPr lang="en-US" sz="2000" dirty="0">
              <a:latin typeface="Gotham Narrow Book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50" charset="0"/>
              <a:hlinkClick r:id="rId5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50" charset="0"/>
                <a:hlinkClick r:id="rId5"/>
              </a:rPr>
              <a:t>EPA Fact Sheet: Methylene Chloride or Dichloromethane</a:t>
            </a:r>
            <a:endParaRPr lang="en-US" sz="2000" dirty="0">
              <a:latin typeface="Gotham Narrow Book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50" charset="0"/>
              <a:hlinkClick r:id="rId6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50" charset="0"/>
                <a:hlinkClick r:id="rId6"/>
              </a:rPr>
              <a:t>Methylene Chloride Hazards for Bathtub Refinishers</a:t>
            </a:r>
            <a:endParaRPr lang="en-US" sz="2000" dirty="0">
              <a:latin typeface="Gotham Narrow Book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50" charset="0"/>
              <a:hlinkClick r:id="rId7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50" charset="0"/>
                <a:hlinkClick r:id="rId7"/>
              </a:rPr>
              <a:t>Preliminary Information on Manufacturing, Processing, Distribution, Use, and Disposal: Methylene Chloride</a:t>
            </a:r>
            <a:endParaRPr lang="en-US" sz="2000" dirty="0">
              <a:latin typeface="Gotham Narrow Book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u="sng" dirty="0">
              <a:latin typeface="Gotham Narrow Book" pitchFamily="50" charset="0"/>
              <a:hlinkClick r:id="rId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Gotham Narrow Book" pitchFamily="50" charset="0"/>
                <a:hlinkClick r:id="rId8"/>
              </a:rPr>
              <a:t>Risk Evaluation for Methylene Chloride</a:t>
            </a:r>
            <a:endParaRPr lang="en-US" sz="2000" u="sng" dirty="0">
              <a:latin typeface="Gotham Narrow Book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50" charset="0"/>
                <a:hlinkClick r:id="rId9"/>
              </a:rPr>
              <a:t>Ansell Chemical Glove Resistance Guide</a:t>
            </a:r>
            <a:endParaRPr lang="en-US" sz="2000" dirty="0">
              <a:latin typeface="Gotham Narrow Book" pitchFamily="50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40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F460B5-8A2D-42E2-7E42-CB76E9A12985}"/>
              </a:ext>
            </a:extLst>
          </p:cNvPr>
          <p:cNvSpPr txBox="1"/>
          <p:nvPr/>
        </p:nvSpPr>
        <p:spPr>
          <a:xfrm>
            <a:off x="722260" y="1685208"/>
            <a:ext cx="1073480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Fire Protection Engineering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Life Safety and Emergency Preparedness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Environmental Compliance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Laboratory Safety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Occupational Safety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Occupational Health and Medical Surveillance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Materials Management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Industrial Hygiene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Chemical Hygiene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Narrow Book" pitchFamily="2" charset="0"/>
              </a:rPr>
              <a:t>Safety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4CD72-A679-6868-59AB-C3B410072404}"/>
              </a:ext>
            </a:extLst>
          </p:cNvPr>
          <p:cNvSpPr txBox="1"/>
          <p:nvPr/>
        </p:nvSpPr>
        <p:spPr>
          <a:xfrm>
            <a:off x="421374" y="275154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B6400"/>
                </a:solidFill>
                <a:latin typeface="FjallaOne" panose="02000506040000020004" pitchFamily="2" charset="77"/>
              </a:rPr>
              <a:t>PROGRAMS AND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2D916-042A-8B25-21AE-469EF0655FB7}"/>
              </a:ext>
            </a:extLst>
          </p:cNvPr>
          <p:cNvSpPr txBox="1"/>
          <p:nvPr/>
        </p:nvSpPr>
        <p:spPr>
          <a:xfrm>
            <a:off x="416937" y="1106151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ENVIRONMENTAL HEALTH AND SAFETY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85E5EBB-D36E-E093-16AC-71884D44C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876" y="2412385"/>
            <a:ext cx="4168032" cy="244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29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3ECE24-23EB-734A-6117-9FADBFBCC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98FF1C-E208-FD26-C31C-6F61A820717C}"/>
              </a:ext>
            </a:extLst>
          </p:cNvPr>
          <p:cNvSpPr txBox="1"/>
          <p:nvPr/>
        </p:nvSpPr>
        <p:spPr>
          <a:xfrm>
            <a:off x="584026" y="2967349"/>
            <a:ext cx="110401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00" dirty="0">
                <a:solidFill>
                  <a:srgbClr val="FB6400"/>
                </a:solidFill>
                <a:latin typeface="FjallaOne" panose="02000506040000020004" pitchFamily="2" charset="77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61250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E4DA18-37A0-3344-B583-9790FEFF58AA}"/>
              </a:ext>
            </a:extLst>
          </p:cNvPr>
          <p:cNvSpPr txBox="1"/>
          <p:nvPr/>
        </p:nvSpPr>
        <p:spPr>
          <a:xfrm>
            <a:off x="571500" y="2294175"/>
            <a:ext cx="11040127" cy="3077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otham Narrow Bold" pitchFamily="2" charset="0"/>
              </a:rPr>
              <a:t>O | </a:t>
            </a:r>
            <a:r>
              <a:rPr lang="en-US" sz="2400" dirty="0">
                <a:solidFill>
                  <a:schemeClr val="bg1"/>
                </a:solidFill>
                <a:latin typeface="Gotham Narrow Book" pitchFamily="2" charset="0"/>
              </a:rPr>
              <a:t>405.744.7241</a:t>
            </a:r>
          </a:p>
          <a:p>
            <a:r>
              <a:rPr lang="en-US" sz="2400" b="1" dirty="0">
                <a:solidFill>
                  <a:schemeClr val="bg1"/>
                </a:solidFill>
                <a:latin typeface="Gotham Narrow Bold" pitchFamily="2" charset="0"/>
              </a:rPr>
              <a:t>E | </a:t>
            </a:r>
            <a:r>
              <a:rPr lang="en-US" sz="2400" dirty="0" err="1">
                <a:solidFill>
                  <a:schemeClr val="bg1"/>
                </a:solidFill>
                <a:latin typeface="Gotham Narrow Book" pitchFamily="2" charset="0"/>
              </a:rPr>
              <a:t>ehs@okstate.edu</a:t>
            </a:r>
            <a:endParaRPr lang="en-US" sz="2400" dirty="0">
              <a:solidFill>
                <a:schemeClr val="bg1"/>
              </a:solidFill>
              <a:latin typeface="Gotham Narrow Book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otham Narrow Book" pitchFamily="2" charset="0"/>
              </a:rPr>
              <a:t>1202 W. Farm Road</a:t>
            </a:r>
          </a:p>
          <a:p>
            <a:endParaRPr lang="en-US" sz="2400" dirty="0">
              <a:solidFill>
                <a:schemeClr val="accent6"/>
              </a:solidFill>
              <a:latin typeface="Gotham Narrow Book" pitchFamily="2" charset="0"/>
            </a:endParaRPr>
          </a:p>
          <a:p>
            <a:r>
              <a:rPr lang="en-US" sz="2400" b="1" dirty="0" err="1">
                <a:solidFill>
                  <a:srgbClr val="FB6400"/>
                </a:solidFill>
                <a:latin typeface="Gotham Narrow Bold" pitchFamily="2" charset="0"/>
              </a:rPr>
              <a:t>ehs.okstate.edu</a:t>
            </a:r>
            <a:endParaRPr lang="en-US" sz="2400" b="1" dirty="0">
              <a:solidFill>
                <a:srgbClr val="FB6400"/>
              </a:solidFill>
              <a:latin typeface="Gotham Narrow 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87CE4-7B09-1C4B-A222-C9D7591ECB9C}"/>
              </a:ext>
            </a:extLst>
          </p:cNvPr>
          <p:cNvSpPr txBox="1"/>
          <p:nvPr/>
        </p:nvSpPr>
        <p:spPr>
          <a:xfrm>
            <a:off x="584026" y="538619"/>
            <a:ext cx="110401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>
                <a:solidFill>
                  <a:schemeClr val="bg1"/>
                </a:solidFill>
                <a:latin typeface="FjallaOne" panose="02000506040000020004" pitchFamily="2" charset="77"/>
              </a:rPr>
              <a:t>Contact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472A1-9D64-6A42-AD56-94BD6B8EEEA3}"/>
              </a:ext>
            </a:extLst>
          </p:cNvPr>
          <p:cNvSpPr txBox="1"/>
          <p:nvPr/>
        </p:nvSpPr>
        <p:spPr>
          <a:xfrm>
            <a:off x="584026" y="1463179"/>
            <a:ext cx="11040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B640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Environmental Health and Safety</a:t>
            </a:r>
          </a:p>
        </p:txBody>
      </p:sp>
    </p:spTree>
    <p:extLst>
      <p:ext uri="{BB962C8B-B14F-4D97-AF65-F5344CB8AC3E}">
        <p14:creationId xmlns:p14="http://schemas.microsoft.com/office/powerpoint/2010/main" val="354615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B7E921-4FB7-284B-9679-627B0D7126F5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WHAT IS METHYLENE CHLORIDE?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927AC-8429-D242-9F31-193EE99C1A6C}"/>
              </a:ext>
            </a:extLst>
          </p:cNvPr>
          <p:cNvSpPr txBox="1"/>
          <p:nvPr/>
        </p:nvSpPr>
        <p:spPr>
          <a:xfrm>
            <a:off x="876822" y="1115395"/>
            <a:ext cx="9850651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2000" dirty="0">
                <a:latin typeface="Gotham Narrow Book" pitchFamily="2" charset="0"/>
              </a:rPr>
              <a:t>Dichloromethane, or DCM, is also known by its common name: methylene chloride (CAS #75-09-2). DCM is a colorless liquid and a volatile chemical with a sweet odor. The solvent is used in a variety of consumer and commercial applications, including adhesives and sealants, automotive products, and paint and coating removers.</a:t>
            </a: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2" name="Picture 1" descr="A label on a container&#10;&#10;AI-generated content may be incorrect.">
            <a:extLst>
              <a:ext uri="{FF2B5EF4-FFF2-40B4-BE49-F238E27FC236}">
                <a16:creationId xmlns:a16="http://schemas.microsoft.com/office/drawing/2014/main" id="{A425BC89-DF59-0EDC-51DF-85A214EF5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604" y="3321770"/>
            <a:ext cx="4954823" cy="216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87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D93D6E-F700-FB4D-8333-A087C39ACBA6}"/>
              </a:ext>
            </a:extLst>
          </p:cNvPr>
          <p:cNvSpPr txBox="1"/>
          <p:nvPr/>
        </p:nvSpPr>
        <p:spPr>
          <a:xfrm>
            <a:off x="584026" y="2967349"/>
            <a:ext cx="110401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00" dirty="0">
                <a:solidFill>
                  <a:srgbClr val="FB6400"/>
                </a:solidFill>
                <a:latin typeface="FjallaOne" panose="02000506040000020004" pitchFamily="2" charset="77"/>
              </a:rPr>
              <a:t>Physical &amp; Health Hazards</a:t>
            </a:r>
          </a:p>
        </p:txBody>
      </p:sp>
    </p:spTree>
    <p:extLst>
      <p:ext uri="{BB962C8B-B14F-4D97-AF65-F5344CB8AC3E}">
        <p14:creationId xmlns:p14="http://schemas.microsoft.com/office/powerpoint/2010/main" val="405067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B8D94D-1EA8-4065-CCE1-94D7BB214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9C5CF1-BB9C-5B13-663C-62F23CC4128D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PHYSICAL HAZARDS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D06BC-1845-A8E6-25AF-846E46CDF94D}"/>
              </a:ext>
            </a:extLst>
          </p:cNvPr>
          <p:cNvSpPr txBox="1"/>
          <p:nvPr/>
        </p:nvSpPr>
        <p:spPr>
          <a:xfrm>
            <a:off x="662473" y="1115395"/>
            <a:ext cx="5433527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If significantly heated, DCM vapor can combust, generating toxic fumes.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Use dry chemical, CO2, water spray or foam as extinguishing agents.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DCM vapors are heavier than air. This can cause localization of vapors at ground-level when spilled.</a:t>
            </a: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3" name="Picture 2" descr="A close-up of smoke&#10;&#10;AI-generated content may be incorrect.">
            <a:extLst>
              <a:ext uri="{FF2B5EF4-FFF2-40B4-BE49-F238E27FC236}">
                <a16:creationId xmlns:a16="http://schemas.microsoft.com/office/drawing/2014/main" id="{806EAF27-BD44-8E09-BCAC-02EE47AE3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407" y="1811635"/>
            <a:ext cx="4682773" cy="28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0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EFD482-CA3B-99BC-BBAD-F54A0F3FF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0B663C-F94F-B2C4-8FBA-B3CAFAA6F1B3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HEALTH HAZARDS: EXPOSURE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111050-FEEF-530B-1B88-B705F7A56257}"/>
              </a:ext>
            </a:extLst>
          </p:cNvPr>
          <p:cNvSpPr txBox="1"/>
          <p:nvPr/>
        </p:nvSpPr>
        <p:spPr>
          <a:xfrm>
            <a:off x="876822" y="1115395"/>
            <a:ext cx="982581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Primary routes of exposure are skin contact and inhalation, but DCM can be absorbed through the eyes and through injection.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Exposure carries both acute health effects from large, short-term exposures, and chronic health effects from repeated exposures over time.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2" name="Picture 1" descr="A sign with a person in a red frame&#10;&#10;AI-generated content may be incorrect.">
            <a:extLst>
              <a:ext uri="{FF2B5EF4-FFF2-40B4-BE49-F238E27FC236}">
                <a16:creationId xmlns:a16="http://schemas.microsoft.com/office/drawing/2014/main" id="{A1FE7BE5-2507-1B40-1F4A-AADDBB696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16" y="3051342"/>
            <a:ext cx="2403174" cy="2435306"/>
          </a:xfrm>
          <a:prstGeom prst="rect">
            <a:avLst/>
          </a:prstGeom>
        </p:spPr>
      </p:pic>
      <p:pic>
        <p:nvPicPr>
          <p:cNvPr id="4" name="Picture 3" descr="A red and white sign with a exclamation mark&#10;&#10;AI-generated content may be incorrect.">
            <a:extLst>
              <a:ext uri="{FF2B5EF4-FFF2-40B4-BE49-F238E27FC236}">
                <a16:creationId xmlns:a16="http://schemas.microsoft.com/office/drawing/2014/main" id="{D9FE92F8-5BD7-A456-B54E-CBA6A16C0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384" y="3051342"/>
            <a:ext cx="2553524" cy="247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1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8B1DB7-283E-AF4B-9A6C-4E1F87F78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AE616F-7358-D87F-7114-EA6A262B6130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HEALTH HAZARDS: ACUTE EXPOSURE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7EDC7A-08A1-D3BA-F7DB-E4F86066477F}"/>
              </a:ext>
            </a:extLst>
          </p:cNvPr>
          <p:cNvSpPr txBox="1"/>
          <p:nvPr/>
        </p:nvSpPr>
        <p:spPr>
          <a:xfrm>
            <a:off x="876822" y="1115395"/>
            <a:ext cx="982581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Contact can cause numbness and severely irritate and burn the skin and eyes with possible eye damage.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Inhaling DCM can irritate the nose, throat and lungs, causing coughing, wheezing and/or shortness of breath.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otham Narrow Book" pitchFamily="2" charset="0"/>
              </a:rPr>
              <a:t>Higher exposure can cause headaches, nausea, fatigue, dizziness, lightheadedness, weakness, unconsciousness, coma, and even death.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2DF156-259D-9EA5-8567-9212D1027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34E997-D0F6-296D-19BF-3E700E94FC52}"/>
              </a:ext>
            </a:extLst>
          </p:cNvPr>
          <p:cNvSpPr txBox="1"/>
          <p:nvPr/>
        </p:nvSpPr>
        <p:spPr>
          <a:xfrm>
            <a:off x="571500" y="538619"/>
            <a:ext cx="110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3666A"/>
                </a:solidFill>
                <a:latin typeface="Gotham Narrow Bold" pitchFamily="2" charset="0"/>
              </a:rPr>
              <a:t>HEALTH HAZARDS: CHRONIC EXPOSURE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CF84F-94D2-645B-D92C-7DE05F7C3BA1}"/>
              </a:ext>
            </a:extLst>
          </p:cNvPr>
          <p:cNvSpPr txBox="1"/>
          <p:nvPr/>
        </p:nvSpPr>
        <p:spPr>
          <a:xfrm>
            <a:off x="876822" y="1115395"/>
            <a:ext cx="9825814" cy="4256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DCM is a suspected carcinogen as it has been shown to cause liver and lung cancer in animals.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It may cause bronchitis to develop with coughing, phlegm, and/or shortness of breath.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It may affect the brain causing memory loss, poor coordination, and reduced thinking ability.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otham Narrow Book" pitchFamily="2" charset="0"/>
              </a:rPr>
              <a:t>It can cause damage to the kidneys.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  <a:p>
            <a:pPr>
              <a:lnSpc>
                <a:spcPct val="125000"/>
              </a:lnSpc>
            </a:pPr>
            <a:endParaRPr lang="en-US" dirty="0">
              <a:latin typeface="Gotham Narrow Book" pitchFamily="2" charset="0"/>
            </a:endParaRPr>
          </a:p>
        </p:txBody>
      </p:sp>
      <p:pic>
        <p:nvPicPr>
          <p:cNvPr id="2" name="Picture 1" descr="A warning sign with red and black text&#10;&#10;AI-generated content may be incorrect.">
            <a:extLst>
              <a:ext uri="{FF2B5EF4-FFF2-40B4-BE49-F238E27FC236}">
                <a16:creationId xmlns:a16="http://schemas.microsoft.com/office/drawing/2014/main" id="{AC263EC1-71DB-AD1F-EF66-C61CCC7C3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946" y="4089075"/>
            <a:ext cx="3771053" cy="256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8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8CC81A-3421-B633-87B6-C64D3466D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C7F87E-7AF7-2CA3-9AD8-A9603D39D447}"/>
              </a:ext>
            </a:extLst>
          </p:cNvPr>
          <p:cNvSpPr txBox="1"/>
          <p:nvPr/>
        </p:nvSpPr>
        <p:spPr>
          <a:xfrm>
            <a:off x="584026" y="2967349"/>
            <a:ext cx="110401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00" dirty="0">
                <a:solidFill>
                  <a:srgbClr val="FB6400"/>
                </a:solidFill>
                <a:latin typeface="FjallaOne" panose="02000506040000020004" pitchFamily="2" charset="77"/>
              </a:rPr>
              <a:t>EPA Regulations Under TSCA</a:t>
            </a:r>
          </a:p>
        </p:txBody>
      </p:sp>
    </p:spTree>
    <p:extLst>
      <p:ext uri="{BB962C8B-B14F-4D97-AF65-F5344CB8AC3E}">
        <p14:creationId xmlns:p14="http://schemas.microsoft.com/office/powerpoint/2010/main" val="218836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 Point Template 1" id="{DC2E022B-F182-4E39-A13D-45A362EFA4DF}" vid="{53AD3225-FFD0-40D4-87A2-48A923D266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powerpoint-styling-1</Template>
  <TotalTime>144</TotalTime>
  <Words>1294</Words>
  <Application>Microsoft Macintosh PowerPoint</Application>
  <PresentationFormat>Widescreen</PresentationFormat>
  <Paragraphs>221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FjallaOne</vt:lpstr>
      <vt:lpstr>Gotham Narrow Bold</vt:lpstr>
      <vt:lpstr>Gotham Narrow Book</vt:lpstr>
      <vt:lpstr>Rubik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Little, Kaitlin Ruth</dc:creator>
  <cp:lastModifiedBy>Christy, Alex</cp:lastModifiedBy>
  <cp:revision>12</cp:revision>
  <dcterms:created xsi:type="dcterms:W3CDTF">2020-01-16T16:49:47Z</dcterms:created>
  <dcterms:modified xsi:type="dcterms:W3CDTF">2025-10-21T15:34:10Z</dcterms:modified>
</cp:coreProperties>
</file>