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7" r:id="rId3"/>
    <p:sldId id="259" r:id="rId4"/>
    <p:sldId id="267" r:id="rId5"/>
    <p:sldId id="269" r:id="rId6"/>
    <p:sldId id="270" r:id="rId7"/>
    <p:sldId id="271" r:id="rId8"/>
    <p:sldId id="272" r:id="rId9"/>
    <p:sldId id="311" r:id="rId10"/>
    <p:sldId id="273" r:id="rId11"/>
    <p:sldId id="268" r:id="rId12"/>
    <p:sldId id="275" r:id="rId13"/>
    <p:sldId id="276" r:id="rId14"/>
    <p:sldId id="277" r:id="rId15"/>
    <p:sldId id="266" r:id="rId16"/>
    <p:sldId id="274" r:id="rId17"/>
    <p:sldId id="280" r:id="rId18"/>
    <p:sldId id="278" r:id="rId19"/>
    <p:sldId id="279" r:id="rId20"/>
    <p:sldId id="283" r:id="rId21"/>
    <p:sldId id="260" r:id="rId22"/>
    <p:sldId id="286" r:id="rId23"/>
    <p:sldId id="287" r:id="rId24"/>
    <p:sldId id="310" r:id="rId25"/>
    <p:sldId id="284" r:id="rId26"/>
    <p:sldId id="289" r:id="rId27"/>
    <p:sldId id="288" r:id="rId28"/>
    <p:sldId id="291" r:id="rId29"/>
    <p:sldId id="292" r:id="rId30"/>
    <p:sldId id="293" r:id="rId31"/>
    <p:sldId id="294" r:id="rId32"/>
    <p:sldId id="282" r:id="rId33"/>
    <p:sldId id="295" r:id="rId34"/>
    <p:sldId id="290" r:id="rId35"/>
    <p:sldId id="297" r:id="rId36"/>
    <p:sldId id="298" r:id="rId37"/>
    <p:sldId id="299" r:id="rId38"/>
    <p:sldId id="300" r:id="rId39"/>
    <p:sldId id="265" r:id="rId40"/>
    <p:sldId id="296" r:id="rId41"/>
    <p:sldId id="303" r:id="rId42"/>
    <p:sldId id="304" r:id="rId43"/>
    <p:sldId id="305" r:id="rId44"/>
    <p:sldId id="306" r:id="rId45"/>
    <p:sldId id="307" r:id="rId46"/>
    <p:sldId id="308" r:id="rId47"/>
    <p:sldId id="309" r:id="rId48"/>
    <p:sldId id="281" r:id="rId49"/>
    <p:sldId id="263" r:id="rId50"/>
    <p:sldId id="30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bSY1sT1AcI4GwG6LHKMA==" hashData="1IhAF7YZNwqyfM7VPGxsQSFYFJtGB6PqS93DsJNj8Qmc3mevlhoLsqqskDiujCpO9sJ/NsGWaDbGAsRvrnfXiA=="/>
  <p:extLst>
    <p:ext uri="{EFAFB233-063F-42B5-8137-9DF3F51BA10A}">
      <p15:sldGuideLst xmlns:p15="http://schemas.microsoft.com/office/powerpoint/2012/main">
        <p15:guide id="1" orient="horz" pos="3384" userDrawn="1">
          <p15:clr>
            <a:srgbClr val="A4A3A4"/>
          </p15:clr>
        </p15:guide>
        <p15:guide id="2" pos="3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CB65B-B1FF-A388-C983-F3AB3E5CFBAC}" name="Petre, Jerry" initials="PJ" userId="S::gerald.petre@okstate.edu::70db4866-000e-4223-8603-737f415a76d4" providerId="AD"/>
  <p188:author id="{E0588BA3-11E3-AB9F-A221-86027EB49C96}" name="Mikles, Tanner" initials="TM" userId="S::tanner.mikles@okstate.edu::6c46b937-1b85-4bd8-9a15-6b38aef67d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y, Alex" initials="CA" lastIdx="1" clrIdx="0">
    <p:extLst>
      <p:ext uri="{19B8F6BF-5375-455C-9EA6-DF929625EA0E}">
        <p15:presenceInfo xmlns:p15="http://schemas.microsoft.com/office/powerpoint/2012/main" userId="S::alex.christy@okstate.edu::ebed01a8-82cf-4455-8749-84659fa3cd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FA6400"/>
    <a:srgbClr val="FB6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6"/>
    <p:restoredTop sz="94694"/>
  </p:normalViewPr>
  <p:slideViewPr>
    <p:cSldViewPr snapToGrid="0" snapToObjects="1">
      <p:cViewPr varScale="1">
        <p:scale>
          <a:sx n="120" d="100"/>
          <a:sy n="120" d="100"/>
        </p:scale>
        <p:origin x="704" y="192"/>
      </p:cViewPr>
      <p:guideLst>
        <p:guide orient="horz" pos="3384"/>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F94B0-DB87-5A47-AE2A-0E1D86F67B26}"/>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3FFFB195-33B6-C54F-918A-7B248F91B1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D38E47-E1D2-464F-84C8-7CF125C7BED6}"/>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0798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9E2-8162-854A-9785-5C0F887B1A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9A83B-A163-C845-9E2F-242B3E72F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71843-8078-8E4F-8AC3-9CABB3CE75D3}"/>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1ED168B9-963D-5547-88F3-E66B21026C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1C0DBA-6DFD-EC49-89EB-D72108C352D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339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A7D84-2420-C449-A619-DE23F7AE49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89566-ACC1-2E48-8FA3-7D191784C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F448E-F29F-884C-AD6B-D96AC7BCFECB}"/>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B75FAC67-CC10-C84A-A4CE-4B65A7F96E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6715D-9921-8940-8B6B-19FEC38DC6D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613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F5F611-392F-DE4F-869D-D71D33C98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8EED-AC6C-364B-9B86-E7777D6278F2}"/>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7125717A-C572-9F4A-8C49-35876F4BA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EF19E1-DD71-9048-A713-8333C81FF21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705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69D8-0C4B-4C49-954B-B50510DC91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1C5EEA-A592-FA4D-B776-28DE68146D98}"/>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5A18A7AD-6FAE-E047-B091-0E5E743AD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2A0334-B68E-0644-8F59-DB61E640E01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0329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E8FA-CF49-3F41-A16F-3BCB184806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8D15DF-683F-CA4F-B72E-077596B1A0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B0DF0-3BB7-4A45-AAED-0ED87981F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C2B11-07E0-AA49-8CAB-02F7E3B033A7}"/>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6" name="Footer Placeholder 5">
            <a:extLst>
              <a:ext uri="{FF2B5EF4-FFF2-40B4-BE49-F238E27FC236}">
                <a16:creationId xmlns:a16="http://schemas.microsoft.com/office/drawing/2014/main" id="{ECD39DF7-CBF9-E74C-B379-C9291CD348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A7A2C5-C891-D84D-9269-2CE5A7DEC35A}"/>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72391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0516-810D-3146-A79C-F110832A9B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F71F2ED-DA19-0147-86CB-F00596637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B8081-56DC-E84A-92B5-98898A06C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6D4B9-57CA-A545-B68A-D59E61081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29C2E1-3752-6148-A1AE-8BD5EED32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DC856-1C30-9A45-A8B9-2CBD49633E34}"/>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8" name="Footer Placeholder 7">
            <a:extLst>
              <a:ext uri="{FF2B5EF4-FFF2-40B4-BE49-F238E27FC236}">
                <a16:creationId xmlns:a16="http://schemas.microsoft.com/office/drawing/2014/main" id="{B250F0AE-49BE-2041-8FD8-B825604CD7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892C59-772A-6242-81EB-4F2695D4C128}"/>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7533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B5D2-BF11-1047-9083-119184BF7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5F0279-DC95-1944-A206-6B077F0AAB4E}"/>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4" name="Footer Placeholder 3">
            <a:extLst>
              <a:ext uri="{FF2B5EF4-FFF2-40B4-BE49-F238E27FC236}">
                <a16:creationId xmlns:a16="http://schemas.microsoft.com/office/drawing/2014/main" id="{DBA981DB-E2D7-EA48-82BE-628C37BED5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DB7645-C9C2-1E48-A9C3-BFF2634EB4EF}"/>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50409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9D316-3D33-5145-854C-38AAD7F304DF}"/>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3" name="Footer Placeholder 2">
            <a:extLst>
              <a:ext uri="{FF2B5EF4-FFF2-40B4-BE49-F238E27FC236}">
                <a16:creationId xmlns:a16="http://schemas.microsoft.com/office/drawing/2014/main" id="{7208E516-C2C9-9148-83F9-7F7F644696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2E85027-4659-ED4A-AEC6-1B447F65604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4825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3B70-3B6B-7C46-932B-D820284718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2E4202-47F6-374E-B56D-13004790B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41383-C902-B745-815D-A6E6B8C6A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057A3-65A5-ED42-98E3-7340343EF234}"/>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6" name="Footer Placeholder 5">
            <a:extLst>
              <a:ext uri="{FF2B5EF4-FFF2-40B4-BE49-F238E27FC236}">
                <a16:creationId xmlns:a16="http://schemas.microsoft.com/office/drawing/2014/main" id="{AD2BEA6D-495E-754E-9B75-49BF9C706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51FE09-6AC0-B648-BB6F-7210AA6C196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8302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CC57-A14E-2145-A748-1258E07D5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B45EF-9D37-2641-927E-67A6D4CF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91C982-4DDE-BC40-9231-AEAFF2CC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DD25F-1CC5-814E-A0F3-7D4E58162347}"/>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6" name="Footer Placeholder 5">
            <a:extLst>
              <a:ext uri="{FF2B5EF4-FFF2-40B4-BE49-F238E27FC236}">
                <a16:creationId xmlns:a16="http://schemas.microsoft.com/office/drawing/2014/main" id="{89E9E17A-3562-B641-B9A8-6360810DA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FFDCFE-5830-8541-81C5-9937B204E12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241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27420-8314-BA4E-BA14-76D22FE5E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9A44-6E65-7546-A1B9-B02089564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23C7D-B11C-8E43-A742-35D7D77F5333}" type="datetimeFigureOut">
              <a:rPr lang="en-US" smtClean="0"/>
              <a:t>8/13/25</a:t>
            </a:fld>
            <a:endParaRPr lang="en-US"/>
          </a:p>
        </p:txBody>
      </p:sp>
      <p:sp>
        <p:nvSpPr>
          <p:cNvPr id="6" name="Slide Number Placeholder 5">
            <a:extLst>
              <a:ext uri="{FF2B5EF4-FFF2-40B4-BE49-F238E27FC236}">
                <a16:creationId xmlns:a16="http://schemas.microsoft.com/office/drawing/2014/main" id="{7B64D054-124A-2040-A81D-AB921CEA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9B41D-D4B6-FD40-8C8E-00FA62457801}" type="slidenum">
              <a:rPr lang="en-US" smtClean="0"/>
              <a:t>‹#›</a:t>
            </a:fld>
            <a:endParaRPr lang="en-US"/>
          </a:p>
        </p:txBody>
      </p:sp>
      <p:sp>
        <p:nvSpPr>
          <p:cNvPr id="8" name="Title Placeholder 7">
            <a:extLst>
              <a:ext uri="{FF2B5EF4-FFF2-40B4-BE49-F238E27FC236}">
                <a16:creationId xmlns:a16="http://schemas.microsoft.com/office/drawing/2014/main" id="{4328C7BD-97E0-8746-BE4A-081D2E08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063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video" Target="https://www.youtube.com/embed/vdwo262gYvQ?feature=oembed" TargetMode="Externa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1A51A-3168-024C-AD87-56547AE479AD}"/>
              </a:ext>
            </a:extLst>
          </p:cNvPr>
          <p:cNvSpPr txBox="1"/>
          <p:nvPr/>
        </p:nvSpPr>
        <p:spPr>
          <a:xfrm>
            <a:off x="3867462" y="2723588"/>
            <a:ext cx="7922301" cy="1200329"/>
          </a:xfrm>
          <a:prstGeom prst="rect">
            <a:avLst/>
          </a:prstGeom>
          <a:noFill/>
        </p:spPr>
        <p:txBody>
          <a:bodyPr wrap="square" rtlCol="0">
            <a:spAutoFit/>
          </a:bodyPr>
          <a:lstStyle/>
          <a:p>
            <a:r>
              <a:rPr lang="en-US" sz="7200" dirty="0">
                <a:solidFill>
                  <a:schemeClr val="bg1"/>
                </a:solidFill>
                <a:latin typeface="FjallaOne" panose="02000506040000020004" pitchFamily="2" charset="77"/>
              </a:rPr>
              <a:t>FIRE SAFETY</a:t>
            </a:r>
          </a:p>
        </p:txBody>
      </p:sp>
      <p:sp>
        <p:nvSpPr>
          <p:cNvPr id="4" name="TextBox 3">
            <a:extLst>
              <a:ext uri="{FF2B5EF4-FFF2-40B4-BE49-F238E27FC236}">
                <a16:creationId xmlns:a16="http://schemas.microsoft.com/office/drawing/2014/main" id="{706D55C3-52E3-47CE-A551-CC5260B51258}"/>
              </a:ext>
            </a:extLst>
          </p:cNvPr>
          <p:cNvSpPr txBox="1"/>
          <p:nvPr/>
        </p:nvSpPr>
        <p:spPr>
          <a:xfrm>
            <a:off x="3874957" y="3693084"/>
            <a:ext cx="7922300" cy="461665"/>
          </a:xfrm>
          <a:prstGeom prst="rect">
            <a:avLst/>
          </a:prstGeom>
          <a:noFill/>
        </p:spPr>
        <p:txBody>
          <a:bodyPr wrap="square" rtlCol="0">
            <a:spAutoFit/>
          </a:bodyPr>
          <a:lstStyle/>
          <a:p>
            <a:r>
              <a:rPr lang="en-US" sz="2400" b="1" dirty="0">
                <a:latin typeface="Gotham Narrow Bold" pitchFamily="2" charset="0"/>
                <a:cs typeface="Rubik" panose="02000604000000020004" pitchFamily="2" charset="-79"/>
              </a:rPr>
              <a:t>OKLAHOMA STATE UNIVERSITY</a:t>
            </a:r>
          </a:p>
        </p:txBody>
      </p:sp>
      <p:pic>
        <p:nvPicPr>
          <p:cNvPr id="7" name="Picture 6" descr="Logo&#10;&#10;Description automatically generated">
            <a:extLst>
              <a:ext uri="{FF2B5EF4-FFF2-40B4-BE49-F238E27FC236}">
                <a16:creationId xmlns:a16="http://schemas.microsoft.com/office/drawing/2014/main" id="{BAB19F35-B712-4142-A34C-1452C9154BF5}"/>
              </a:ext>
            </a:extLst>
          </p:cNvPr>
          <p:cNvPicPr>
            <a:picLocks noChangeAspect="1"/>
          </p:cNvPicPr>
          <p:nvPr/>
        </p:nvPicPr>
        <p:blipFill>
          <a:blip r:embed="rId3"/>
          <a:stretch>
            <a:fillRect/>
          </a:stretch>
        </p:blipFill>
        <p:spPr>
          <a:xfrm>
            <a:off x="9076477" y="3027882"/>
            <a:ext cx="2713286" cy="2939392"/>
          </a:xfrm>
          <a:prstGeom prst="rect">
            <a:avLst/>
          </a:prstGeom>
        </p:spPr>
      </p:pic>
      <p:sp>
        <p:nvSpPr>
          <p:cNvPr id="8" name="TextBox 7">
            <a:extLst>
              <a:ext uri="{FF2B5EF4-FFF2-40B4-BE49-F238E27FC236}">
                <a16:creationId xmlns:a16="http://schemas.microsoft.com/office/drawing/2014/main" id="{5E40B706-630A-4B96-8EDA-6D19E4719765}"/>
              </a:ext>
            </a:extLst>
          </p:cNvPr>
          <p:cNvSpPr txBox="1"/>
          <p:nvPr/>
        </p:nvSpPr>
        <p:spPr>
          <a:xfrm>
            <a:off x="9156979" y="5881992"/>
            <a:ext cx="2552282" cy="646331"/>
          </a:xfrm>
          <a:prstGeom prst="rect">
            <a:avLst/>
          </a:prstGeom>
          <a:noFill/>
        </p:spPr>
        <p:txBody>
          <a:bodyPr wrap="square" rtlCol="0">
            <a:spAutoFit/>
          </a:bodyPr>
          <a:lstStyle/>
          <a:p>
            <a:pPr algn="ctr"/>
            <a:r>
              <a:rPr lang="en-US" b="1" dirty="0">
                <a:latin typeface="Gotham Narrow Bold" pitchFamily="2" charset="0"/>
                <a:cs typeface="Rubik" panose="02000604000000020004" pitchFamily="2" charset="-79"/>
              </a:rPr>
              <a:t>Current as of January 2025</a:t>
            </a:r>
          </a:p>
        </p:txBody>
      </p:sp>
    </p:spTree>
    <p:extLst>
      <p:ext uri="{BB962C8B-B14F-4D97-AF65-F5344CB8AC3E}">
        <p14:creationId xmlns:p14="http://schemas.microsoft.com/office/powerpoint/2010/main" val="2301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TRIANGLE/TETRAHEDRON</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A fire requires</a:t>
            </a:r>
          </a:p>
          <a:p>
            <a:pPr marL="742950" lvl="1" indent="-285750">
              <a:lnSpc>
                <a:spcPct val="125000"/>
              </a:lnSpc>
              <a:buFont typeface="Arial" panose="020B0604020202020204" pitchFamily="34" charset="0"/>
              <a:buChar char="•"/>
            </a:pPr>
            <a:r>
              <a:rPr lang="en-US" dirty="0">
                <a:latin typeface="Gotham Narrow Book" pitchFamily="50" charset="0"/>
              </a:rPr>
              <a:t>Oxygen</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Fuel</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Heat</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Uninhibited chemical chain reaction</a:t>
            </a:r>
          </a:p>
        </p:txBody>
      </p:sp>
      <p:pic>
        <p:nvPicPr>
          <p:cNvPr id="8" name="Picture 7">
            <a:extLst>
              <a:ext uri="{FF2B5EF4-FFF2-40B4-BE49-F238E27FC236}">
                <a16:creationId xmlns:a16="http://schemas.microsoft.com/office/drawing/2014/main" id="{E1FF7136-EA2A-4D3E-B7F8-92E4B98AB2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7339" y="1485900"/>
            <a:ext cx="3908742" cy="340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43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OXYGEN</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Air is required as a catalyst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It can be oxygen from the air </a:t>
            </a:r>
            <a:r>
              <a:rPr lang="en-US" dirty="0">
                <a:latin typeface="Gotham Narrow Bold" pitchFamily="50" charset="0"/>
              </a:rPr>
              <a:t>OR </a:t>
            </a:r>
            <a:r>
              <a:rPr lang="en-US" dirty="0">
                <a:latin typeface="Gotham Narrow Book" pitchFamily="50" charset="0"/>
              </a:rPr>
              <a:t>f</a:t>
            </a:r>
            <a:r>
              <a:rPr lang="en-US" dirty="0">
                <a:latin typeface="Gotham Narrow Book" pitchFamily="2" charset="0"/>
              </a:rPr>
              <a:t>rom the fuel itself</a:t>
            </a:r>
          </a:p>
        </p:txBody>
      </p:sp>
    </p:spTree>
    <p:extLst>
      <p:ext uri="{BB962C8B-B14F-4D97-AF65-F5344CB8AC3E}">
        <p14:creationId xmlns:p14="http://schemas.microsoft.com/office/powerpoint/2010/main" val="119344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FUEL</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For a fire to start, there must be something to burn</a:t>
            </a:r>
          </a:p>
        </p:txBody>
      </p:sp>
    </p:spTree>
    <p:extLst>
      <p:ext uri="{BB962C8B-B14F-4D97-AF65-F5344CB8AC3E}">
        <p14:creationId xmlns:p14="http://schemas.microsoft.com/office/powerpoint/2010/main" val="37998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HEAT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For a fire to start, there must be a heat or ignition source</a:t>
            </a:r>
          </a:p>
        </p:txBody>
      </p:sp>
    </p:spTree>
    <p:extLst>
      <p:ext uri="{BB962C8B-B14F-4D97-AF65-F5344CB8AC3E}">
        <p14:creationId xmlns:p14="http://schemas.microsoft.com/office/powerpoint/2010/main" val="166179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CHEMICAL CHAIN REACTION</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When fire molecules bind together to form a fire</a:t>
            </a:r>
          </a:p>
        </p:txBody>
      </p:sp>
      <p:pic>
        <p:nvPicPr>
          <p:cNvPr id="4" name="Picture 3">
            <a:extLst>
              <a:ext uri="{FF2B5EF4-FFF2-40B4-BE49-F238E27FC236}">
                <a16:creationId xmlns:a16="http://schemas.microsoft.com/office/drawing/2014/main" id="{1B7E4AF7-2416-48BC-89D4-7CE24C66E9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5835" y="1868488"/>
            <a:ext cx="6180329"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46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EVACUATION</a:t>
            </a:r>
          </a:p>
        </p:txBody>
      </p:sp>
      <p:sp>
        <p:nvSpPr>
          <p:cNvPr id="11" name="TextBox 10">
            <a:extLst>
              <a:ext uri="{FF2B5EF4-FFF2-40B4-BE49-F238E27FC236}">
                <a16:creationId xmlns:a16="http://schemas.microsoft.com/office/drawing/2014/main" id="{DD074894-0E99-894A-9B1A-0D7C79F5F6D7}"/>
              </a:ext>
            </a:extLst>
          </p:cNvPr>
          <p:cNvSpPr txBox="1"/>
          <p:nvPr/>
        </p:nvSpPr>
        <p:spPr>
          <a:xfrm>
            <a:off x="571500" y="1279743"/>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PROCEDURES IN GENERAL CAMPUS BUILDINGS</a:t>
            </a: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856519"/>
            <a:ext cx="10734804" cy="3515581"/>
          </a:xfrm>
          <a:prstGeom prst="rect">
            <a:avLst/>
          </a:prstGeom>
          <a:noFill/>
        </p:spPr>
        <p:txBody>
          <a:bodyPr wrap="square" rtlCol="0">
            <a:noAutofit/>
          </a:bodyPr>
          <a:lstStyle/>
          <a:p>
            <a:pPr marL="342900" indent="-342900">
              <a:lnSpc>
                <a:spcPct val="125000"/>
              </a:lnSpc>
              <a:buFont typeface="Arial" panose="020B0604020202020204" pitchFamily="34" charset="0"/>
              <a:buChar char="•"/>
            </a:pPr>
            <a:r>
              <a:rPr lang="en-US" dirty="0">
                <a:latin typeface="Gotham Narrow Book" pitchFamily="2" charset="0"/>
              </a:rPr>
              <a:t>Immediately activate the building fire alarm system </a:t>
            </a:r>
          </a:p>
          <a:p>
            <a:pPr marL="342900" indent="-342900">
              <a:lnSpc>
                <a:spcPct val="125000"/>
              </a:lnSpc>
              <a:buFont typeface="Arial" panose="020B0604020202020204" pitchFamily="34" charset="0"/>
              <a:buChar char="•"/>
            </a:pPr>
            <a:endParaRPr lang="en-US" dirty="0">
              <a:latin typeface="Gotham Narrow Book" pitchFamily="2" charset="0"/>
            </a:endParaRPr>
          </a:p>
          <a:p>
            <a:pPr marL="342900" indent="-342900">
              <a:lnSpc>
                <a:spcPct val="125000"/>
              </a:lnSpc>
              <a:buFont typeface="Arial" panose="020B0604020202020204" pitchFamily="34" charset="0"/>
              <a:buChar char="•"/>
            </a:pPr>
            <a:r>
              <a:rPr lang="en-US" dirty="0">
                <a:latin typeface="Gotham Narrow Book" pitchFamily="2" charset="0"/>
              </a:rPr>
              <a:t>Assist any person in immediate danger to safety if it can be accomplished without risk to yourself </a:t>
            </a:r>
          </a:p>
          <a:p>
            <a:pPr marL="342900" indent="-342900">
              <a:lnSpc>
                <a:spcPct val="125000"/>
              </a:lnSpc>
              <a:buFont typeface="Arial" panose="020B0604020202020204" pitchFamily="34" charset="0"/>
              <a:buChar char="•"/>
            </a:pPr>
            <a:endParaRPr lang="en-US" dirty="0">
              <a:latin typeface="Gotham Narrow Book" pitchFamily="2" charset="0"/>
            </a:endParaRPr>
          </a:p>
          <a:p>
            <a:pPr marL="342900" indent="-342900">
              <a:lnSpc>
                <a:spcPct val="125000"/>
              </a:lnSpc>
              <a:buFont typeface="Arial" panose="020B0604020202020204" pitchFamily="34" charset="0"/>
              <a:buChar char="•"/>
            </a:pPr>
            <a:r>
              <a:rPr lang="en-US" dirty="0">
                <a:latin typeface="Gotham Narrow Book" pitchFamily="2" charset="0"/>
              </a:rPr>
              <a:t>If the fire is small enough, use a nearby fire extinguisher to control and extinguish the fire. Don’t fight the fire if these conditions exist:</a:t>
            </a:r>
          </a:p>
          <a:p>
            <a:pPr marL="742950" lvl="1" indent="-285750">
              <a:lnSpc>
                <a:spcPct val="125000"/>
              </a:lnSpc>
              <a:buFont typeface="Arial" panose="020B0604020202020204" pitchFamily="34" charset="0"/>
              <a:buChar char="•"/>
            </a:pPr>
            <a:r>
              <a:rPr lang="en-US" dirty="0">
                <a:latin typeface="Gotham Narrow Book" pitchFamily="2" charset="0"/>
              </a:rPr>
              <a:t>The fire is too large or out of control (larger than the size of a small trash can)</a:t>
            </a:r>
          </a:p>
          <a:p>
            <a:pPr marL="742950" lvl="1" indent="-285750">
              <a:lnSpc>
                <a:spcPct val="125000"/>
              </a:lnSpc>
              <a:buFont typeface="Arial" panose="020B0604020202020204" pitchFamily="34" charset="0"/>
              <a:buChar char="•"/>
            </a:pPr>
            <a:r>
              <a:rPr lang="en-US" dirty="0">
                <a:latin typeface="Gotham Narrow Book" pitchFamily="2" charset="0"/>
              </a:rPr>
              <a:t>If the atmosphere is toxic</a:t>
            </a:r>
          </a:p>
        </p:txBody>
      </p:sp>
    </p:spTree>
    <p:extLst>
      <p:ext uri="{BB962C8B-B14F-4D97-AF65-F5344CB8AC3E}">
        <p14:creationId xmlns:p14="http://schemas.microsoft.com/office/powerpoint/2010/main" val="341092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B6400"/>
                </a:solidFill>
                <a:effectLst/>
                <a:uLnTx/>
                <a:uFillTx/>
                <a:latin typeface="FjallaOne" panose="02000506040000020004" pitchFamily="2" charset="77"/>
                <a:ea typeface="+mn-ea"/>
                <a:cs typeface="+mn-cs"/>
              </a:rPr>
              <a:t>EVACUATION </a:t>
            </a:r>
            <a:r>
              <a:rPr lang="en-US" sz="2400" b="1" dirty="0">
                <a:solidFill>
                  <a:srgbClr val="63666A"/>
                </a:solidFill>
                <a:latin typeface="Gotham Narrow Bold" pitchFamily="2" charset="0"/>
              </a:rPr>
              <a:t>(cont.)</a:t>
            </a:r>
          </a:p>
        </p:txBody>
      </p:sp>
      <p:sp>
        <p:nvSpPr>
          <p:cNvPr id="7" name="TextBox 6">
            <a:extLst>
              <a:ext uri="{FF2B5EF4-FFF2-40B4-BE49-F238E27FC236}">
                <a16:creationId xmlns:a16="http://schemas.microsoft.com/office/drawing/2014/main" id="{60FA6A5D-9B13-4DF5-8AD5-81FA2D17054E}"/>
              </a:ext>
            </a:extLst>
          </p:cNvPr>
          <p:cNvSpPr txBox="1"/>
          <p:nvPr/>
        </p:nvSpPr>
        <p:spPr>
          <a:xfrm>
            <a:off x="876823" y="1369616"/>
            <a:ext cx="10734804" cy="3515581"/>
          </a:xfrm>
          <a:prstGeom prst="rect">
            <a:avLst/>
          </a:prstGeom>
          <a:noFill/>
        </p:spPr>
        <p:txBody>
          <a:bodyPr wrap="square" rtlCol="0">
            <a:noAutofit/>
          </a:bodyPr>
          <a:lstStyle/>
          <a:p>
            <a:pPr marL="342900" indent="-342900">
              <a:lnSpc>
                <a:spcPct val="125000"/>
              </a:lnSpc>
              <a:buFont typeface="Arial" panose="020B0604020202020204" pitchFamily="34" charset="0"/>
              <a:buChar char="•"/>
            </a:pPr>
            <a:r>
              <a:rPr lang="en-US" dirty="0">
                <a:latin typeface="Gotham Narrow Book" pitchFamily="2" charset="0"/>
              </a:rPr>
              <a:t>If the first attempts to put out the fire do not succeed, evacuate the building immediately </a:t>
            </a:r>
          </a:p>
          <a:p>
            <a:pPr marL="342900" indent="-342900">
              <a:lnSpc>
                <a:spcPct val="125000"/>
              </a:lnSpc>
              <a:buFont typeface="Arial" panose="020B0604020202020204" pitchFamily="34" charset="0"/>
              <a:buChar char="•"/>
            </a:pPr>
            <a:endParaRPr lang="en-US" dirty="0">
              <a:latin typeface="Gotham Narrow Book" pitchFamily="2" charset="0"/>
            </a:endParaRPr>
          </a:p>
          <a:p>
            <a:pPr marL="342900" indent="-342900">
              <a:lnSpc>
                <a:spcPct val="125000"/>
              </a:lnSpc>
              <a:buFont typeface="Arial" panose="020B0604020202020204" pitchFamily="34" charset="0"/>
              <a:buChar char="•"/>
            </a:pPr>
            <a:r>
              <a:rPr lang="en-US" dirty="0">
                <a:latin typeface="Gotham Narrow Book" pitchFamily="2" charset="0"/>
              </a:rPr>
              <a:t>Doors, and if possible, windows should be closed as the last person leaves a room or area </a:t>
            </a:r>
          </a:p>
          <a:p>
            <a:pPr marL="342900" indent="-342900">
              <a:lnSpc>
                <a:spcPct val="125000"/>
              </a:lnSpc>
              <a:buFont typeface="Arial" panose="020B0604020202020204" pitchFamily="34" charset="0"/>
              <a:buChar char="•"/>
            </a:pPr>
            <a:endParaRPr lang="en-US" dirty="0">
              <a:latin typeface="Gotham Narrow Book" pitchFamily="2" charset="0"/>
            </a:endParaRPr>
          </a:p>
          <a:p>
            <a:pPr marL="342900" indent="-342900">
              <a:lnSpc>
                <a:spcPct val="125000"/>
              </a:lnSpc>
              <a:buFont typeface="Arial" panose="020B0604020202020204" pitchFamily="34" charset="0"/>
              <a:buChar char="•"/>
            </a:pPr>
            <a:r>
              <a:rPr lang="en-US" dirty="0">
                <a:latin typeface="Gotham Narrow Book" pitchFamily="2" charset="0"/>
              </a:rPr>
              <a:t>When exiting through a closed interior door, check the door with the back of your hand for excessive heat in case the fire is on the other side </a:t>
            </a:r>
          </a:p>
          <a:p>
            <a:pPr marL="342900" indent="-342900">
              <a:lnSpc>
                <a:spcPct val="125000"/>
              </a:lnSpc>
              <a:buFont typeface="Arial" panose="020B0604020202020204" pitchFamily="34" charset="0"/>
              <a:buChar char="•"/>
            </a:pPr>
            <a:endParaRPr lang="en-US" dirty="0">
              <a:latin typeface="Gotham Narrow Book" pitchFamily="2" charset="0"/>
            </a:endParaRPr>
          </a:p>
          <a:p>
            <a:pPr marL="342900" indent="-342900">
              <a:lnSpc>
                <a:spcPct val="125000"/>
              </a:lnSpc>
              <a:buFont typeface="Arial" panose="020B0604020202020204" pitchFamily="34" charset="0"/>
              <a:buChar char="•"/>
            </a:pPr>
            <a:r>
              <a:rPr lang="en-US" dirty="0">
                <a:latin typeface="Gotham Narrow Book" pitchFamily="2" charset="0"/>
              </a:rPr>
              <a:t>Do not use elevators – use building stairwells </a:t>
            </a:r>
          </a:p>
        </p:txBody>
      </p:sp>
    </p:spTree>
    <p:extLst>
      <p:ext uri="{BB962C8B-B14F-4D97-AF65-F5344CB8AC3E}">
        <p14:creationId xmlns:p14="http://schemas.microsoft.com/office/powerpoint/2010/main" val="90511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B6400"/>
                </a:solidFill>
                <a:effectLst/>
                <a:uLnTx/>
                <a:uFillTx/>
                <a:latin typeface="FjallaOne" panose="02000506040000020004" pitchFamily="2" charset="77"/>
                <a:ea typeface="+mn-ea"/>
                <a:cs typeface="+mn-cs"/>
              </a:rPr>
              <a:t>EVACUATION </a:t>
            </a:r>
            <a:r>
              <a:rPr lang="en-US" sz="2400" b="1" dirty="0">
                <a:solidFill>
                  <a:srgbClr val="63666A"/>
                </a:solidFill>
                <a:latin typeface="Gotham Narrow Bold" pitchFamily="2" charset="0"/>
              </a:rPr>
              <a:t>(cont.)</a:t>
            </a:r>
          </a:p>
        </p:txBody>
      </p:sp>
      <p:sp>
        <p:nvSpPr>
          <p:cNvPr id="7" name="TextBox 6">
            <a:extLst>
              <a:ext uri="{FF2B5EF4-FFF2-40B4-BE49-F238E27FC236}">
                <a16:creationId xmlns:a16="http://schemas.microsoft.com/office/drawing/2014/main" id="{60FA6A5D-9B13-4DF5-8AD5-81FA2D17054E}"/>
              </a:ext>
            </a:extLst>
          </p:cNvPr>
          <p:cNvSpPr txBox="1"/>
          <p:nvPr/>
        </p:nvSpPr>
        <p:spPr>
          <a:xfrm>
            <a:off x="876823" y="1362350"/>
            <a:ext cx="10734804" cy="3515581"/>
          </a:xfrm>
          <a:prstGeom prst="rect">
            <a:avLst/>
          </a:prstGeom>
          <a:noFill/>
        </p:spPr>
        <p:txBody>
          <a:bodyPr wrap="square" rtlCol="0">
            <a:noAutofit/>
          </a:bodyPr>
          <a:lstStyle/>
          <a:p>
            <a:pPr marL="342900" indent="-342900">
              <a:lnSpc>
                <a:spcPct val="125000"/>
              </a:lnSpc>
              <a:buFont typeface="Arial" panose="020B0604020202020204" pitchFamily="34" charset="0"/>
              <a:buChar char="•"/>
            </a:pPr>
            <a:r>
              <a:rPr lang="en-US" dirty="0">
                <a:latin typeface="Gotham Narrow Book" pitchFamily="2" charset="0"/>
              </a:rPr>
              <a:t>When you hear the fire alarm sound, all persons in the building must evacuate immediately</a:t>
            </a:r>
          </a:p>
          <a:p>
            <a:pPr marL="342900" indent="-342900">
              <a:lnSpc>
                <a:spcPct val="125000"/>
              </a:lnSpc>
              <a:buFont typeface="Arial" panose="020B0604020202020204" pitchFamily="34" charset="0"/>
              <a:buChar char="•"/>
            </a:pPr>
            <a:endParaRPr lang="en-US" dirty="0">
              <a:latin typeface="Gotham Narrow Book" pitchFamily="2" charset="0"/>
            </a:endParaRPr>
          </a:p>
          <a:p>
            <a:pPr marL="342900" indent="-342900">
              <a:lnSpc>
                <a:spcPct val="125000"/>
              </a:lnSpc>
              <a:buFont typeface="Arial" panose="020B0604020202020204" pitchFamily="34" charset="0"/>
              <a:buChar char="•"/>
            </a:pPr>
            <a:r>
              <a:rPr lang="en-US" dirty="0">
                <a:latin typeface="Gotham Narrow Book" pitchFamily="2" charset="0"/>
              </a:rPr>
              <a:t>Once outside of the building, cross the nearest street to allow emergency crews access. </a:t>
            </a:r>
            <a:r>
              <a:rPr lang="en-US" dirty="0">
                <a:latin typeface="Gotham Narrow Bold" pitchFamily="50" charset="0"/>
              </a:rPr>
              <a:t>DIAL 911</a:t>
            </a:r>
            <a:r>
              <a:rPr lang="en-US" dirty="0">
                <a:latin typeface="Gotham Narrow Book" pitchFamily="2" charset="0"/>
              </a:rPr>
              <a:t> from a safe location if emergency personnel have not arrived</a:t>
            </a:r>
          </a:p>
          <a:p>
            <a:pPr marL="342900" indent="-342900">
              <a:lnSpc>
                <a:spcPct val="125000"/>
              </a:lnSpc>
              <a:buFont typeface="Arial" panose="020B0604020202020204" pitchFamily="34" charset="0"/>
              <a:buChar char="•"/>
            </a:pPr>
            <a:endParaRPr lang="en-US" dirty="0">
              <a:latin typeface="Gotham Narrow Book" pitchFamily="2" charset="0"/>
            </a:endParaRPr>
          </a:p>
          <a:p>
            <a:pPr marL="342900" indent="-342900">
              <a:lnSpc>
                <a:spcPct val="125000"/>
              </a:lnSpc>
              <a:buFont typeface="Arial" panose="020B0604020202020204" pitchFamily="34" charset="0"/>
              <a:buChar char="•"/>
            </a:pPr>
            <a:r>
              <a:rPr lang="en-US" dirty="0">
                <a:latin typeface="Gotham Narrow Book" pitchFamily="2" charset="0"/>
              </a:rPr>
              <a:t>Do not re-enter the building until given permission</a:t>
            </a:r>
          </a:p>
        </p:txBody>
      </p:sp>
    </p:spTree>
    <p:extLst>
      <p:ext uri="{BB962C8B-B14F-4D97-AF65-F5344CB8AC3E}">
        <p14:creationId xmlns:p14="http://schemas.microsoft.com/office/powerpoint/2010/main" val="235244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EVACUATION </a:t>
            </a:r>
            <a:r>
              <a:rPr kumimoji="0" lang="en-US" sz="2400" b="1" i="0" u="none" strike="noStrike" kern="1200" cap="none" spc="0" normalizeH="0" baseline="0" noProof="0" dirty="0">
                <a:ln>
                  <a:noFill/>
                </a:ln>
                <a:solidFill>
                  <a:srgbClr val="63666A"/>
                </a:solidFill>
                <a:effectLst/>
                <a:uLnTx/>
                <a:uFillTx/>
                <a:latin typeface="Gotham Narrow Bold" pitchFamily="2" charset="0"/>
                <a:ea typeface="+mn-ea"/>
                <a:cs typeface="+mn-cs"/>
              </a:rPr>
              <a:t>(cont.)</a:t>
            </a:r>
            <a:r>
              <a:rPr lang="en-US" sz="4800" dirty="0">
                <a:solidFill>
                  <a:srgbClr val="FB6400"/>
                </a:solidFill>
                <a:latin typeface="FjallaOne" panose="02000506040000020004" pitchFamily="2" charset="77"/>
              </a:rPr>
              <a:t> </a:t>
            </a:r>
          </a:p>
        </p:txBody>
      </p:sp>
      <p:sp>
        <p:nvSpPr>
          <p:cNvPr id="11" name="TextBox 10">
            <a:extLst>
              <a:ext uri="{FF2B5EF4-FFF2-40B4-BE49-F238E27FC236}">
                <a16:creationId xmlns:a16="http://schemas.microsoft.com/office/drawing/2014/main" id="{DD074894-0E99-894A-9B1A-0D7C79F5F6D7}"/>
              </a:ext>
            </a:extLst>
          </p:cNvPr>
          <p:cNvSpPr txBox="1"/>
          <p:nvPr/>
        </p:nvSpPr>
        <p:spPr>
          <a:xfrm>
            <a:off x="571500" y="1279743"/>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IF YOU ARE TRAPPED IN SMOKE OR HEAT</a:t>
            </a: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856519"/>
            <a:ext cx="10734804" cy="3515581"/>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Before you open any door, feel the door with the back of your hand. If the door is warm to the touch, DO NOT attempt to open the door</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Stuff the cracks around doors with towels, rags, clothing or tape and cover vents to keep out smoke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Stay low to the floor and if possible, cover your mouth and nose with a damp cloth or dust mask to help you breathe</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If there is a phone in the room where you are trapped, call 911 to tell them exactly where you are located </a:t>
            </a:r>
          </a:p>
          <a:p>
            <a:pPr marL="742950" lvl="1" indent="-285750">
              <a:lnSpc>
                <a:spcPct val="125000"/>
              </a:lnSpc>
              <a:buFont typeface="Arial" panose="020B0604020202020204" pitchFamily="34" charset="0"/>
              <a:buChar char="•"/>
            </a:pPr>
            <a:r>
              <a:rPr lang="en-US" dirty="0">
                <a:latin typeface="Gotham Narrow Book" pitchFamily="2" charset="0"/>
              </a:rPr>
              <a:t>Do this even if you see emergency personnel on the street below</a:t>
            </a:r>
          </a:p>
        </p:txBody>
      </p:sp>
    </p:spTree>
    <p:extLst>
      <p:ext uri="{BB962C8B-B14F-4D97-AF65-F5344CB8AC3E}">
        <p14:creationId xmlns:p14="http://schemas.microsoft.com/office/powerpoint/2010/main" val="361668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EVACUATION IF YOU ARE TRAPPED IN SMOKE OR HEAT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6406847"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Wait at a window and signal for help. Do not panic or jump! WAIT!</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If possible, open the window at the top or bottom, but do not break it. You may need to close the window if smoke rushes in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Be patient. Rescuing all the occupants of a building can take several hours </a:t>
            </a:r>
          </a:p>
        </p:txBody>
      </p:sp>
      <p:pic>
        <p:nvPicPr>
          <p:cNvPr id="4" name="Picture 3">
            <a:extLst>
              <a:ext uri="{FF2B5EF4-FFF2-40B4-BE49-F238E27FC236}">
                <a16:creationId xmlns:a16="http://schemas.microsoft.com/office/drawing/2014/main" id="{A3BB0486-37CB-46BA-89B9-D5FD4F648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454" y="1579507"/>
            <a:ext cx="3116724" cy="29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F49BDE5-88DF-4BEF-B0CD-4C2D16350B91}"/>
              </a:ext>
            </a:extLst>
          </p:cNvPr>
          <p:cNvSpPr>
            <a:spLocks noChangeArrowheads="1"/>
          </p:cNvSpPr>
          <p:nvPr/>
        </p:nvSpPr>
        <p:spPr bwMode="auto">
          <a:xfrm>
            <a:off x="8198454" y="4526854"/>
            <a:ext cx="31167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dirty="0">
                <a:latin typeface="Gotham Narrow Book" pitchFamily="50" charset="0"/>
              </a:rPr>
              <a:t>OSU Domestic Science </a:t>
            </a:r>
            <a:br>
              <a:rPr lang="en-US" altLang="en-US" dirty="0">
                <a:latin typeface="Gotham Narrow Book" pitchFamily="50" charset="0"/>
              </a:rPr>
            </a:br>
            <a:r>
              <a:rPr lang="en-US" altLang="en-US" dirty="0">
                <a:latin typeface="Gotham Narrow Book" pitchFamily="50" charset="0"/>
              </a:rPr>
              <a:t>Building 1914</a:t>
            </a:r>
          </a:p>
        </p:txBody>
      </p:sp>
    </p:spTree>
    <p:extLst>
      <p:ext uri="{BB962C8B-B14F-4D97-AF65-F5344CB8AC3E}">
        <p14:creationId xmlns:p14="http://schemas.microsoft.com/office/powerpoint/2010/main" val="249763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OBJECTIVES</a:t>
            </a: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281752"/>
            <a:ext cx="10734804" cy="4570408"/>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Types of fires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Fire triangle/tetrahedron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Evacuation</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Fire prevention</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Types of extinguishers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How to use an extinguisher</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Rules for fires </a:t>
            </a:r>
          </a:p>
        </p:txBody>
      </p:sp>
    </p:spTree>
    <p:extLst>
      <p:ext uri="{BB962C8B-B14F-4D97-AF65-F5344CB8AC3E}">
        <p14:creationId xmlns:p14="http://schemas.microsoft.com/office/powerpoint/2010/main" val="1045490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BE PREPARED</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6406847"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Check the location of fire alarms and know how they work</a:t>
            </a:r>
          </a:p>
          <a:p>
            <a:pPr marL="285750" indent="-285750">
              <a:lnSpc>
                <a:spcPct val="125000"/>
              </a:lnSpc>
              <a:buFont typeface="Arial" panose="020B0604020202020204" pitchFamily="34" charset="0"/>
              <a:buChar char="•"/>
            </a:pPr>
            <a:r>
              <a:rPr lang="en-US" dirty="0">
                <a:latin typeface="Gotham Narrow Book" pitchFamily="2" charset="0"/>
              </a:rPr>
              <a:t>Learn your building evacuation plan</a:t>
            </a:r>
          </a:p>
          <a:p>
            <a:pPr marL="285750" indent="-285750">
              <a:lnSpc>
                <a:spcPct val="125000"/>
              </a:lnSpc>
              <a:buFont typeface="Arial" panose="020B0604020202020204" pitchFamily="34" charset="0"/>
              <a:buChar char="•"/>
            </a:pPr>
            <a:r>
              <a:rPr lang="en-US" dirty="0">
                <a:latin typeface="Gotham Narrow Book" pitchFamily="2" charset="0"/>
              </a:rPr>
              <a:t>Know where your two nearest exits are located </a:t>
            </a:r>
          </a:p>
          <a:p>
            <a:pPr marL="285750" indent="-285750">
              <a:lnSpc>
                <a:spcPct val="125000"/>
              </a:lnSpc>
              <a:buFont typeface="Arial" panose="020B0604020202020204" pitchFamily="34" charset="0"/>
              <a:buChar char="•"/>
            </a:pPr>
            <a:r>
              <a:rPr lang="en-US" dirty="0">
                <a:latin typeface="Gotham Narrow Book" pitchFamily="2" charset="0"/>
              </a:rPr>
              <a:t>Know how doors swing and where stairs lead </a:t>
            </a:r>
          </a:p>
          <a:p>
            <a:pPr marL="285750" indent="-285750">
              <a:lnSpc>
                <a:spcPct val="125000"/>
              </a:lnSpc>
              <a:buFont typeface="Arial" panose="020B0604020202020204" pitchFamily="34" charset="0"/>
              <a:buChar char="•"/>
            </a:pPr>
            <a:r>
              <a:rPr lang="en-US" dirty="0">
                <a:latin typeface="Gotham Narrow Book" pitchFamily="2" charset="0"/>
              </a:rPr>
              <a:t>Make sure nothing blocks fire pulls, extinguishers and emergency exits </a:t>
            </a:r>
          </a:p>
          <a:p>
            <a:pPr marL="285750" indent="-285750">
              <a:lnSpc>
                <a:spcPct val="125000"/>
              </a:lnSpc>
              <a:buFont typeface="Arial" panose="020B0604020202020204" pitchFamily="34" charset="0"/>
              <a:buChar char="•"/>
            </a:pPr>
            <a:r>
              <a:rPr lang="en-US" dirty="0">
                <a:latin typeface="Gotham Narrow Book" pitchFamily="2" charset="0"/>
              </a:rPr>
              <a:t>Learn the sound of your building fire alarm</a:t>
            </a:r>
          </a:p>
          <a:p>
            <a:pPr marL="285750" indent="-285750">
              <a:lnSpc>
                <a:spcPct val="125000"/>
              </a:lnSpc>
              <a:buFont typeface="Arial" panose="020B0604020202020204" pitchFamily="34" charset="0"/>
              <a:buChar char="•"/>
            </a:pPr>
            <a:r>
              <a:rPr lang="en-US" dirty="0">
                <a:latin typeface="Gotham Narrow Book" pitchFamily="2" charset="0"/>
              </a:rPr>
              <a:t>Post emergency numbers (including security and first aid) near your telephone</a:t>
            </a:r>
          </a:p>
        </p:txBody>
      </p:sp>
      <p:sp>
        <p:nvSpPr>
          <p:cNvPr id="7" name="Rectangle 6">
            <a:extLst>
              <a:ext uri="{FF2B5EF4-FFF2-40B4-BE49-F238E27FC236}">
                <a16:creationId xmlns:a16="http://schemas.microsoft.com/office/drawing/2014/main" id="{3F49BDE5-88DF-4BEF-B0CD-4C2D16350B91}"/>
              </a:ext>
            </a:extLst>
          </p:cNvPr>
          <p:cNvSpPr>
            <a:spLocks noChangeArrowheads="1"/>
          </p:cNvSpPr>
          <p:nvPr/>
        </p:nvSpPr>
        <p:spPr bwMode="auto">
          <a:xfrm>
            <a:off x="8198454" y="4526854"/>
            <a:ext cx="31167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en-US" dirty="0">
                <a:latin typeface="Gotham Narrow Book" pitchFamily="50" charset="0"/>
              </a:rPr>
              <a:t>OSU Morrill Hall Fire</a:t>
            </a:r>
          </a:p>
          <a:p>
            <a:pPr algn="ctr"/>
            <a:r>
              <a:rPr lang="en-US" altLang="en-US" dirty="0">
                <a:latin typeface="Gotham Narrow Book" pitchFamily="50" charset="0"/>
              </a:rPr>
              <a:t>1914 Boys Dormitory</a:t>
            </a:r>
          </a:p>
        </p:txBody>
      </p:sp>
      <p:pic>
        <p:nvPicPr>
          <p:cNvPr id="8" name="Picture 7">
            <a:extLst>
              <a:ext uri="{FF2B5EF4-FFF2-40B4-BE49-F238E27FC236}">
                <a16:creationId xmlns:a16="http://schemas.microsoft.com/office/drawing/2014/main" id="{16824D56-5ACC-4ABA-BE14-D6F64F261A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0780" y="1873753"/>
            <a:ext cx="3312072" cy="250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31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PREVENTION</a:t>
            </a:r>
          </a:p>
        </p:txBody>
      </p:sp>
      <p:sp>
        <p:nvSpPr>
          <p:cNvPr id="6" name="TextBox 5">
            <a:extLst>
              <a:ext uri="{FF2B5EF4-FFF2-40B4-BE49-F238E27FC236}">
                <a16:creationId xmlns:a16="http://schemas.microsoft.com/office/drawing/2014/main" id="{A87927AC-8429-D242-9F31-193EE99C1A6C}"/>
              </a:ext>
            </a:extLst>
          </p:cNvPr>
          <p:cNvSpPr txBox="1"/>
          <p:nvPr/>
        </p:nvSpPr>
        <p:spPr>
          <a:xfrm>
            <a:off x="5107708" y="1115395"/>
            <a:ext cx="6503917" cy="4256705"/>
          </a:xfrm>
          <a:prstGeom prst="rect">
            <a:avLst/>
          </a:prstGeom>
          <a:noFill/>
        </p:spPr>
        <p:txBody>
          <a:bodyPr wrap="square" rtlCol="0">
            <a:noAutofit/>
          </a:bodyPr>
          <a:lstStyle/>
          <a:p>
            <a:pPr>
              <a:lnSpc>
                <a:spcPct val="125000"/>
              </a:lnSpc>
            </a:pPr>
            <a:r>
              <a:rPr lang="en-US" dirty="0">
                <a:latin typeface="Gotham Narrow Bold" pitchFamily="50" charset="0"/>
              </a:rPr>
              <a:t>Class A Fires:</a:t>
            </a:r>
          </a:p>
          <a:p>
            <a:pPr marL="285750" indent="-285750">
              <a:lnSpc>
                <a:spcPct val="125000"/>
              </a:lnSpc>
              <a:buFont typeface="Arial" panose="020B0604020202020204" pitchFamily="34" charset="0"/>
              <a:buChar char="•"/>
            </a:pPr>
            <a:r>
              <a:rPr lang="en-US" dirty="0">
                <a:latin typeface="Gotham Narrow Book" pitchFamily="2" charset="0"/>
              </a:rPr>
              <a:t>Make sure combustible materials do not come in contact with potential heat sources such as floor furnaces, pilot lights, light bulbs, space heaters and electrical sources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Practice good housekeeping. Don’t let piles of newspapers or oily rags build up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Dispose of cigarettes properly</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Keep matches and other lighters away from children</a:t>
            </a:r>
          </a:p>
        </p:txBody>
      </p:sp>
      <p:pic>
        <p:nvPicPr>
          <p:cNvPr id="7" name="Picture 6">
            <a:extLst>
              <a:ext uri="{FF2B5EF4-FFF2-40B4-BE49-F238E27FC236}">
                <a16:creationId xmlns:a16="http://schemas.microsoft.com/office/drawing/2014/main" id="{DB848689-633E-4818-ABE2-8E6B52B35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01" y="2018223"/>
            <a:ext cx="3656260" cy="24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09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PREVENTION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5107708" y="1115395"/>
            <a:ext cx="6503917" cy="4256705"/>
          </a:xfrm>
          <a:prstGeom prst="rect">
            <a:avLst/>
          </a:prstGeom>
          <a:noFill/>
        </p:spPr>
        <p:txBody>
          <a:bodyPr wrap="square" rtlCol="0">
            <a:noAutofit/>
          </a:bodyPr>
          <a:lstStyle/>
          <a:p>
            <a:pPr>
              <a:lnSpc>
                <a:spcPct val="125000"/>
              </a:lnSpc>
            </a:pPr>
            <a:r>
              <a:rPr lang="en-US" dirty="0">
                <a:latin typeface="Gotham Narrow Bold" pitchFamily="50" charset="0"/>
              </a:rPr>
              <a:t>Class B Fires:</a:t>
            </a:r>
          </a:p>
          <a:p>
            <a:pPr marL="285750" indent="-285750">
              <a:lnSpc>
                <a:spcPct val="125000"/>
              </a:lnSpc>
              <a:buFont typeface="Arial" panose="020B0604020202020204" pitchFamily="34" charset="0"/>
              <a:buChar char="•"/>
            </a:pPr>
            <a:r>
              <a:rPr lang="en-US" dirty="0">
                <a:latin typeface="Gotham Narrow Book" pitchFamily="2" charset="0"/>
              </a:rPr>
              <a:t>Always be careful when using flammable or combustible liquids. Most of these liquids emit fumes that are heavier than air. These fumes can travel long distances and may be ignited by ignition sources such as pilot lights, electrical sparks, or even static discharges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Store gasoline in approved safety cans only</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Wait until gasoline powered equipment has cooled off before refueling </a:t>
            </a:r>
          </a:p>
        </p:txBody>
      </p:sp>
      <p:pic>
        <p:nvPicPr>
          <p:cNvPr id="8" name="Picture 7">
            <a:extLst>
              <a:ext uri="{FF2B5EF4-FFF2-40B4-BE49-F238E27FC236}">
                <a16:creationId xmlns:a16="http://schemas.microsoft.com/office/drawing/2014/main" id="{EC727417-FEB0-4F91-B273-52634650C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35" y="1591660"/>
            <a:ext cx="3674679" cy="367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726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PREVENTION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5107708" y="1115395"/>
            <a:ext cx="6503917" cy="4256705"/>
          </a:xfrm>
          <a:prstGeom prst="rect">
            <a:avLst/>
          </a:prstGeom>
          <a:noFill/>
        </p:spPr>
        <p:txBody>
          <a:bodyPr wrap="square" rtlCol="0">
            <a:noAutofit/>
          </a:bodyPr>
          <a:lstStyle/>
          <a:p>
            <a:pPr>
              <a:lnSpc>
                <a:spcPct val="125000"/>
              </a:lnSpc>
            </a:pPr>
            <a:r>
              <a:rPr lang="en-US" dirty="0">
                <a:latin typeface="Gotham Narrow Bold" pitchFamily="50" charset="0"/>
              </a:rPr>
              <a:t>Class C Fires:</a:t>
            </a:r>
          </a:p>
          <a:p>
            <a:pPr marL="285750" indent="-285750">
              <a:lnSpc>
                <a:spcPct val="125000"/>
              </a:lnSpc>
              <a:buFont typeface="Arial" panose="020B0604020202020204" pitchFamily="34" charset="0"/>
              <a:buChar char="•"/>
            </a:pPr>
            <a:r>
              <a:rPr lang="en-US" dirty="0">
                <a:latin typeface="Gotham Narrow Book" pitchFamily="2" charset="0"/>
              </a:rPr>
              <a:t>Don’t overload wall outlets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Make sure cords and wires are in good condition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Replace them if they become frayed or damaged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Don’t run cords under carpets or through doors or windows </a:t>
            </a:r>
          </a:p>
        </p:txBody>
      </p:sp>
      <p:pic>
        <p:nvPicPr>
          <p:cNvPr id="7" name="Picture 6">
            <a:extLst>
              <a:ext uri="{FF2B5EF4-FFF2-40B4-BE49-F238E27FC236}">
                <a16:creationId xmlns:a16="http://schemas.microsoft.com/office/drawing/2014/main" id="{DCDF1654-AA50-48B2-BA98-A5DDA8305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314" y="3623745"/>
            <a:ext cx="2797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54859C6-9DC5-4D72-ACD6-F959DC061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290" y="1295400"/>
            <a:ext cx="2181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9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PREVENTION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5107708" y="1115395"/>
            <a:ext cx="6503917" cy="4256705"/>
          </a:xfrm>
          <a:prstGeom prst="rect">
            <a:avLst/>
          </a:prstGeom>
          <a:noFill/>
        </p:spPr>
        <p:txBody>
          <a:bodyPr wrap="square" rtlCol="0">
            <a:noAutofit/>
          </a:bodyPr>
          <a:lstStyle/>
          <a:p>
            <a:pPr>
              <a:lnSpc>
                <a:spcPct val="125000"/>
              </a:lnSpc>
            </a:pPr>
            <a:r>
              <a:rPr lang="en-US" dirty="0">
                <a:latin typeface="Gotham Narrow Bold" pitchFamily="50" charset="0"/>
              </a:rPr>
              <a:t>Class D Fires:</a:t>
            </a:r>
          </a:p>
          <a:p>
            <a:pPr marL="285750" indent="-285750">
              <a:lnSpc>
                <a:spcPct val="125000"/>
              </a:lnSpc>
              <a:buFont typeface="Arial" panose="020B0604020202020204" pitchFamily="34" charset="0"/>
              <a:buChar char="•"/>
            </a:pPr>
            <a:r>
              <a:rPr lang="en-US" dirty="0">
                <a:latin typeface="Gotham Narrow Book" pitchFamily="2" charset="0"/>
              </a:rPr>
              <a:t>Involve combustible metals like Magnesium, Aluminum, Titanium, Sodium, Lithium, etc.</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Care must be taken when handling or machining</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These type of fires are extinguished by removing the oxygen by smothering the material</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Common extinguishing agents may cause the severity of the fire to increase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endParaRPr lang="en-US" dirty="0">
              <a:latin typeface="Gotham Narrow Book" pitchFamily="2" charset="0"/>
            </a:endParaRPr>
          </a:p>
          <a:p>
            <a:pPr>
              <a:lnSpc>
                <a:spcPct val="125000"/>
              </a:lnSpc>
            </a:pPr>
            <a:endParaRPr lang="en-US" dirty="0">
              <a:latin typeface="Gotham Narrow Book" pitchFamily="2" charset="0"/>
            </a:endParaRPr>
          </a:p>
        </p:txBody>
      </p:sp>
      <p:pic>
        <p:nvPicPr>
          <p:cNvPr id="3" name="Picture 2" descr="A picture containing yellow&#10;&#10;Description automatically generated">
            <a:extLst>
              <a:ext uri="{FF2B5EF4-FFF2-40B4-BE49-F238E27FC236}">
                <a16:creationId xmlns:a16="http://schemas.microsoft.com/office/drawing/2014/main" id="{2D73B574-B1E0-4349-06AF-357CC00E891F}"/>
              </a:ext>
            </a:extLst>
          </p:cNvPr>
          <p:cNvPicPr>
            <a:picLocks noChangeAspect="1"/>
          </p:cNvPicPr>
          <p:nvPr/>
        </p:nvPicPr>
        <p:blipFill>
          <a:blip r:embed="rId3"/>
          <a:stretch>
            <a:fillRect/>
          </a:stretch>
        </p:blipFill>
        <p:spPr>
          <a:xfrm>
            <a:off x="1471338" y="1240452"/>
            <a:ext cx="2143125" cy="2143125"/>
          </a:xfrm>
          <a:prstGeom prst="rect">
            <a:avLst/>
          </a:prstGeom>
        </p:spPr>
      </p:pic>
      <p:pic>
        <p:nvPicPr>
          <p:cNvPr id="4" name="Picture 3">
            <a:extLst>
              <a:ext uri="{FF2B5EF4-FFF2-40B4-BE49-F238E27FC236}">
                <a16:creationId xmlns:a16="http://schemas.microsoft.com/office/drawing/2014/main" id="{25CCC820-BAFB-71AB-AE99-56B6A5534853}"/>
              </a:ext>
            </a:extLst>
          </p:cNvPr>
          <p:cNvPicPr>
            <a:picLocks noChangeAspect="1"/>
          </p:cNvPicPr>
          <p:nvPr/>
        </p:nvPicPr>
        <p:blipFill>
          <a:blip r:embed="rId4"/>
          <a:stretch>
            <a:fillRect/>
          </a:stretch>
        </p:blipFill>
        <p:spPr>
          <a:xfrm>
            <a:off x="1216044" y="3623745"/>
            <a:ext cx="2466975" cy="1847850"/>
          </a:xfrm>
          <a:prstGeom prst="rect">
            <a:avLst/>
          </a:prstGeom>
        </p:spPr>
      </p:pic>
    </p:spTree>
    <p:extLst>
      <p:ext uri="{BB962C8B-B14F-4D97-AF65-F5344CB8AC3E}">
        <p14:creationId xmlns:p14="http://schemas.microsoft.com/office/powerpoint/2010/main" val="350554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TYPES OF EXTINGUISHERS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Types of fire extinguishers are classified by the type of fires on which they may be used </a:t>
            </a:r>
          </a:p>
        </p:txBody>
      </p:sp>
      <p:pic>
        <p:nvPicPr>
          <p:cNvPr id="4" name="Picture 3">
            <a:extLst>
              <a:ext uri="{FF2B5EF4-FFF2-40B4-BE49-F238E27FC236}">
                <a16:creationId xmlns:a16="http://schemas.microsoft.com/office/drawing/2014/main" id="{0FF723C9-4063-4C31-B751-2E09796E7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396" y="1804342"/>
            <a:ext cx="2461207" cy="356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50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EXTINGUISHER GAUGE</a:t>
            </a:r>
          </a:p>
        </p:txBody>
      </p:sp>
      <p:pic>
        <p:nvPicPr>
          <p:cNvPr id="7" name="Picture 6">
            <a:extLst>
              <a:ext uri="{FF2B5EF4-FFF2-40B4-BE49-F238E27FC236}">
                <a16:creationId xmlns:a16="http://schemas.microsoft.com/office/drawing/2014/main" id="{B262C4E1-2946-4BCE-B935-D8B40C8B0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196" y="1538584"/>
            <a:ext cx="3823607" cy="382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653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A</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Used on </a:t>
            </a:r>
          </a:p>
          <a:p>
            <a:pPr marL="285750" indent="-285750">
              <a:lnSpc>
                <a:spcPct val="125000"/>
              </a:lnSpc>
              <a:buFont typeface="Arial" panose="020B0604020202020204" pitchFamily="34" charset="0"/>
              <a:buChar char="•"/>
            </a:pPr>
            <a:r>
              <a:rPr lang="en-US" dirty="0">
                <a:latin typeface="Gotham Narrow Book" pitchFamily="2" charset="0"/>
              </a:rPr>
              <a:t>Wood </a:t>
            </a:r>
          </a:p>
          <a:p>
            <a:pPr marL="285750" indent="-285750">
              <a:lnSpc>
                <a:spcPct val="125000"/>
              </a:lnSpc>
              <a:buFont typeface="Arial" panose="020B0604020202020204" pitchFamily="34" charset="0"/>
              <a:buChar char="•"/>
            </a:pPr>
            <a:r>
              <a:rPr lang="en-US" dirty="0">
                <a:latin typeface="Gotham Narrow Book" pitchFamily="2" charset="0"/>
              </a:rPr>
              <a:t>Paper </a:t>
            </a:r>
          </a:p>
          <a:p>
            <a:pPr marL="285750" indent="-285750">
              <a:lnSpc>
                <a:spcPct val="125000"/>
              </a:lnSpc>
              <a:buFont typeface="Arial" panose="020B0604020202020204" pitchFamily="34" charset="0"/>
              <a:buChar char="•"/>
            </a:pPr>
            <a:r>
              <a:rPr lang="en-US" dirty="0">
                <a:latin typeface="Gotham Narrow Book" pitchFamily="2" charset="0"/>
              </a:rPr>
              <a:t>Plastic</a:t>
            </a:r>
          </a:p>
        </p:txBody>
      </p:sp>
      <p:pic>
        <p:nvPicPr>
          <p:cNvPr id="4" name="Picture 3">
            <a:extLst>
              <a:ext uri="{FF2B5EF4-FFF2-40B4-BE49-F238E27FC236}">
                <a16:creationId xmlns:a16="http://schemas.microsoft.com/office/drawing/2014/main" id="{468070AD-B50C-4621-80B8-ACB4016A34A3}"/>
              </a:ext>
            </a:extLst>
          </p:cNvPr>
          <p:cNvPicPr>
            <a:picLocks noChangeAspect="1"/>
          </p:cNvPicPr>
          <p:nvPr/>
        </p:nvPicPr>
        <p:blipFill>
          <a:blip r:embed="rId3"/>
          <a:stretch>
            <a:fillRect/>
          </a:stretch>
        </p:blipFill>
        <p:spPr>
          <a:xfrm>
            <a:off x="4271699" y="836720"/>
            <a:ext cx="4101449" cy="4322353"/>
          </a:xfrm>
          <a:prstGeom prst="rect">
            <a:avLst/>
          </a:prstGeom>
        </p:spPr>
      </p:pic>
      <p:sp>
        <p:nvSpPr>
          <p:cNvPr id="7" name="TextBox 6">
            <a:extLst>
              <a:ext uri="{FF2B5EF4-FFF2-40B4-BE49-F238E27FC236}">
                <a16:creationId xmlns:a16="http://schemas.microsoft.com/office/drawing/2014/main" id="{21ECF87E-9C0F-4547-86A2-13129F27485B}"/>
              </a:ext>
            </a:extLst>
          </p:cNvPr>
          <p:cNvSpPr txBox="1"/>
          <p:nvPr/>
        </p:nvSpPr>
        <p:spPr>
          <a:xfrm>
            <a:off x="5093059" y="5270162"/>
            <a:ext cx="2302329" cy="547828"/>
          </a:xfrm>
          <a:prstGeom prst="rect">
            <a:avLst/>
          </a:prstGeom>
          <a:noFill/>
        </p:spPr>
        <p:txBody>
          <a:bodyPr wrap="square" rtlCol="0">
            <a:noAutofit/>
          </a:bodyPr>
          <a:lstStyle/>
          <a:p>
            <a:pPr algn="ctr">
              <a:lnSpc>
                <a:spcPct val="125000"/>
              </a:lnSpc>
            </a:pPr>
            <a:r>
              <a:rPr lang="en-US" dirty="0">
                <a:latin typeface="Gotham Narrow Bold" pitchFamily="50" charset="0"/>
              </a:rPr>
              <a:t>Dry Chemical</a:t>
            </a:r>
            <a:endParaRPr lang="en-US" dirty="0">
              <a:latin typeface="Gotham Narrow Book" pitchFamily="2" charset="0"/>
            </a:endParaRPr>
          </a:p>
        </p:txBody>
      </p:sp>
    </p:spTree>
    <p:extLst>
      <p:ext uri="{BB962C8B-B14F-4D97-AF65-F5344CB8AC3E}">
        <p14:creationId xmlns:p14="http://schemas.microsoft.com/office/powerpoint/2010/main" val="22278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B</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Used on flammable liquid fires </a:t>
            </a:r>
          </a:p>
        </p:txBody>
      </p:sp>
      <p:pic>
        <p:nvPicPr>
          <p:cNvPr id="4" name="Picture 3">
            <a:extLst>
              <a:ext uri="{FF2B5EF4-FFF2-40B4-BE49-F238E27FC236}">
                <a16:creationId xmlns:a16="http://schemas.microsoft.com/office/drawing/2014/main" id="{468070AD-B50C-4621-80B8-ACB4016A34A3}"/>
              </a:ext>
            </a:extLst>
          </p:cNvPr>
          <p:cNvPicPr>
            <a:picLocks noChangeAspect="1"/>
          </p:cNvPicPr>
          <p:nvPr/>
        </p:nvPicPr>
        <p:blipFill rotWithShape="1">
          <a:blip r:embed="rId3"/>
          <a:srcRect l="20383" r="21934"/>
          <a:stretch/>
        </p:blipFill>
        <p:spPr>
          <a:xfrm>
            <a:off x="7672250" y="915097"/>
            <a:ext cx="2365867" cy="4322353"/>
          </a:xfrm>
          <a:prstGeom prst="rect">
            <a:avLst/>
          </a:prstGeom>
        </p:spPr>
      </p:pic>
      <p:sp>
        <p:nvSpPr>
          <p:cNvPr id="7" name="TextBox 6">
            <a:extLst>
              <a:ext uri="{FF2B5EF4-FFF2-40B4-BE49-F238E27FC236}">
                <a16:creationId xmlns:a16="http://schemas.microsoft.com/office/drawing/2014/main" id="{21ECF87E-9C0F-4547-86A2-13129F27485B}"/>
              </a:ext>
            </a:extLst>
          </p:cNvPr>
          <p:cNvSpPr txBox="1"/>
          <p:nvPr/>
        </p:nvSpPr>
        <p:spPr>
          <a:xfrm>
            <a:off x="8078586" y="5237450"/>
            <a:ext cx="1553193" cy="547828"/>
          </a:xfrm>
          <a:prstGeom prst="rect">
            <a:avLst/>
          </a:prstGeom>
          <a:noFill/>
        </p:spPr>
        <p:txBody>
          <a:bodyPr wrap="square" rtlCol="0">
            <a:noAutofit/>
          </a:bodyPr>
          <a:lstStyle/>
          <a:p>
            <a:pPr algn="ctr">
              <a:lnSpc>
                <a:spcPct val="125000"/>
              </a:lnSpc>
            </a:pPr>
            <a:r>
              <a:rPr lang="en-US" dirty="0">
                <a:latin typeface="Gotham Narrow Bold" pitchFamily="50" charset="0"/>
              </a:rPr>
              <a:t>Dry Chemical</a:t>
            </a:r>
            <a:endParaRPr lang="en-US" dirty="0">
              <a:latin typeface="Gotham Narrow Book" pitchFamily="2" charset="0"/>
            </a:endParaRPr>
          </a:p>
        </p:txBody>
      </p:sp>
      <p:pic>
        <p:nvPicPr>
          <p:cNvPr id="8" name="Picture 7">
            <a:extLst>
              <a:ext uri="{FF2B5EF4-FFF2-40B4-BE49-F238E27FC236}">
                <a16:creationId xmlns:a16="http://schemas.microsoft.com/office/drawing/2014/main" id="{B523363E-95DA-4603-A716-B3C2545DC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381" y="1720556"/>
            <a:ext cx="3215352" cy="346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C199E11-4460-4178-9D9A-9D54B142E1BE}"/>
              </a:ext>
            </a:extLst>
          </p:cNvPr>
          <p:cNvSpPr txBox="1"/>
          <p:nvPr/>
        </p:nvSpPr>
        <p:spPr>
          <a:xfrm>
            <a:off x="2293941" y="5246720"/>
            <a:ext cx="2640231" cy="547828"/>
          </a:xfrm>
          <a:prstGeom prst="rect">
            <a:avLst/>
          </a:prstGeom>
          <a:noFill/>
        </p:spPr>
        <p:txBody>
          <a:bodyPr wrap="square" rtlCol="0">
            <a:noAutofit/>
          </a:bodyPr>
          <a:lstStyle/>
          <a:p>
            <a:pPr algn="ctr">
              <a:lnSpc>
                <a:spcPct val="125000"/>
              </a:lnSpc>
            </a:pPr>
            <a:r>
              <a:rPr lang="en-US" dirty="0">
                <a:latin typeface="Gotham Narrow Bold" pitchFamily="50" charset="0"/>
              </a:rPr>
              <a:t>Carbon Dioxide (CO2) </a:t>
            </a:r>
            <a:endParaRPr lang="en-US" dirty="0">
              <a:latin typeface="Gotham Narrow Book" pitchFamily="2" charset="0"/>
            </a:endParaRPr>
          </a:p>
        </p:txBody>
      </p:sp>
    </p:spTree>
    <p:extLst>
      <p:ext uri="{BB962C8B-B14F-4D97-AF65-F5344CB8AC3E}">
        <p14:creationId xmlns:p14="http://schemas.microsoft.com/office/powerpoint/2010/main" val="3070564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C</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Used on electrical fires </a:t>
            </a:r>
          </a:p>
        </p:txBody>
      </p:sp>
      <p:pic>
        <p:nvPicPr>
          <p:cNvPr id="4" name="Picture 3">
            <a:extLst>
              <a:ext uri="{FF2B5EF4-FFF2-40B4-BE49-F238E27FC236}">
                <a16:creationId xmlns:a16="http://schemas.microsoft.com/office/drawing/2014/main" id="{468070AD-B50C-4621-80B8-ACB4016A34A3}"/>
              </a:ext>
            </a:extLst>
          </p:cNvPr>
          <p:cNvPicPr>
            <a:picLocks noChangeAspect="1"/>
          </p:cNvPicPr>
          <p:nvPr/>
        </p:nvPicPr>
        <p:blipFill rotWithShape="1">
          <a:blip r:embed="rId3"/>
          <a:srcRect l="20383" r="21934"/>
          <a:stretch/>
        </p:blipFill>
        <p:spPr>
          <a:xfrm>
            <a:off x="7672250" y="915097"/>
            <a:ext cx="2365867" cy="4322353"/>
          </a:xfrm>
          <a:prstGeom prst="rect">
            <a:avLst/>
          </a:prstGeom>
        </p:spPr>
      </p:pic>
      <p:sp>
        <p:nvSpPr>
          <p:cNvPr id="7" name="TextBox 6">
            <a:extLst>
              <a:ext uri="{FF2B5EF4-FFF2-40B4-BE49-F238E27FC236}">
                <a16:creationId xmlns:a16="http://schemas.microsoft.com/office/drawing/2014/main" id="{21ECF87E-9C0F-4547-86A2-13129F27485B}"/>
              </a:ext>
            </a:extLst>
          </p:cNvPr>
          <p:cNvSpPr txBox="1"/>
          <p:nvPr/>
        </p:nvSpPr>
        <p:spPr>
          <a:xfrm>
            <a:off x="8078586" y="5237450"/>
            <a:ext cx="1553193" cy="547828"/>
          </a:xfrm>
          <a:prstGeom prst="rect">
            <a:avLst/>
          </a:prstGeom>
          <a:noFill/>
        </p:spPr>
        <p:txBody>
          <a:bodyPr wrap="square" rtlCol="0">
            <a:noAutofit/>
          </a:bodyPr>
          <a:lstStyle/>
          <a:p>
            <a:pPr algn="ctr">
              <a:lnSpc>
                <a:spcPct val="125000"/>
              </a:lnSpc>
            </a:pPr>
            <a:r>
              <a:rPr lang="en-US" dirty="0">
                <a:latin typeface="Gotham Narrow Bold" pitchFamily="50" charset="0"/>
              </a:rPr>
              <a:t>Dry Chemical</a:t>
            </a:r>
            <a:endParaRPr lang="en-US" dirty="0">
              <a:latin typeface="Gotham Narrow Book" pitchFamily="2" charset="0"/>
            </a:endParaRPr>
          </a:p>
        </p:txBody>
      </p:sp>
      <p:pic>
        <p:nvPicPr>
          <p:cNvPr id="8" name="Picture 7">
            <a:extLst>
              <a:ext uri="{FF2B5EF4-FFF2-40B4-BE49-F238E27FC236}">
                <a16:creationId xmlns:a16="http://schemas.microsoft.com/office/drawing/2014/main" id="{B523363E-95DA-4603-A716-B3C2545DC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381" y="1720556"/>
            <a:ext cx="3215352" cy="346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C199E11-4460-4178-9D9A-9D54B142E1BE}"/>
              </a:ext>
            </a:extLst>
          </p:cNvPr>
          <p:cNvSpPr txBox="1"/>
          <p:nvPr/>
        </p:nvSpPr>
        <p:spPr>
          <a:xfrm>
            <a:off x="2293941" y="5246720"/>
            <a:ext cx="2640231" cy="547828"/>
          </a:xfrm>
          <a:prstGeom prst="rect">
            <a:avLst/>
          </a:prstGeom>
          <a:noFill/>
        </p:spPr>
        <p:txBody>
          <a:bodyPr wrap="square" rtlCol="0">
            <a:noAutofit/>
          </a:bodyPr>
          <a:lstStyle/>
          <a:p>
            <a:pPr algn="ctr">
              <a:lnSpc>
                <a:spcPct val="125000"/>
              </a:lnSpc>
            </a:pPr>
            <a:r>
              <a:rPr lang="en-US" dirty="0">
                <a:latin typeface="Gotham Narrow Bold" pitchFamily="50" charset="0"/>
              </a:rPr>
              <a:t>Carbon Dioxide (CO2) </a:t>
            </a:r>
            <a:endParaRPr lang="en-US" dirty="0">
              <a:latin typeface="Gotham Narrow Book" pitchFamily="2" charset="0"/>
            </a:endParaRPr>
          </a:p>
        </p:txBody>
      </p:sp>
    </p:spTree>
    <p:extLst>
      <p:ext uri="{BB962C8B-B14F-4D97-AF65-F5344CB8AC3E}">
        <p14:creationId xmlns:p14="http://schemas.microsoft.com/office/powerpoint/2010/main" val="419329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WHY FIRE SAFETY IS IMPORTANT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802674"/>
            <a:ext cx="10734804" cy="3569426"/>
          </a:xfrm>
          <a:prstGeom prst="rect">
            <a:avLst/>
          </a:prstGeom>
          <a:noFill/>
        </p:spPr>
        <p:txBody>
          <a:bodyPr wrap="square" rtlCol="0">
            <a:noAutofit/>
          </a:bodyPr>
          <a:lstStyle/>
          <a:p>
            <a:pPr algn="ctr">
              <a:lnSpc>
                <a:spcPct val="125000"/>
              </a:lnSpc>
            </a:pPr>
            <a:r>
              <a:rPr lang="en-US" dirty="0">
                <a:latin typeface="Gotham Narrow Bold" pitchFamily="50" charset="0"/>
              </a:rPr>
              <a:t>According to the US Department of Labor, workplace fires and explosions kill approximately 200 and injure more than 5,000 workers each year </a:t>
            </a:r>
          </a:p>
        </p:txBody>
      </p:sp>
    </p:spTree>
    <p:extLst>
      <p:ext uri="{BB962C8B-B14F-4D97-AF65-F5344CB8AC3E}">
        <p14:creationId xmlns:p14="http://schemas.microsoft.com/office/powerpoint/2010/main" val="177908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D</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Used on metal fires </a:t>
            </a:r>
          </a:p>
        </p:txBody>
      </p:sp>
      <p:sp>
        <p:nvSpPr>
          <p:cNvPr id="7" name="TextBox 6">
            <a:extLst>
              <a:ext uri="{FF2B5EF4-FFF2-40B4-BE49-F238E27FC236}">
                <a16:creationId xmlns:a16="http://schemas.microsoft.com/office/drawing/2014/main" id="{21ECF87E-9C0F-4547-86A2-13129F27485B}"/>
              </a:ext>
            </a:extLst>
          </p:cNvPr>
          <p:cNvSpPr txBox="1"/>
          <p:nvPr/>
        </p:nvSpPr>
        <p:spPr>
          <a:xfrm>
            <a:off x="2987169" y="5237450"/>
            <a:ext cx="6514110" cy="547828"/>
          </a:xfrm>
          <a:prstGeom prst="rect">
            <a:avLst/>
          </a:prstGeom>
          <a:noFill/>
        </p:spPr>
        <p:txBody>
          <a:bodyPr wrap="square" rtlCol="0">
            <a:noAutofit/>
          </a:bodyPr>
          <a:lstStyle/>
          <a:p>
            <a:pPr algn="ctr">
              <a:lnSpc>
                <a:spcPct val="125000"/>
              </a:lnSpc>
            </a:pPr>
            <a:r>
              <a:rPr lang="en-US" dirty="0">
                <a:latin typeface="Gotham Narrow Bold" pitchFamily="50" charset="0"/>
              </a:rPr>
              <a:t>Extinguishing Agent Sodium Chloride</a:t>
            </a:r>
            <a:endParaRPr lang="en-US" dirty="0">
              <a:latin typeface="Gotham Narrow Book" pitchFamily="2" charset="0"/>
            </a:endParaRPr>
          </a:p>
        </p:txBody>
      </p:sp>
      <p:pic>
        <p:nvPicPr>
          <p:cNvPr id="10" name="Picture 9">
            <a:extLst>
              <a:ext uri="{FF2B5EF4-FFF2-40B4-BE49-F238E27FC236}">
                <a16:creationId xmlns:a16="http://schemas.microsoft.com/office/drawing/2014/main" id="{58F53F41-540C-497D-963A-ED393BC00F20}"/>
              </a:ext>
            </a:extLst>
          </p:cNvPr>
          <p:cNvPicPr>
            <a:picLocks noChangeAspect="1"/>
          </p:cNvPicPr>
          <p:nvPr/>
        </p:nvPicPr>
        <p:blipFill rotWithShape="1">
          <a:blip r:embed="rId3">
            <a:extLst>
              <a:ext uri="{28A0092B-C50C-407E-A947-70E740481C1C}">
                <a14:useLocalDpi xmlns:a14="http://schemas.microsoft.com/office/drawing/2010/main" val="0"/>
              </a:ext>
            </a:extLst>
          </a:blip>
          <a:srcRect l="24366" r="23139"/>
          <a:stretch/>
        </p:blipFill>
        <p:spPr bwMode="auto">
          <a:xfrm>
            <a:off x="5190486" y="1000284"/>
            <a:ext cx="2107475" cy="40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09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TYPE K</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Used in commercial kitchens to extinguish boiling oil fires  </a:t>
            </a:r>
          </a:p>
        </p:txBody>
      </p:sp>
      <p:sp>
        <p:nvSpPr>
          <p:cNvPr id="7" name="TextBox 6">
            <a:extLst>
              <a:ext uri="{FF2B5EF4-FFF2-40B4-BE49-F238E27FC236}">
                <a16:creationId xmlns:a16="http://schemas.microsoft.com/office/drawing/2014/main" id="{21ECF87E-9C0F-4547-86A2-13129F27485B}"/>
              </a:ext>
            </a:extLst>
          </p:cNvPr>
          <p:cNvSpPr txBox="1"/>
          <p:nvPr/>
        </p:nvSpPr>
        <p:spPr>
          <a:xfrm>
            <a:off x="2987169" y="5237450"/>
            <a:ext cx="6514110" cy="547828"/>
          </a:xfrm>
          <a:prstGeom prst="rect">
            <a:avLst/>
          </a:prstGeom>
          <a:noFill/>
        </p:spPr>
        <p:txBody>
          <a:bodyPr wrap="square" rtlCol="0">
            <a:noAutofit/>
          </a:bodyPr>
          <a:lstStyle/>
          <a:p>
            <a:pPr algn="ctr">
              <a:lnSpc>
                <a:spcPct val="125000"/>
              </a:lnSpc>
            </a:pPr>
            <a:r>
              <a:rPr lang="en-US" dirty="0">
                <a:latin typeface="Gotham Narrow Bold" pitchFamily="50" charset="0"/>
              </a:rPr>
              <a:t>Extinguishing Agent Potassium Acetate</a:t>
            </a:r>
            <a:endParaRPr lang="en-US" dirty="0">
              <a:latin typeface="Gotham Narrow Book" pitchFamily="2" charset="0"/>
            </a:endParaRPr>
          </a:p>
        </p:txBody>
      </p:sp>
      <p:pic>
        <p:nvPicPr>
          <p:cNvPr id="8" name="Picture 7">
            <a:extLst>
              <a:ext uri="{FF2B5EF4-FFF2-40B4-BE49-F238E27FC236}">
                <a16:creationId xmlns:a16="http://schemas.microsoft.com/office/drawing/2014/main" id="{DB4120D3-553C-42A0-8F98-0E7D012FB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252" y="2178844"/>
            <a:ext cx="2943495" cy="294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42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10540" y="1313681"/>
            <a:ext cx="11040127" cy="1569660"/>
          </a:xfrm>
          <a:prstGeom prst="rect">
            <a:avLst/>
          </a:prstGeom>
          <a:noFill/>
        </p:spPr>
        <p:txBody>
          <a:bodyPr wrap="square" rtlCol="0">
            <a:spAutoFit/>
          </a:bodyPr>
          <a:lstStyle/>
          <a:p>
            <a:pPr algn="ctr"/>
            <a:r>
              <a:rPr lang="en-US" sz="2400" b="1" dirty="0">
                <a:solidFill>
                  <a:srgbClr val="63666A"/>
                </a:solidFill>
                <a:latin typeface="Gotham Narrow Bold" pitchFamily="2" charset="0"/>
              </a:rPr>
              <a:t>In the event of a fire, your personal safety is your most important concern</a:t>
            </a:r>
          </a:p>
          <a:p>
            <a:pPr algn="ctr"/>
            <a:endParaRPr lang="en-US" sz="2400" b="1" dirty="0">
              <a:solidFill>
                <a:srgbClr val="63666A"/>
              </a:solidFill>
              <a:latin typeface="Gotham Narrow Bold" pitchFamily="2" charset="0"/>
            </a:endParaRPr>
          </a:p>
          <a:p>
            <a:pPr algn="ctr"/>
            <a:endParaRPr lang="en-US" sz="2400" b="1" dirty="0">
              <a:solidFill>
                <a:srgbClr val="63666A"/>
              </a:solidFill>
              <a:latin typeface="Gotham Narrow Bold" pitchFamily="2" charset="0"/>
            </a:endParaRPr>
          </a:p>
          <a:p>
            <a:pPr algn="ctr"/>
            <a:r>
              <a:rPr lang="en-US" sz="2400" b="1" dirty="0">
                <a:solidFill>
                  <a:srgbClr val="63666A"/>
                </a:solidFill>
                <a:latin typeface="Gotham Narrow Bold" pitchFamily="2" charset="0"/>
              </a:rPr>
              <a:t>Remember – you are not required to fight a fire.</a:t>
            </a:r>
          </a:p>
        </p:txBody>
      </p:sp>
    </p:spTree>
    <p:extLst>
      <p:ext uri="{BB962C8B-B14F-4D97-AF65-F5344CB8AC3E}">
        <p14:creationId xmlns:p14="http://schemas.microsoft.com/office/powerpoint/2010/main" val="3339329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USING A FIRE EXTINGUISHER</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Use the PASS System</a:t>
            </a:r>
          </a:p>
        </p:txBody>
      </p:sp>
      <p:pic>
        <p:nvPicPr>
          <p:cNvPr id="9" name="Picture 8" descr="Image result for Fire Extinguisher Pass Infographic">
            <a:extLst>
              <a:ext uri="{FF2B5EF4-FFF2-40B4-BE49-F238E27FC236}">
                <a16:creationId xmlns:a16="http://schemas.microsoft.com/office/drawing/2014/main" id="{D1F94C22-BB83-47B4-A396-F7B69878A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855" y="2000794"/>
            <a:ext cx="4892290" cy="323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855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PASS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Pull</a:t>
            </a:r>
          </a:p>
          <a:p>
            <a:pPr marL="285750" indent="-285750">
              <a:lnSpc>
                <a:spcPct val="125000"/>
              </a:lnSpc>
              <a:buFont typeface="Arial" panose="020B0604020202020204" pitchFamily="34" charset="0"/>
              <a:buChar char="•"/>
            </a:pPr>
            <a:r>
              <a:rPr lang="en-US" dirty="0">
                <a:latin typeface="Gotham Narrow Bold" pitchFamily="50" charset="0"/>
              </a:rPr>
              <a:t>Aim</a:t>
            </a:r>
          </a:p>
          <a:p>
            <a:pPr marL="285750" indent="-285750">
              <a:lnSpc>
                <a:spcPct val="125000"/>
              </a:lnSpc>
              <a:buFont typeface="Arial" panose="020B0604020202020204" pitchFamily="34" charset="0"/>
              <a:buChar char="•"/>
            </a:pPr>
            <a:r>
              <a:rPr lang="en-US" dirty="0">
                <a:latin typeface="Gotham Narrow Bold" pitchFamily="50" charset="0"/>
              </a:rPr>
              <a:t>Squeeze </a:t>
            </a:r>
          </a:p>
          <a:p>
            <a:pPr marL="285750" indent="-285750">
              <a:lnSpc>
                <a:spcPct val="125000"/>
              </a:lnSpc>
              <a:buFont typeface="Arial" panose="020B0604020202020204" pitchFamily="34" charset="0"/>
              <a:buChar char="•"/>
            </a:pPr>
            <a:r>
              <a:rPr lang="en-US" dirty="0">
                <a:latin typeface="Gotham Narrow Bold" pitchFamily="50" charset="0"/>
              </a:rPr>
              <a:t>Sweep</a:t>
            </a:r>
          </a:p>
        </p:txBody>
      </p:sp>
    </p:spTree>
    <p:extLst>
      <p:ext uri="{BB962C8B-B14F-4D97-AF65-F5344CB8AC3E}">
        <p14:creationId xmlns:p14="http://schemas.microsoft.com/office/powerpoint/2010/main" val="1030384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PULL</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Pull the pin</a:t>
            </a:r>
          </a:p>
          <a:p>
            <a:pPr marL="742950" lvl="1" indent="-285750">
              <a:lnSpc>
                <a:spcPct val="125000"/>
              </a:lnSpc>
              <a:buFont typeface="Arial" panose="020B0604020202020204" pitchFamily="34" charset="0"/>
              <a:buChar char="•"/>
            </a:pPr>
            <a:r>
              <a:rPr lang="en-US" dirty="0">
                <a:latin typeface="Gotham Narrow Book" pitchFamily="50" charset="0"/>
              </a:rPr>
              <a:t>This will allow you to discharge the extinguisher </a:t>
            </a:r>
          </a:p>
        </p:txBody>
      </p:sp>
      <p:pic>
        <p:nvPicPr>
          <p:cNvPr id="4" name="Picture 3">
            <a:extLst>
              <a:ext uri="{FF2B5EF4-FFF2-40B4-BE49-F238E27FC236}">
                <a16:creationId xmlns:a16="http://schemas.microsoft.com/office/drawing/2014/main" id="{2B876485-B70B-4533-9828-A04540D515E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209" y="1746250"/>
            <a:ext cx="3495675"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02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AIM</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4905669"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Aim at the base of the fire</a:t>
            </a:r>
          </a:p>
          <a:p>
            <a:pPr marL="742950" lvl="1" indent="-285750">
              <a:lnSpc>
                <a:spcPct val="125000"/>
              </a:lnSpc>
              <a:buFont typeface="Arial" panose="020B0604020202020204" pitchFamily="34" charset="0"/>
              <a:buChar char="•"/>
            </a:pPr>
            <a:r>
              <a:rPr lang="en-US" dirty="0">
                <a:latin typeface="Gotham Narrow Book" pitchFamily="50" charset="0"/>
              </a:rPr>
              <a:t>If you aim at the flames, the extinguishing agent will fly right through and do no good. You want to hit the fuel</a:t>
            </a:r>
          </a:p>
        </p:txBody>
      </p:sp>
      <p:pic>
        <p:nvPicPr>
          <p:cNvPr id="7" name="Picture 6">
            <a:extLst>
              <a:ext uri="{FF2B5EF4-FFF2-40B4-BE49-F238E27FC236}">
                <a16:creationId xmlns:a16="http://schemas.microsoft.com/office/drawing/2014/main" id="{DB38A340-6F51-42F0-AC19-393E1A8FF8C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851" y="1924594"/>
            <a:ext cx="3808476" cy="264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09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SQUEEZE</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4905669"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Squeeze the top handle or lever</a:t>
            </a:r>
          </a:p>
          <a:p>
            <a:pPr marL="742950" lvl="1" indent="-285750">
              <a:lnSpc>
                <a:spcPct val="125000"/>
              </a:lnSpc>
              <a:buFont typeface="Arial" panose="020B0604020202020204" pitchFamily="34" charset="0"/>
              <a:buChar char="•"/>
            </a:pPr>
            <a:r>
              <a:rPr lang="en-US" dirty="0">
                <a:latin typeface="Gotham Narrow Book" pitchFamily="50" charset="0"/>
              </a:rPr>
              <a:t>This depresses a button that releases the pressurized extinguishing agent in the extinguisher </a:t>
            </a:r>
          </a:p>
        </p:txBody>
      </p:sp>
      <p:pic>
        <p:nvPicPr>
          <p:cNvPr id="8" name="Picture 7">
            <a:extLst>
              <a:ext uri="{FF2B5EF4-FFF2-40B4-BE49-F238E27FC236}">
                <a16:creationId xmlns:a16="http://schemas.microsoft.com/office/drawing/2014/main" id="{A03B9114-0B94-47EE-B7E3-A509AA5B792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846" y="1425266"/>
            <a:ext cx="350520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694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SWEEP</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4905669"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Sweep from side to side until the fire is completely out</a:t>
            </a:r>
          </a:p>
        </p:txBody>
      </p:sp>
      <p:pic>
        <p:nvPicPr>
          <p:cNvPr id="7" name="Picture 6">
            <a:extLst>
              <a:ext uri="{FF2B5EF4-FFF2-40B4-BE49-F238E27FC236}">
                <a16:creationId xmlns:a16="http://schemas.microsoft.com/office/drawing/2014/main" id="{F36CD295-F63C-4A91-8DD9-1F7FC74967A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076" y="1310172"/>
            <a:ext cx="37465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592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575936" y="0"/>
            <a:ext cx="11040127" cy="1061829"/>
          </a:xfrm>
          <a:prstGeom prst="rect">
            <a:avLst/>
          </a:prstGeom>
          <a:noFill/>
        </p:spPr>
        <p:txBody>
          <a:bodyPr wrap="square" rtlCol="0">
            <a:spAutoFit/>
          </a:bodyPr>
          <a:lstStyle/>
          <a:p>
            <a:pPr algn="ctr"/>
            <a:r>
              <a:rPr lang="en-US" sz="6300" dirty="0">
                <a:solidFill>
                  <a:srgbClr val="FB6400"/>
                </a:solidFill>
                <a:latin typeface="FjallaOne" panose="02000506040000020004" pitchFamily="2" charset="77"/>
              </a:rPr>
              <a:t>DEMONSTRATION</a:t>
            </a:r>
          </a:p>
        </p:txBody>
      </p:sp>
      <p:sp>
        <p:nvSpPr>
          <p:cNvPr id="3" name="TextBox 2">
            <a:extLst>
              <a:ext uri="{FF2B5EF4-FFF2-40B4-BE49-F238E27FC236}">
                <a16:creationId xmlns:a16="http://schemas.microsoft.com/office/drawing/2014/main" id="{9E47BC13-D293-4C9D-8EC4-956FB8D7DA39}"/>
              </a:ext>
            </a:extLst>
          </p:cNvPr>
          <p:cNvSpPr txBox="1"/>
          <p:nvPr/>
        </p:nvSpPr>
        <p:spPr>
          <a:xfrm>
            <a:off x="3243943" y="928628"/>
            <a:ext cx="5704114" cy="461665"/>
          </a:xfrm>
          <a:prstGeom prst="rect">
            <a:avLst/>
          </a:prstGeom>
          <a:noFill/>
        </p:spPr>
        <p:txBody>
          <a:bodyPr wrap="square" rtlCol="0">
            <a:spAutoFit/>
          </a:bodyPr>
          <a:lstStyle/>
          <a:p>
            <a:pPr algn="ctr"/>
            <a:r>
              <a:rPr lang="en-US" sz="2400" b="1" dirty="0">
                <a:solidFill>
                  <a:srgbClr val="63666A"/>
                </a:solidFill>
                <a:latin typeface="Gotham Narrow Bold" pitchFamily="2" charset="0"/>
              </a:rPr>
              <a:t>PORTABLE FIRE EXTINGUISHER</a:t>
            </a:r>
          </a:p>
        </p:txBody>
      </p:sp>
      <p:pic>
        <p:nvPicPr>
          <p:cNvPr id="2" name="Online Media 1" title="PFE Quick Tips">
            <a:hlinkClick r:id="" action="ppaction://media"/>
            <a:extLst>
              <a:ext uri="{FF2B5EF4-FFF2-40B4-BE49-F238E27FC236}">
                <a16:creationId xmlns:a16="http://schemas.microsoft.com/office/drawing/2014/main" id="{D4C8126F-9F7F-64BB-3241-4616A3893459}"/>
              </a:ext>
            </a:extLst>
          </p:cNvPr>
          <p:cNvPicPr>
            <a:picLocks noRot="1" noChangeAspect="1"/>
          </p:cNvPicPr>
          <p:nvPr>
            <a:videoFile r:link="rId1"/>
          </p:nvPr>
        </p:nvPicPr>
        <p:blipFill>
          <a:blip r:embed="rId4"/>
          <a:stretch>
            <a:fillRect/>
          </a:stretch>
        </p:blipFill>
        <p:spPr>
          <a:xfrm>
            <a:off x="501650" y="1390293"/>
            <a:ext cx="9509125" cy="5371263"/>
          </a:xfrm>
          <a:prstGeom prst="rect">
            <a:avLst/>
          </a:prstGeom>
        </p:spPr>
      </p:pic>
    </p:spTree>
    <p:extLst>
      <p:ext uri="{BB962C8B-B14F-4D97-AF65-F5344CB8AC3E}">
        <p14:creationId xmlns:p14="http://schemas.microsoft.com/office/powerpoint/2010/main" val="405067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OF FIRES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ld" pitchFamily="50" charset="0"/>
              </a:rPr>
              <a:t>Fires are classified by the type of fuel they burn.</a:t>
            </a:r>
          </a:p>
          <a:p>
            <a:pPr>
              <a:lnSpc>
                <a:spcPct val="125000"/>
              </a:lnSpc>
            </a:pPr>
            <a:endParaRPr lang="en-US" dirty="0">
              <a:latin typeface="Gotham Narrow Bold" pitchFamily="50" charset="0"/>
            </a:endParaRPr>
          </a:p>
          <a:p>
            <a:pPr>
              <a:lnSpc>
                <a:spcPct val="125000"/>
              </a:lnSpc>
            </a:pPr>
            <a:r>
              <a:rPr lang="en-US" dirty="0">
                <a:latin typeface="Gotham Narrow Bold" pitchFamily="50" charset="0"/>
              </a:rPr>
              <a:t>The five types are </a:t>
            </a:r>
          </a:p>
          <a:p>
            <a:pPr marL="285750" indent="-285750">
              <a:lnSpc>
                <a:spcPct val="125000"/>
              </a:lnSpc>
              <a:buFont typeface="Arial" panose="020B0604020202020204" pitchFamily="34" charset="0"/>
              <a:buChar char="•"/>
            </a:pPr>
            <a:r>
              <a:rPr lang="en-US" dirty="0">
                <a:latin typeface="Gotham Narrow Book" pitchFamily="50" charset="0"/>
              </a:rPr>
              <a:t>A</a:t>
            </a:r>
          </a:p>
          <a:p>
            <a:pPr marL="285750" indent="-285750">
              <a:lnSpc>
                <a:spcPct val="125000"/>
              </a:lnSpc>
              <a:buFont typeface="Arial" panose="020B0604020202020204" pitchFamily="34" charset="0"/>
              <a:buChar char="•"/>
            </a:pPr>
            <a:r>
              <a:rPr lang="en-US" dirty="0">
                <a:latin typeface="Gotham Narrow Book" pitchFamily="50" charset="0"/>
              </a:rPr>
              <a:t>B</a:t>
            </a:r>
          </a:p>
          <a:p>
            <a:pPr marL="285750" indent="-285750">
              <a:lnSpc>
                <a:spcPct val="125000"/>
              </a:lnSpc>
              <a:buFont typeface="Arial" panose="020B0604020202020204" pitchFamily="34" charset="0"/>
              <a:buChar char="•"/>
            </a:pPr>
            <a:r>
              <a:rPr lang="en-US" dirty="0">
                <a:latin typeface="Gotham Narrow Book" pitchFamily="50" charset="0"/>
              </a:rPr>
              <a:t>C</a:t>
            </a:r>
          </a:p>
          <a:p>
            <a:pPr marL="285750" indent="-285750">
              <a:lnSpc>
                <a:spcPct val="125000"/>
              </a:lnSpc>
              <a:buFont typeface="Arial" panose="020B0604020202020204" pitchFamily="34" charset="0"/>
              <a:buChar char="•"/>
            </a:pPr>
            <a:r>
              <a:rPr lang="en-US" dirty="0">
                <a:latin typeface="Gotham Narrow Book" pitchFamily="50" charset="0"/>
              </a:rPr>
              <a:t>D</a:t>
            </a:r>
          </a:p>
          <a:p>
            <a:pPr marL="285750" indent="-285750">
              <a:lnSpc>
                <a:spcPct val="125000"/>
              </a:lnSpc>
              <a:buFont typeface="Arial" panose="020B0604020202020204" pitchFamily="34" charset="0"/>
              <a:buChar char="•"/>
            </a:pPr>
            <a:r>
              <a:rPr lang="en-US" dirty="0">
                <a:latin typeface="Gotham Narrow Book" pitchFamily="50" charset="0"/>
              </a:rPr>
              <a:t>K</a:t>
            </a:r>
          </a:p>
        </p:txBody>
      </p:sp>
    </p:spTree>
    <p:extLst>
      <p:ext uri="{BB962C8B-B14F-4D97-AF65-F5344CB8AC3E}">
        <p14:creationId xmlns:p14="http://schemas.microsoft.com/office/powerpoint/2010/main" val="2403433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RULES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Fires are very dangerous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Be certain that you will not endanger yourself or others when attempting to put out a fire </a:t>
            </a:r>
          </a:p>
        </p:txBody>
      </p:sp>
    </p:spTree>
    <p:extLst>
      <p:ext uri="{BB962C8B-B14F-4D97-AF65-F5344CB8AC3E}">
        <p14:creationId xmlns:p14="http://schemas.microsoft.com/office/powerpoint/2010/main" val="3184213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RULES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Pull the fire alarm</a:t>
            </a:r>
          </a:p>
          <a:p>
            <a:pPr marL="742950" lvl="1" indent="-285750">
              <a:lnSpc>
                <a:spcPct val="125000"/>
              </a:lnSpc>
              <a:buFont typeface="Arial" panose="020B0604020202020204" pitchFamily="34" charset="0"/>
              <a:buChar char="•"/>
            </a:pPr>
            <a:r>
              <a:rPr lang="en-US" dirty="0">
                <a:latin typeface="Gotham Narrow Book" pitchFamily="2" charset="0"/>
              </a:rPr>
              <a:t>Located at exterior doors primarily used as exits</a:t>
            </a:r>
          </a:p>
          <a:p>
            <a:pPr marL="285750" indent="-285750">
              <a:lnSpc>
                <a:spcPct val="125000"/>
              </a:lnSpc>
              <a:buFont typeface="Arial" panose="020B0604020202020204" pitchFamily="34" charset="0"/>
              <a:buChar char="•"/>
            </a:pPr>
            <a:r>
              <a:rPr lang="en-US" dirty="0">
                <a:latin typeface="Gotham Narrow Bold" pitchFamily="50" charset="0"/>
              </a:rPr>
              <a:t>Call 911</a:t>
            </a:r>
          </a:p>
          <a:p>
            <a:pPr marL="742950" lvl="1" indent="-285750">
              <a:lnSpc>
                <a:spcPct val="125000"/>
              </a:lnSpc>
              <a:buFont typeface="Arial" panose="020B0604020202020204" pitchFamily="34" charset="0"/>
              <a:buChar char="•"/>
            </a:pPr>
            <a:r>
              <a:rPr lang="en-US" dirty="0">
                <a:latin typeface="Gotham Narrow Book" pitchFamily="2" charset="0"/>
              </a:rPr>
              <a:t>State the emergency</a:t>
            </a:r>
          </a:p>
          <a:p>
            <a:pPr marL="742950" lvl="1" indent="-285750">
              <a:lnSpc>
                <a:spcPct val="125000"/>
              </a:lnSpc>
              <a:buFont typeface="Arial" panose="020B0604020202020204" pitchFamily="34" charset="0"/>
              <a:buChar char="•"/>
            </a:pPr>
            <a:r>
              <a:rPr lang="en-US" dirty="0">
                <a:latin typeface="Gotham Narrow Book" pitchFamily="2" charset="0"/>
              </a:rPr>
              <a:t>Location (address or name of location if possible)</a:t>
            </a:r>
          </a:p>
          <a:p>
            <a:pPr marL="285750" indent="-285750">
              <a:lnSpc>
                <a:spcPct val="125000"/>
              </a:lnSpc>
              <a:buFont typeface="Arial" panose="020B0604020202020204" pitchFamily="34" charset="0"/>
              <a:buChar char="•"/>
            </a:pPr>
            <a:r>
              <a:rPr lang="en-US" dirty="0">
                <a:latin typeface="Gotham Narrow Bold" pitchFamily="50" charset="0"/>
              </a:rPr>
              <a:t>Assist anyone in danger </a:t>
            </a:r>
          </a:p>
          <a:p>
            <a:pPr marL="742950" lvl="1" indent="-285750">
              <a:lnSpc>
                <a:spcPct val="125000"/>
              </a:lnSpc>
              <a:buFont typeface="Arial" panose="020B0604020202020204" pitchFamily="34" charset="0"/>
              <a:buChar char="•"/>
            </a:pPr>
            <a:r>
              <a:rPr lang="en-US" dirty="0">
                <a:latin typeface="Gotham Narrow Book" pitchFamily="2" charset="0"/>
              </a:rPr>
              <a:t>People with physical disabilities </a:t>
            </a:r>
          </a:p>
          <a:p>
            <a:pPr marL="742950" lvl="1" indent="-285750">
              <a:lnSpc>
                <a:spcPct val="125000"/>
              </a:lnSpc>
              <a:buFont typeface="Arial" panose="020B0604020202020204" pitchFamily="34" charset="0"/>
              <a:buChar char="•"/>
            </a:pPr>
            <a:r>
              <a:rPr lang="en-US" dirty="0">
                <a:latin typeface="Gotham Narrow Book" pitchFamily="2" charset="0"/>
              </a:rPr>
              <a:t>Elderly </a:t>
            </a:r>
          </a:p>
          <a:p>
            <a:pPr marL="742950" lvl="1" indent="-285750">
              <a:lnSpc>
                <a:spcPct val="125000"/>
              </a:lnSpc>
              <a:buFont typeface="Arial" panose="020B0604020202020204" pitchFamily="34" charset="0"/>
              <a:buChar char="•"/>
            </a:pPr>
            <a:r>
              <a:rPr lang="en-US" dirty="0">
                <a:latin typeface="Gotham Narrow Book" pitchFamily="2" charset="0"/>
              </a:rPr>
              <a:t>Children</a:t>
            </a:r>
          </a:p>
        </p:txBody>
      </p:sp>
    </p:spTree>
    <p:extLst>
      <p:ext uri="{BB962C8B-B14F-4D97-AF65-F5344CB8AC3E}">
        <p14:creationId xmlns:p14="http://schemas.microsoft.com/office/powerpoint/2010/main" val="1080612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RULES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Never fight a fire if you don’t know what is burning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If you don’t know what is burning, you don’t know what type of extinguisher to use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Even if you have an ABC extinguisher, there may be something in the fire which is going to explode or produce highly toxic smoke</a:t>
            </a:r>
          </a:p>
        </p:txBody>
      </p:sp>
    </p:spTree>
    <p:extLst>
      <p:ext uri="{BB962C8B-B14F-4D97-AF65-F5344CB8AC3E}">
        <p14:creationId xmlns:p14="http://schemas.microsoft.com/office/powerpoint/2010/main" val="3675117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RULES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Never fight a fire if the fire is spreading rapidly beyond the spot where it started</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The time to use an extinguisher is in the beginning stages of a fire. If the fire is already spreading quickly, it is best to simply evacuate the building, closing doors and windows behind you as you leave</a:t>
            </a:r>
          </a:p>
        </p:txBody>
      </p:sp>
    </p:spTree>
    <p:extLst>
      <p:ext uri="{BB962C8B-B14F-4D97-AF65-F5344CB8AC3E}">
        <p14:creationId xmlns:p14="http://schemas.microsoft.com/office/powerpoint/2010/main" val="634848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RULES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Never fight a fire if you don’t have adequate or appropriate equipment</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If you don’t have the correct type or large enough extinguisher, it is best not to try to fight the fire </a:t>
            </a:r>
          </a:p>
        </p:txBody>
      </p:sp>
    </p:spTree>
    <p:extLst>
      <p:ext uri="{BB962C8B-B14F-4D97-AF65-F5344CB8AC3E}">
        <p14:creationId xmlns:p14="http://schemas.microsoft.com/office/powerpoint/2010/main" val="1102587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RULES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Never fight a fire if you might inhale toxic smoke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If the fire is producing large amounts of smoke that you would have to breathe in order to fight, it is best not to try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Gases from man-made materials can be fatal in very small amounts </a:t>
            </a:r>
          </a:p>
        </p:txBody>
      </p:sp>
    </p:spTree>
    <p:extLst>
      <p:ext uri="{BB962C8B-B14F-4D97-AF65-F5344CB8AC3E}">
        <p14:creationId xmlns:p14="http://schemas.microsoft.com/office/powerpoint/2010/main" val="3465174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FIRE RULES (cont.)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The final rule is to always position yourself with an exit or means of escape at your back before you attempt to use an extinguisher to put out a fire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In case the extinguisher malfunctions or something unexpected happens, you need to be able to get out quickly and you don’t want to become trapped. </a:t>
            </a:r>
            <a:r>
              <a:rPr lang="en-US" dirty="0">
                <a:latin typeface="Gotham Narrow Bold" pitchFamily="50" charset="0"/>
              </a:rPr>
              <a:t>Just remember, always keep an exit at your back</a:t>
            </a:r>
          </a:p>
        </p:txBody>
      </p:sp>
    </p:spTree>
    <p:extLst>
      <p:ext uri="{BB962C8B-B14F-4D97-AF65-F5344CB8AC3E}">
        <p14:creationId xmlns:p14="http://schemas.microsoft.com/office/powerpoint/2010/main" val="2193983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TAKEAWAYS</a:t>
            </a: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281752"/>
            <a:ext cx="10734804" cy="4570408"/>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Types of fires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Fire triangle/tetrahedron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Evacuation</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Fire prevention</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Types of extinguishers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How to use an extinguisher</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Rules for fires </a:t>
            </a:r>
          </a:p>
        </p:txBody>
      </p:sp>
    </p:spTree>
    <p:extLst>
      <p:ext uri="{BB962C8B-B14F-4D97-AF65-F5344CB8AC3E}">
        <p14:creationId xmlns:p14="http://schemas.microsoft.com/office/powerpoint/2010/main" val="2684002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CAF133-8148-42DF-986B-12989885A390}"/>
              </a:ext>
            </a:extLst>
          </p:cNvPr>
          <p:cNvSpPr txBox="1"/>
          <p:nvPr/>
        </p:nvSpPr>
        <p:spPr>
          <a:xfrm>
            <a:off x="876822" y="1917162"/>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Fire Protection Engineering</a:t>
            </a:r>
          </a:p>
          <a:p>
            <a:pPr marL="285750" indent="-285750">
              <a:lnSpc>
                <a:spcPct val="125000"/>
              </a:lnSpc>
              <a:buFont typeface="Arial" panose="020B0604020202020204" pitchFamily="34" charset="0"/>
              <a:buChar char="•"/>
            </a:pPr>
            <a:r>
              <a:rPr lang="en-US" dirty="0">
                <a:latin typeface="Gotham Narrow Book" pitchFamily="2" charset="0"/>
              </a:rPr>
              <a:t>Life Safety and Emergency Preparedness</a:t>
            </a:r>
          </a:p>
          <a:p>
            <a:pPr marL="285750" indent="-285750">
              <a:lnSpc>
                <a:spcPct val="125000"/>
              </a:lnSpc>
              <a:buFont typeface="Arial" panose="020B0604020202020204" pitchFamily="34" charset="0"/>
              <a:buChar char="•"/>
            </a:pPr>
            <a:r>
              <a:rPr lang="en-US" dirty="0">
                <a:latin typeface="Gotham Narrow Book" pitchFamily="2" charset="0"/>
              </a:rPr>
              <a:t>Environmental Compliance</a:t>
            </a:r>
          </a:p>
          <a:p>
            <a:pPr marL="285750" indent="-285750">
              <a:lnSpc>
                <a:spcPct val="125000"/>
              </a:lnSpc>
              <a:buFont typeface="Arial" panose="020B0604020202020204" pitchFamily="34" charset="0"/>
              <a:buChar char="•"/>
            </a:pPr>
            <a:r>
              <a:rPr lang="en-US" dirty="0">
                <a:latin typeface="Gotham Narrow Book" pitchFamily="2" charset="0"/>
              </a:rPr>
              <a:t>Laboratory Safety</a:t>
            </a:r>
          </a:p>
          <a:p>
            <a:pPr marL="285750" indent="-285750">
              <a:lnSpc>
                <a:spcPct val="125000"/>
              </a:lnSpc>
              <a:buFont typeface="Arial" panose="020B0604020202020204" pitchFamily="34" charset="0"/>
              <a:buChar char="•"/>
            </a:pPr>
            <a:r>
              <a:rPr lang="en-US" dirty="0">
                <a:latin typeface="Gotham Narrow Book" pitchFamily="2" charset="0"/>
              </a:rPr>
              <a:t>Occupational Safety</a:t>
            </a:r>
          </a:p>
          <a:p>
            <a:pPr marL="285750" indent="-285750">
              <a:lnSpc>
                <a:spcPct val="125000"/>
              </a:lnSpc>
              <a:buFont typeface="Arial" panose="020B0604020202020204" pitchFamily="34" charset="0"/>
              <a:buChar char="•"/>
            </a:pPr>
            <a:r>
              <a:rPr lang="en-US" dirty="0">
                <a:latin typeface="Gotham Narrow Book" pitchFamily="2" charset="0"/>
              </a:rPr>
              <a:t>Occupational Health and Medical Surveillance</a:t>
            </a:r>
          </a:p>
          <a:p>
            <a:pPr marL="285750" indent="-285750">
              <a:lnSpc>
                <a:spcPct val="125000"/>
              </a:lnSpc>
              <a:buFont typeface="Arial" panose="020B0604020202020204" pitchFamily="34" charset="0"/>
              <a:buChar char="•"/>
            </a:pPr>
            <a:r>
              <a:rPr lang="en-US" dirty="0">
                <a:latin typeface="Gotham Narrow Book" pitchFamily="2" charset="0"/>
              </a:rPr>
              <a:t>Materials Management</a:t>
            </a:r>
          </a:p>
          <a:p>
            <a:pPr marL="285750" indent="-285750">
              <a:lnSpc>
                <a:spcPct val="125000"/>
              </a:lnSpc>
              <a:buFont typeface="Arial" panose="020B0604020202020204" pitchFamily="34" charset="0"/>
              <a:buChar char="•"/>
            </a:pPr>
            <a:r>
              <a:rPr lang="en-US" dirty="0">
                <a:latin typeface="Gotham Narrow Book" pitchFamily="2" charset="0"/>
              </a:rPr>
              <a:t>Industrial Hygiene</a:t>
            </a:r>
          </a:p>
          <a:p>
            <a:pPr marL="285750" indent="-285750">
              <a:lnSpc>
                <a:spcPct val="125000"/>
              </a:lnSpc>
              <a:buFont typeface="Arial" panose="020B0604020202020204" pitchFamily="34" charset="0"/>
              <a:buChar char="•"/>
            </a:pPr>
            <a:r>
              <a:rPr lang="en-US" dirty="0">
                <a:latin typeface="Gotham Narrow Book" pitchFamily="2" charset="0"/>
              </a:rPr>
              <a:t>Chemical Hygiene</a:t>
            </a:r>
          </a:p>
          <a:p>
            <a:pPr marL="285750" indent="-285750">
              <a:lnSpc>
                <a:spcPct val="125000"/>
              </a:lnSpc>
              <a:buFont typeface="Arial" panose="020B0604020202020204" pitchFamily="34" charset="0"/>
              <a:buChar char="•"/>
            </a:pPr>
            <a:r>
              <a:rPr lang="en-US" dirty="0">
                <a:latin typeface="Gotham Narrow Book" pitchFamily="2" charset="0"/>
              </a:rPr>
              <a:t>Safety Training</a:t>
            </a:r>
          </a:p>
        </p:txBody>
      </p:sp>
      <p:sp>
        <p:nvSpPr>
          <p:cNvPr id="6" name="TextBox 5">
            <a:extLst>
              <a:ext uri="{FF2B5EF4-FFF2-40B4-BE49-F238E27FC236}">
                <a16:creationId xmlns:a16="http://schemas.microsoft.com/office/drawing/2014/main" id="{63017FA6-90E4-410C-A3B5-5E4D5B44E434}"/>
              </a:ext>
            </a:extLst>
          </p:cNvPr>
          <p:cNvSpPr txBox="1"/>
          <p:nvPr/>
        </p:nvSpPr>
        <p:spPr>
          <a:xfrm>
            <a:off x="575936" y="507108"/>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PROGRAMS AND SERVICES</a:t>
            </a:r>
          </a:p>
        </p:txBody>
      </p:sp>
      <p:sp>
        <p:nvSpPr>
          <p:cNvPr id="7" name="TextBox 6">
            <a:extLst>
              <a:ext uri="{FF2B5EF4-FFF2-40B4-BE49-F238E27FC236}">
                <a16:creationId xmlns:a16="http://schemas.microsoft.com/office/drawing/2014/main" id="{B011FE44-050B-45F6-B7F6-976794C6BE94}"/>
              </a:ext>
            </a:extLst>
          </p:cNvPr>
          <p:cNvSpPr txBox="1"/>
          <p:nvPr/>
        </p:nvSpPr>
        <p:spPr>
          <a:xfrm>
            <a:off x="575936" y="1358678"/>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ENVIRONMENTAL HEALTH AND SAFETY</a:t>
            </a:r>
          </a:p>
        </p:txBody>
      </p:sp>
      <p:pic>
        <p:nvPicPr>
          <p:cNvPr id="8" name="Picture 7">
            <a:extLst>
              <a:ext uri="{FF2B5EF4-FFF2-40B4-BE49-F238E27FC236}">
                <a16:creationId xmlns:a16="http://schemas.microsoft.com/office/drawing/2014/main" id="{DDF82623-70FE-4A9E-9C5F-328BCC9EAB6E}"/>
              </a:ext>
            </a:extLst>
          </p:cNvPr>
          <p:cNvPicPr>
            <a:picLocks noChangeAspect="1"/>
          </p:cNvPicPr>
          <p:nvPr/>
        </p:nvPicPr>
        <p:blipFill>
          <a:blip r:embed="rId3"/>
          <a:stretch>
            <a:fillRect/>
          </a:stretch>
        </p:blipFill>
        <p:spPr>
          <a:xfrm>
            <a:off x="7491412" y="1735159"/>
            <a:ext cx="3343276" cy="3216232"/>
          </a:xfrm>
          <a:prstGeom prst="rect">
            <a:avLst/>
          </a:prstGeom>
        </p:spPr>
      </p:pic>
    </p:spTree>
    <p:extLst>
      <p:ext uri="{BB962C8B-B14F-4D97-AF65-F5344CB8AC3E}">
        <p14:creationId xmlns:p14="http://schemas.microsoft.com/office/powerpoint/2010/main" val="623565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7DF045-532C-4D0A-B0F1-775C512DE8FD}"/>
              </a:ext>
            </a:extLst>
          </p:cNvPr>
          <p:cNvSpPr txBox="1"/>
          <p:nvPr/>
        </p:nvSpPr>
        <p:spPr>
          <a:xfrm>
            <a:off x="571500" y="2294175"/>
            <a:ext cx="11040127" cy="3077925"/>
          </a:xfrm>
          <a:prstGeom prst="rect">
            <a:avLst/>
          </a:prstGeom>
          <a:noFill/>
        </p:spPr>
        <p:txBody>
          <a:bodyPr wrap="square" rtlCol="0">
            <a:noAutofit/>
          </a:bodyPr>
          <a:lstStyle/>
          <a:p>
            <a:r>
              <a:rPr lang="en-US" sz="2400" b="1" dirty="0">
                <a:solidFill>
                  <a:srgbClr val="63666A"/>
                </a:solidFill>
                <a:latin typeface="Gotham Narrow Bold" pitchFamily="2" charset="0"/>
              </a:rPr>
              <a:t>O | </a:t>
            </a:r>
            <a:r>
              <a:rPr lang="en-US" sz="2400" dirty="0">
                <a:solidFill>
                  <a:srgbClr val="63666A"/>
                </a:solidFill>
                <a:latin typeface="Gotham Narrow Book" pitchFamily="2" charset="0"/>
              </a:rPr>
              <a:t>405.744.7241</a:t>
            </a:r>
          </a:p>
          <a:p>
            <a:r>
              <a:rPr lang="en-US" sz="2400" b="1" dirty="0">
                <a:solidFill>
                  <a:srgbClr val="63666A"/>
                </a:solidFill>
                <a:latin typeface="Gotham Narrow Bold" pitchFamily="2" charset="0"/>
              </a:rPr>
              <a:t>E | </a:t>
            </a:r>
            <a:r>
              <a:rPr lang="en-US" sz="2400" dirty="0">
                <a:solidFill>
                  <a:srgbClr val="63666A"/>
                </a:solidFill>
                <a:latin typeface="Gotham Narrow Book" pitchFamily="2" charset="0"/>
              </a:rPr>
              <a:t>ehs@okstate.edu</a:t>
            </a:r>
          </a:p>
          <a:p>
            <a:r>
              <a:rPr lang="en-US" sz="2400" dirty="0">
                <a:solidFill>
                  <a:srgbClr val="63666A"/>
                </a:solidFill>
                <a:latin typeface="Gotham Narrow Book" pitchFamily="2" charset="0"/>
              </a:rPr>
              <a:t>UHS Suite 002</a:t>
            </a:r>
          </a:p>
          <a:p>
            <a:endParaRPr lang="en-US" sz="2400" dirty="0">
              <a:solidFill>
                <a:schemeClr val="accent6"/>
              </a:solidFill>
              <a:latin typeface="Gotham Narrow Book" pitchFamily="2" charset="0"/>
            </a:endParaRPr>
          </a:p>
          <a:p>
            <a:r>
              <a:rPr lang="en-US" sz="2400" b="1" dirty="0">
                <a:solidFill>
                  <a:srgbClr val="FB6400"/>
                </a:solidFill>
                <a:latin typeface="Gotham Narrow Bold" pitchFamily="2" charset="0"/>
              </a:rPr>
              <a:t>ehs.okstate.edu</a:t>
            </a:r>
          </a:p>
        </p:txBody>
      </p:sp>
      <p:sp>
        <p:nvSpPr>
          <p:cNvPr id="9" name="TextBox 8">
            <a:extLst>
              <a:ext uri="{FF2B5EF4-FFF2-40B4-BE49-F238E27FC236}">
                <a16:creationId xmlns:a16="http://schemas.microsoft.com/office/drawing/2014/main" id="{711ADB8B-DFF3-4B3F-8C4D-F307AAC54E08}"/>
              </a:ext>
            </a:extLst>
          </p:cNvPr>
          <p:cNvSpPr txBox="1"/>
          <p:nvPr/>
        </p:nvSpPr>
        <p:spPr>
          <a:xfrm>
            <a:off x="584026" y="538619"/>
            <a:ext cx="11040127" cy="1061829"/>
          </a:xfrm>
          <a:prstGeom prst="rect">
            <a:avLst/>
          </a:prstGeom>
          <a:noFill/>
        </p:spPr>
        <p:txBody>
          <a:bodyPr wrap="square" rtlCol="0">
            <a:spAutoFit/>
          </a:bodyPr>
          <a:lstStyle/>
          <a:p>
            <a:r>
              <a:rPr lang="en-US" sz="6300" dirty="0">
                <a:solidFill>
                  <a:srgbClr val="63666A"/>
                </a:solidFill>
                <a:latin typeface="FjallaOne" panose="02000506040000020004" pitchFamily="2" charset="77"/>
              </a:rPr>
              <a:t>Environmental Health &amp; Safety</a:t>
            </a:r>
          </a:p>
        </p:txBody>
      </p:sp>
      <p:sp>
        <p:nvSpPr>
          <p:cNvPr id="10" name="TextBox 9">
            <a:extLst>
              <a:ext uri="{FF2B5EF4-FFF2-40B4-BE49-F238E27FC236}">
                <a16:creationId xmlns:a16="http://schemas.microsoft.com/office/drawing/2014/main" id="{07E95329-DAD5-4BEF-9D19-4E8C1091922F}"/>
              </a:ext>
            </a:extLst>
          </p:cNvPr>
          <p:cNvSpPr txBox="1"/>
          <p:nvPr/>
        </p:nvSpPr>
        <p:spPr>
          <a:xfrm>
            <a:off x="584026" y="1463179"/>
            <a:ext cx="11040127" cy="553998"/>
          </a:xfrm>
          <a:prstGeom prst="rect">
            <a:avLst/>
          </a:prstGeom>
          <a:noFill/>
        </p:spPr>
        <p:txBody>
          <a:bodyPr wrap="square" rtlCol="0">
            <a:spAutoFit/>
          </a:bodyPr>
          <a:lstStyle/>
          <a:p>
            <a:r>
              <a:rPr lang="en-US" sz="3000" b="1" dirty="0">
                <a:solidFill>
                  <a:srgbClr val="FB6400"/>
                </a:solidFill>
                <a:latin typeface="Rubik" panose="02000604000000020004" pitchFamily="2" charset="-79"/>
                <a:cs typeface="Rubik" panose="02000604000000020004" pitchFamily="2" charset="-79"/>
              </a:rPr>
              <a:t>Oklahoma State University</a:t>
            </a:r>
          </a:p>
        </p:txBody>
      </p:sp>
    </p:spTree>
    <p:extLst>
      <p:ext uri="{BB962C8B-B14F-4D97-AF65-F5344CB8AC3E}">
        <p14:creationId xmlns:p14="http://schemas.microsoft.com/office/powerpoint/2010/main" val="354615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A FIRES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Wood </a:t>
            </a:r>
          </a:p>
          <a:p>
            <a:pPr marL="285750" indent="-285750">
              <a:lnSpc>
                <a:spcPct val="125000"/>
              </a:lnSpc>
              <a:buFont typeface="Arial" panose="020B0604020202020204" pitchFamily="34" charset="0"/>
              <a:buChar char="•"/>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Paper</a:t>
            </a:r>
          </a:p>
          <a:p>
            <a:pPr marL="285750" indent="-285750">
              <a:lnSpc>
                <a:spcPct val="125000"/>
              </a:lnSpc>
              <a:buFont typeface="Arial" panose="020B0604020202020204" pitchFamily="34" charset="0"/>
              <a:buChar char="•"/>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Plastic</a:t>
            </a:r>
          </a:p>
          <a:p>
            <a:pPr marL="285750" indent="-285750">
              <a:lnSpc>
                <a:spcPct val="125000"/>
              </a:lnSpc>
              <a:buFont typeface="Arial" panose="020B0604020202020204" pitchFamily="34" charset="0"/>
              <a:buChar char="•"/>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Rags</a:t>
            </a:r>
            <a:endParaRPr lang="en-US" dirty="0">
              <a:latin typeface="Gotham Narrow Book" pitchFamily="50" charset="0"/>
            </a:endParaRPr>
          </a:p>
        </p:txBody>
      </p:sp>
      <p:pic>
        <p:nvPicPr>
          <p:cNvPr id="4" name="Picture 3">
            <a:extLst>
              <a:ext uri="{FF2B5EF4-FFF2-40B4-BE49-F238E27FC236}">
                <a16:creationId xmlns:a16="http://schemas.microsoft.com/office/drawing/2014/main" id="{D5C58B91-2048-4D14-A161-70C2FFDAD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958" y="1485900"/>
            <a:ext cx="4531552" cy="250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127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584026" y="2898085"/>
            <a:ext cx="11040127" cy="1061829"/>
          </a:xfrm>
          <a:prstGeom prst="rect">
            <a:avLst/>
          </a:prstGeom>
          <a:noFill/>
        </p:spPr>
        <p:txBody>
          <a:bodyPr wrap="square" rtlCol="0">
            <a:spAutoFit/>
          </a:bodyPr>
          <a:lstStyle/>
          <a:p>
            <a:pPr algn="ctr"/>
            <a:r>
              <a:rPr lang="en-US" sz="6300" dirty="0">
                <a:solidFill>
                  <a:srgbClr val="FB6400"/>
                </a:solidFill>
                <a:latin typeface="FjallaOne" panose="02000506040000020004" pitchFamily="2" charset="77"/>
              </a:rPr>
              <a:t>QUESTIONS?</a:t>
            </a:r>
          </a:p>
        </p:txBody>
      </p:sp>
    </p:spTree>
    <p:extLst>
      <p:ext uri="{BB962C8B-B14F-4D97-AF65-F5344CB8AC3E}">
        <p14:creationId xmlns:p14="http://schemas.microsoft.com/office/powerpoint/2010/main" val="312606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B FIRES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Gasoline</a:t>
            </a:r>
          </a:p>
          <a:p>
            <a:pPr marL="285750" indent="-285750">
              <a:lnSpc>
                <a:spcPct val="125000"/>
              </a:lnSpc>
              <a:buFont typeface="Arial" panose="020B0604020202020204" pitchFamily="34" charset="0"/>
              <a:buChar char="•"/>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Oil</a:t>
            </a:r>
          </a:p>
          <a:p>
            <a:pPr marL="285750" indent="-285750">
              <a:lnSpc>
                <a:spcPct val="125000"/>
              </a:lnSpc>
              <a:buFont typeface="Arial" panose="020B0604020202020204" pitchFamily="34" charset="0"/>
              <a:buChar char="•"/>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Grease </a:t>
            </a:r>
          </a:p>
          <a:p>
            <a:pPr marL="285750" indent="-285750">
              <a:lnSpc>
                <a:spcPct val="125000"/>
              </a:lnSpc>
              <a:buFont typeface="Arial" panose="020B0604020202020204" pitchFamily="34" charset="0"/>
              <a:buChar char="•"/>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Paint</a:t>
            </a:r>
            <a:endParaRPr lang="en-US" dirty="0">
              <a:latin typeface="Gotham Narrow Book" pitchFamily="50" charset="0"/>
            </a:endParaRPr>
          </a:p>
        </p:txBody>
      </p:sp>
      <p:pic>
        <p:nvPicPr>
          <p:cNvPr id="7" name="Picture 6">
            <a:extLst>
              <a:ext uri="{FF2B5EF4-FFF2-40B4-BE49-F238E27FC236}">
                <a16:creationId xmlns:a16="http://schemas.microsoft.com/office/drawing/2014/main" id="{65D3FC21-00A3-44B8-9FE9-0EFD5CE7F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348" y="1485900"/>
            <a:ext cx="4531552" cy="253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795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C FIRES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Electrical fires </a:t>
            </a:r>
          </a:p>
          <a:p>
            <a:pPr marL="742950" lvl="1" indent="-285750">
              <a:lnSpc>
                <a:spcPct val="125000"/>
              </a:lnSpc>
              <a:buFont typeface="Arial" panose="020B0604020202020204" pitchFamily="34" charset="0"/>
              <a:buChar char="•"/>
            </a:pPr>
            <a:r>
              <a:rPr lang="en-US" dirty="0">
                <a:latin typeface="Gotham Narrow Book" pitchFamily="50" charset="0"/>
              </a:rPr>
              <a:t>Office equipment </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Motors </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Switchgear </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Heaters</a:t>
            </a:r>
          </a:p>
        </p:txBody>
      </p:sp>
      <p:pic>
        <p:nvPicPr>
          <p:cNvPr id="8" name="Picture 7">
            <a:extLst>
              <a:ext uri="{FF2B5EF4-FFF2-40B4-BE49-F238E27FC236}">
                <a16:creationId xmlns:a16="http://schemas.microsoft.com/office/drawing/2014/main" id="{6CD15C92-3DB7-4DC0-9B58-F696F972B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348" y="1488528"/>
            <a:ext cx="4531552" cy="250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65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D FIRES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Metals</a:t>
            </a:r>
          </a:p>
          <a:p>
            <a:pPr marL="742950" lvl="1" indent="-285750">
              <a:lnSpc>
                <a:spcPct val="125000"/>
              </a:lnSpc>
              <a:buFont typeface="Arial" panose="020B0604020202020204" pitchFamily="34" charset="0"/>
              <a:buChar char="•"/>
            </a:pPr>
            <a:r>
              <a:rPr lang="en-US" dirty="0">
                <a:latin typeface="Gotham Narrow Book" pitchFamily="50" charset="0"/>
              </a:rPr>
              <a:t>Potassium </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Sodium</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Aluminum</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Magnesium</a:t>
            </a:r>
          </a:p>
        </p:txBody>
      </p:sp>
      <p:pic>
        <p:nvPicPr>
          <p:cNvPr id="7" name="Picture 6">
            <a:extLst>
              <a:ext uri="{FF2B5EF4-FFF2-40B4-BE49-F238E27FC236}">
                <a16:creationId xmlns:a16="http://schemas.microsoft.com/office/drawing/2014/main" id="{13EDDEAA-9E97-4DC6-991C-48C2163B1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045" y="1488528"/>
            <a:ext cx="4704157" cy="260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12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CLASS K FIRES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ld" pitchFamily="50" charset="0"/>
              </a:rPr>
              <a:t>Kitchen fires</a:t>
            </a:r>
          </a:p>
          <a:p>
            <a:pPr marL="742950" lvl="1" indent="-285750">
              <a:lnSpc>
                <a:spcPct val="125000"/>
              </a:lnSpc>
              <a:buFont typeface="Arial" panose="020B0604020202020204" pitchFamily="34" charset="0"/>
              <a:buChar char="•"/>
            </a:pPr>
            <a:r>
              <a:rPr lang="en-US" dirty="0">
                <a:latin typeface="Gotham Narrow Book" pitchFamily="50" charset="0"/>
              </a:rPr>
              <a:t>Cooking grease </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Vegetable oils and fats</a:t>
            </a:r>
          </a:p>
          <a:p>
            <a:pPr marL="742950" lvl="1" indent="-285750">
              <a:lnSpc>
                <a:spcPct val="125000"/>
              </a:lnSpc>
              <a:buFont typeface="Arial" panose="020B0604020202020204" pitchFamily="34" charset="0"/>
              <a:buChar char="•"/>
            </a:pPr>
            <a:endParaRPr lang="en-US" dirty="0">
              <a:latin typeface="Gotham Narrow Book" pitchFamily="50" charset="0"/>
            </a:endParaRPr>
          </a:p>
          <a:p>
            <a:pPr marL="742950" lvl="1" indent="-285750">
              <a:lnSpc>
                <a:spcPct val="125000"/>
              </a:lnSpc>
              <a:buFont typeface="Arial" panose="020B0604020202020204" pitchFamily="34" charset="0"/>
              <a:buChar char="•"/>
            </a:pPr>
            <a:r>
              <a:rPr lang="en-US" dirty="0">
                <a:latin typeface="Gotham Narrow Book" pitchFamily="50" charset="0"/>
              </a:rPr>
              <a:t>Animal oils and fats</a:t>
            </a:r>
          </a:p>
          <a:p>
            <a:pPr marL="742950" lvl="1" indent="-285750">
              <a:lnSpc>
                <a:spcPct val="125000"/>
              </a:lnSpc>
              <a:buFont typeface="Arial" panose="020B0604020202020204" pitchFamily="34" charset="0"/>
              <a:buChar char="•"/>
            </a:pPr>
            <a:endParaRPr lang="en-US" dirty="0">
              <a:latin typeface="Gotham Narrow Book" pitchFamily="50" charset="0"/>
            </a:endParaRPr>
          </a:p>
        </p:txBody>
      </p:sp>
      <p:pic>
        <p:nvPicPr>
          <p:cNvPr id="7" name="Picture 6" descr="A black and white logo&#10;&#10;Description automatically generated">
            <a:extLst>
              <a:ext uri="{FF2B5EF4-FFF2-40B4-BE49-F238E27FC236}">
                <a16:creationId xmlns:a16="http://schemas.microsoft.com/office/drawing/2014/main" id="{A5505A31-9D89-3E8B-4834-A7B2B2C08D57}"/>
              </a:ext>
            </a:extLst>
          </p:cNvPr>
          <p:cNvPicPr>
            <a:picLocks noChangeAspect="1"/>
          </p:cNvPicPr>
          <p:nvPr/>
        </p:nvPicPr>
        <p:blipFill rotWithShape="1">
          <a:blip r:embed="rId3"/>
          <a:srcRect l="36262" t="32880" r="34539" b="35145"/>
          <a:stretch/>
        </p:blipFill>
        <p:spPr>
          <a:xfrm>
            <a:off x="6415596" y="1662057"/>
            <a:ext cx="5373583" cy="3309911"/>
          </a:xfrm>
          <a:prstGeom prst="rect">
            <a:avLst/>
          </a:prstGeom>
        </p:spPr>
      </p:pic>
    </p:spTree>
    <p:extLst>
      <p:ext uri="{BB962C8B-B14F-4D97-AF65-F5344CB8AC3E}">
        <p14:creationId xmlns:p14="http://schemas.microsoft.com/office/powerpoint/2010/main" val="1141489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2" id="{E7567C99-B98E-8A4B-A530-2F9B1CC5B8CF}" vid="{F10C8240-B11D-874B-8064-C9F59BD846CD}"/>
    </a:ext>
  </a:extLst>
</a:theme>
</file>

<file path=docProps/app.xml><?xml version="1.0" encoding="utf-8"?>
<Properties xmlns="http://schemas.openxmlformats.org/officeDocument/2006/extended-properties" xmlns:vt="http://schemas.openxmlformats.org/officeDocument/2006/docPropsVTypes">
  <Template/>
  <TotalTime>343</TotalTime>
  <Words>1563</Words>
  <Application>Microsoft Macintosh PowerPoint</Application>
  <PresentationFormat>Widescreen</PresentationFormat>
  <Paragraphs>292</Paragraphs>
  <Slides>50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FjallaOne</vt:lpstr>
      <vt:lpstr>Gotham Narrow Bold</vt:lpstr>
      <vt:lpstr>Gotham Narrow Book</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Classen, Codee S</dc:creator>
  <cp:lastModifiedBy>Christy, Alex</cp:lastModifiedBy>
  <cp:revision>21</cp:revision>
  <dcterms:created xsi:type="dcterms:W3CDTF">2019-10-03T19:20:41Z</dcterms:created>
  <dcterms:modified xsi:type="dcterms:W3CDTF">2025-08-13T17:06:04Z</dcterms:modified>
</cp:coreProperties>
</file>