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4" r:id="rId5"/>
    <p:sldId id="331" r:id="rId6"/>
    <p:sldId id="329" r:id="rId7"/>
    <p:sldId id="366" r:id="rId8"/>
    <p:sldId id="345" r:id="rId9"/>
    <p:sldId id="382" r:id="rId10"/>
    <p:sldId id="384" r:id="rId11"/>
    <p:sldId id="346" r:id="rId12"/>
    <p:sldId id="385" r:id="rId13"/>
    <p:sldId id="386" r:id="rId14"/>
    <p:sldId id="354" r:id="rId15"/>
    <p:sldId id="387" r:id="rId16"/>
    <p:sldId id="388" r:id="rId17"/>
    <p:sldId id="360" r:id="rId18"/>
    <p:sldId id="373" r:id="rId19"/>
    <p:sldId id="394" r:id="rId20"/>
    <p:sldId id="379" r:id="rId21"/>
    <p:sldId id="380" r:id="rId22"/>
    <p:sldId id="390" r:id="rId23"/>
    <p:sldId id="391" r:id="rId24"/>
    <p:sldId id="392" r:id="rId25"/>
    <p:sldId id="393" r:id="rId26"/>
    <p:sldId id="328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2eENNGAiKoW+WHzUI6oYOA==" hashData="T06RCpWgFvg0kMiKIdeLTxN1XkFK2kuj+l+s/toUfWLmTaPxqmubWZPvIiuskEnBKwhE83EGYJDzvUmfN/0WTg=="/>
  <p:extLst>
    <p:ext uri="{EFAFB233-063F-42B5-8137-9DF3F51BA10A}">
      <p15:sldGuideLst xmlns:p15="http://schemas.microsoft.com/office/powerpoint/2012/main">
        <p15:guide id="1" orient="horz" pos="3384" userDrawn="1">
          <p15:clr>
            <a:srgbClr val="A4A3A4"/>
          </p15:clr>
        </p15:guide>
        <p15:guide id="2" pos="3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6400"/>
    <a:srgbClr val="63666A"/>
    <a:srgbClr val="FA6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94"/>
  </p:normalViewPr>
  <p:slideViewPr>
    <p:cSldViewPr snapToGrid="0" snapToObjects="1">
      <p:cViewPr varScale="1">
        <p:scale>
          <a:sx n="125" d="100"/>
          <a:sy n="125" d="100"/>
        </p:scale>
        <p:origin x="208" y="184"/>
      </p:cViewPr>
      <p:guideLst>
        <p:guide orient="horz" pos="3384"/>
        <p:guide pos="3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8BFFB-A540-6648-9625-4836B6231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C73EC4-0299-014F-AB63-5613D710FC0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2F94B0-DB87-5A47-AE2A-0E1D86F67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FFB195-33B6-C54F-918A-7B248F91B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38E47-E1D2-464F-84C8-7CF125C7B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23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339E2-8162-854A-9785-5C0F887B1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A9A83B-A163-C845-9E2F-242B3E72FC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71843-8078-8E4F-8AC3-9CABB3CE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D168B9-963D-5547-88F3-E66B21026C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1C0DBA-6DFD-EC49-89EB-D72108C35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972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CA7D84-2420-C449-A619-DE23F7AE49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089566-ACC1-2E48-8FA3-7D191784C5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F448E-F29F-884C-AD6B-D96AC7BCF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5FAC67-CC10-C84A-A4CE-4B65A7F96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6715D-9921-8940-8B6B-19FEC38DC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304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DAAAF-162B-764C-9165-99A039251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5F611-392F-DE4F-869D-D71D33C98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B88EED-AC6C-364B-9B86-E7777D627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25717A-C572-9F4A-8C49-35876F4BA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EF19E1-DD71-9048-A713-8333C81F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523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5169D8-0C4B-4C49-954B-B50510DC9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8C253F-263A-9548-A099-C98753CC6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C5EEA-A592-FA4D-B776-28DE68146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9/11/25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18A7AD-6FAE-E047-B091-0E5E743AD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A0334-B68E-0644-8F59-DB61E640E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925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7E8FA-CF49-3F41-A16F-3BCB18480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8D15DF-683F-CA4F-B72E-077596B1A0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BB0DF0-3BB7-4A45-AAED-0ED87981FB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0C2B11-07E0-AA49-8CAB-02F7E3B03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D39DF7-CBF9-E74C-B379-C9291CD34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A7A2C5-C891-D84D-9269-2CE5A7DEC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912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B0516-810D-3146-A79C-F110832A9B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1F2ED-DA19-0147-86CB-F00596637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AB8081-56DC-E84A-92B5-98898A06C1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C6D4B9-57CA-A545-B68A-D59E610813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829C2E1-3752-6148-A1AE-8BD5EED321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3DC856-1C30-9A45-A8B9-2CBD49633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9/11/25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50F0AE-49BE-2041-8FD8-B825604CD7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B892C59-772A-6242-81EB-4F2695D4C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6B5D2-BF11-1047-9083-119184BF7F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5F0279-DC95-1944-A206-6B077F0AA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9/11/25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A981DB-E2D7-EA48-82BE-628C37BE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DB7645-C9C2-1E48-A9C3-BFF2634EB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0979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39D316-3D33-5145-854C-38AAD7F30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9/11/25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08E516-C2C9-9148-83F9-7F7F64469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E85027-4659-ED4A-AEC6-1B447F656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557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13B70-3B6B-7C46-932B-D82028471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E4202-47F6-374E-B56D-13004790BF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A41383-C902-B745-815D-A6E6B8C6A0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1057A3-65A5-ED42-98E3-7340343EF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2BEA6D-495E-754E-9B75-49BF9C706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1FE09-6AC0-B648-BB6F-7210AA6C1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5CC57-A14E-2145-A748-1258E07D55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9B45EF-9D37-2641-927E-67A6D4CF46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91C982-4DDE-BC40-9231-AEAFF2CC45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5DD25F-1CC5-814E-A0F3-7D4E58162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23C7D-B11C-8E43-A742-35D7D77F5333}" type="datetimeFigureOut">
              <a:rPr lang="en-US" smtClean="0"/>
              <a:t>9/11/25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E9E17A-3562-B641-B9A8-6360810DA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FFDCFE-5830-8541-81C5-9937B204E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131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027420-8314-BA4E-BA14-76D22FE5E9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39A44-6E65-7546-A1B9-B020895644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923C7D-B11C-8E43-A742-35D7D77F5333}" type="datetimeFigureOut">
              <a:rPr lang="en-US" smtClean="0"/>
              <a:t>9/11/25</a:t>
            </a:fld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64D054-124A-2040-A81D-AB921CEAC6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69B41D-D4B6-FD40-8C8E-00FA624578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7">
            <a:extLst>
              <a:ext uri="{FF2B5EF4-FFF2-40B4-BE49-F238E27FC236}">
                <a16:creationId xmlns:a16="http://schemas.microsoft.com/office/drawing/2014/main" id="{4328C7BD-97E0-8746-BE4A-081D2E08B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6304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E81A51A-3168-024C-AD87-56547AE479AD}"/>
              </a:ext>
            </a:extLst>
          </p:cNvPr>
          <p:cNvSpPr txBox="1"/>
          <p:nvPr/>
        </p:nvSpPr>
        <p:spPr>
          <a:xfrm>
            <a:off x="431243" y="3114181"/>
            <a:ext cx="1132951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dirty="0">
                <a:solidFill>
                  <a:srgbClr val="FA6400"/>
                </a:solidFill>
                <a:latin typeface="FjallaOne" panose="02000506040000020004" pitchFamily="2" charset="77"/>
              </a:rPr>
              <a:t>Grounds Safety Quiz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51FAA6-B02C-0841-8093-DB5B5E2D753C}"/>
              </a:ext>
            </a:extLst>
          </p:cNvPr>
          <p:cNvSpPr txBox="1"/>
          <p:nvPr/>
        </p:nvSpPr>
        <p:spPr>
          <a:xfrm>
            <a:off x="584026" y="4217769"/>
            <a:ext cx="110401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63666A"/>
                </a:solidFill>
                <a:latin typeface="Gotham Narrow Bold" pitchFamily="50" charset="0"/>
                <a:cs typeface="Rubik" panose="02000604000000020004" pitchFamily="2" charset="-79"/>
              </a:rPr>
              <a:t>OKLAHOMA STATE UNIVERSITY</a:t>
            </a:r>
          </a:p>
        </p:txBody>
      </p:sp>
      <p:pic>
        <p:nvPicPr>
          <p:cNvPr id="2" name="Picture 1" descr="Environmental Health and Safety logo">
            <a:extLst>
              <a:ext uri="{FF2B5EF4-FFF2-40B4-BE49-F238E27FC236}">
                <a16:creationId xmlns:a16="http://schemas.microsoft.com/office/drawing/2014/main" id="{FC648BDB-89E2-62CF-E922-75A39C39C54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871" t="35042" r="34480" b="32317"/>
          <a:stretch/>
        </p:blipFill>
        <p:spPr>
          <a:xfrm>
            <a:off x="4454563" y="5263533"/>
            <a:ext cx="3282874" cy="679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738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0E2558C-6845-E485-DC72-8FD568FE0A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3935E90B-2DC4-A395-86D9-459601ADE539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The operator of the equipment is permitted to have 2 passengers.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527ED1-F03F-EF7A-65FC-FDEE1452C95D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AA491C6-F384-98B9-608B-5760BB7372D7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0C3B9B-0121-475A-2957-F4CB2F8AAF23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2987601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ECD0BB7-9E63-2237-3ADD-F8761C995A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7EAEE1-A3EE-9293-F2EF-E57D5E242141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A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4</a:t>
            </a:r>
            <a:endParaRPr lang="en-US" sz="6300" dirty="0">
              <a:solidFill>
                <a:srgbClr val="FA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7827133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ECA71C4-E6B1-BFAA-80E4-91EBE13FC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064F26A0-5876-C643-01F7-E945B06E4729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It's okay to remove equipment shields if you are sure there are no objects to be thrown.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CE60E15-4740-0471-9EC3-8EFC55E0E586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E66198D-B503-66BD-1188-1DA0E5D55F54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15098B-2A6C-D0F1-1201-98786ABF6EB5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2368056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7D687F8-A229-EE00-FDF7-EFC293AECE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6C1564B5-5C9F-D74B-164C-939997A52D9F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It's okay to remove equipment shields if you are sure there are no objects to be thrown.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6C0ED2-E608-7964-1EA8-C2419A8F90A7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130B5D2-8AAC-0683-5E42-AFE78C05E21F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B584A9-C907-9E31-30B1-5F5A497196DA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3772501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962C42D-5E6D-411E-1562-394F1F8C40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37A6F1E-7B42-E99F-3122-5356D810DAD9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B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5</a:t>
            </a:r>
            <a:endParaRPr lang="en-US" sz="6300" dirty="0">
              <a:solidFill>
                <a:srgbClr val="FB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61561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28ADEF-C0AB-3334-E56D-99550290B7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D7BD9A6-1864-AFA7-CFBC-E19195B41687}"/>
              </a:ext>
            </a:extLst>
          </p:cNvPr>
          <p:cNvSpPr txBox="1"/>
          <p:nvPr/>
        </p:nvSpPr>
        <p:spPr>
          <a:xfrm>
            <a:off x="1141408" y="6895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Which of the following is a good safety practice for operating trimming and cutting equipment?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3DEFF1-9DEF-3485-5D63-34CDC6FB7E17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83E8139-D339-04BE-7724-1FB8FEA8F144}"/>
              </a:ext>
            </a:extLst>
          </p:cNvPr>
          <p:cNvSpPr txBox="1"/>
          <p:nvPr/>
        </p:nvSpPr>
        <p:spPr>
          <a:xfrm>
            <a:off x="1141408" y="1898088"/>
            <a:ext cx="36792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Gotham Narrow Bold" pitchFamily="50" charset="0"/>
              </a:rPr>
              <a:t>A. Before transporting any equipment, ensure it is turned off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7713C9-5189-42C2-F4A1-C16A904B3021}"/>
              </a:ext>
            </a:extLst>
          </p:cNvPr>
          <p:cNvSpPr txBox="1"/>
          <p:nvPr/>
        </p:nvSpPr>
        <p:spPr>
          <a:xfrm>
            <a:off x="1141408" y="2909642"/>
            <a:ext cx="41160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Gotham Narrow Bold" pitchFamily="50" charset="0"/>
              </a:rPr>
              <a:t>B. Always keep hands and feet away from blades and cutting heads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765ED9-D752-D8C5-BD87-E5F037CA8A1D}"/>
              </a:ext>
            </a:extLst>
          </p:cNvPr>
          <p:cNvSpPr txBox="1"/>
          <p:nvPr/>
        </p:nvSpPr>
        <p:spPr>
          <a:xfrm>
            <a:off x="6675672" y="1896256"/>
            <a:ext cx="36792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Gotham Narrow Bold" pitchFamily="50" charset="0"/>
              </a:rPr>
              <a:t>D. Never attempt to cut anything above shoulder height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EEB456-4EA5-2F64-6F8F-CD391B593D2A}"/>
              </a:ext>
            </a:extLst>
          </p:cNvPr>
          <p:cNvSpPr txBox="1"/>
          <p:nvPr/>
        </p:nvSpPr>
        <p:spPr>
          <a:xfrm>
            <a:off x="1141408" y="3798086"/>
            <a:ext cx="36792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Gotham Narrow Bold" pitchFamily="50" charset="0"/>
              </a:rPr>
              <a:t>C. Always carry equipment with cutting mechanisms away from the body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B9ADB8D-0E7F-0222-9E62-D35612F32F90}"/>
              </a:ext>
            </a:extLst>
          </p:cNvPr>
          <p:cNvSpPr txBox="1"/>
          <p:nvPr/>
        </p:nvSpPr>
        <p:spPr>
          <a:xfrm>
            <a:off x="6675672" y="2908727"/>
            <a:ext cx="36792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Gotham Narrow Bold" pitchFamily="50" charset="0"/>
              </a:rPr>
              <a:t>E. Always use two hands and maintain a good grip on equipment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71C9ED3-E0AC-1FC5-2573-6D64DE401295}"/>
              </a:ext>
            </a:extLst>
          </p:cNvPr>
          <p:cNvSpPr txBox="1"/>
          <p:nvPr/>
        </p:nvSpPr>
        <p:spPr>
          <a:xfrm>
            <a:off x="6675672" y="3921198"/>
            <a:ext cx="36792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Gotham Narrow Bold" pitchFamily="50" charset="0"/>
              </a:rPr>
              <a:t>F. Use a shoulder harness to prevent over exertion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729180D-9DAC-8DCD-EB36-C237034C80A0}"/>
              </a:ext>
            </a:extLst>
          </p:cNvPr>
          <p:cNvSpPr txBox="1"/>
          <p:nvPr/>
        </p:nvSpPr>
        <p:spPr>
          <a:xfrm>
            <a:off x="4256397" y="4932752"/>
            <a:ext cx="36792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Gotham Narrow Bold" pitchFamily="50" charset="0"/>
              </a:rPr>
              <a:t>G. These are all good safety practices</a:t>
            </a:r>
          </a:p>
        </p:txBody>
      </p:sp>
    </p:spTree>
    <p:extLst>
      <p:ext uri="{BB962C8B-B14F-4D97-AF65-F5344CB8AC3E}">
        <p14:creationId xmlns:p14="http://schemas.microsoft.com/office/powerpoint/2010/main" val="24728919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A54393-0D67-59F3-1DCA-F794FD6D95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9D7B000D-0D49-4436-EA9C-90508E1790D1}"/>
              </a:ext>
            </a:extLst>
          </p:cNvPr>
          <p:cNvSpPr txBox="1"/>
          <p:nvPr/>
        </p:nvSpPr>
        <p:spPr>
          <a:xfrm>
            <a:off x="1141408" y="6895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Which of the following is a good safety practice for operating trimming and cutting equipment?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EA3730-7B98-4007-DC1D-902E90679A55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9F57BF-7FE5-441F-3884-5C7DAD0F6175}"/>
              </a:ext>
            </a:extLst>
          </p:cNvPr>
          <p:cNvSpPr txBox="1"/>
          <p:nvPr/>
        </p:nvSpPr>
        <p:spPr>
          <a:xfrm>
            <a:off x="1141408" y="1898088"/>
            <a:ext cx="36792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Gotham Narrow Bold" pitchFamily="50" charset="0"/>
              </a:rPr>
              <a:t>A. Before transporting any equipment, ensure it is turned off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2DC0192-341C-B2E5-DC63-B5CEDB2CCE9A}"/>
              </a:ext>
            </a:extLst>
          </p:cNvPr>
          <p:cNvSpPr txBox="1"/>
          <p:nvPr/>
        </p:nvSpPr>
        <p:spPr>
          <a:xfrm>
            <a:off x="1141408" y="2909642"/>
            <a:ext cx="411608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Gotham Narrow Bold" pitchFamily="50" charset="0"/>
              </a:rPr>
              <a:t>B. Always keep hands and feet away from blades and cutting heads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2965219-5387-6D08-C862-811DFBB50721}"/>
              </a:ext>
            </a:extLst>
          </p:cNvPr>
          <p:cNvSpPr txBox="1"/>
          <p:nvPr/>
        </p:nvSpPr>
        <p:spPr>
          <a:xfrm>
            <a:off x="6675672" y="1896256"/>
            <a:ext cx="36792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Gotham Narrow Bold" pitchFamily="50" charset="0"/>
              </a:rPr>
              <a:t>D. Never attempt to cut anything above shoulder height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FD57D4-F41C-6B56-DF74-2F3C6024E855}"/>
              </a:ext>
            </a:extLst>
          </p:cNvPr>
          <p:cNvSpPr txBox="1"/>
          <p:nvPr/>
        </p:nvSpPr>
        <p:spPr>
          <a:xfrm>
            <a:off x="1141408" y="3798086"/>
            <a:ext cx="36792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Gotham Narrow Bold" pitchFamily="50" charset="0"/>
              </a:rPr>
              <a:t>C. Always carry equipment with cutting mechanisms away from the body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3347D19-DF55-A38D-2DEE-B547CC5370C0}"/>
              </a:ext>
            </a:extLst>
          </p:cNvPr>
          <p:cNvSpPr txBox="1"/>
          <p:nvPr/>
        </p:nvSpPr>
        <p:spPr>
          <a:xfrm>
            <a:off x="6675672" y="2908727"/>
            <a:ext cx="36792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Gotham Narrow Bold" pitchFamily="50" charset="0"/>
              </a:rPr>
              <a:t>E. Always use two hands and maintain a good grip on equipment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141948-6675-E285-B00A-DEBF2038D777}"/>
              </a:ext>
            </a:extLst>
          </p:cNvPr>
          <p:cNvSpPr txBox="1"/>
          <p:nvPr/>
        </p:nvSpPr>
        <p:spPr>
          <a:xfrm>
            <a:off x="6675672" y="3921198"/>
            <a:ext cx="36792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latin typeface="Gotham Narrow Bold" pitchFamily="50" charset="0"/>
              </a:rPr>
              <a:t>F. Use a shoulder harness to prevent over exertion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F493A4-AF34-3794-C483-A230412EBA0A}"/>
              </a:ext>
            </a:extLst>
          </p:cNvPr>
          <p:cNvSpPr txBox="1"/>
          <p:nvPr/>
        </p:nvSpPr>
        <p:spPr>
          <a:xfrm>
            <a:off x="4256397" y="4932752"/>
            <a:ext cx="3679204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00B050"/>
                </a:solidFill>
                <a:latin typeface="Gotham Narrow Bold" pitchFamily="50" charset="0"/>
              </a:rPr>
              <a:t>G. These are all good safety practices</a:t>
            </a:r>
          </a:p>
        </p:txBody>
      </p:sp>
    </p:spTree>
    <p:extLst>
      <p:ext uri="{BB962C8B-B14F-4D97-AF65-F5344CB8AC3E}">
        <p14:creationId xmlns:p14="http://schemas.microsoft.com/office/powerpoint/2010/main" val="8602913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3098800-18F9-6034-F158-D5916E051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03C1B90-8793-D4D2-CABA-8AC6583643C3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u="sng" dirty="0">
                <a:solidFill>
                  <a:srgbClr val="FB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6</a:t>
            </a:r>
            <a:endParaRPr lang="en-US" sz="6300" u="sng" dirty="0">
              <a:solidFill>
                <a:srgbClr val="FB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5920068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BD75F6C-DF48-8563-FED5-6B705CBF8A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96DB2F08-3DFD-8033-82DE-93117D4CD113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What are the 3 kinds of procedures for safely operating ground equipment?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AACC3A-4418-4B0E-6FD9-8EC47FE508D3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B3E0E09-6339-46AE-25DA-5059EDB90250}"/>
              </a:ext>
            </a:extLst>
          </p:cNvPr>
          <p:cNvSpPr txBox="1"/>
          <p:nvPr/>
        </p:nvSpPr>
        <p:spPr>
          <a:xfrm>
            <a:off x="1217916" y="2548711"/>
            <a:ext cx="367920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General Safety Procedures; Operating on Uneven Ground; and Avoiding Thrown Object Hazards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1A6C2D-5E55-09D7-F5BA-9123177E4A04}"/>
              </a:ext>
            </a:extLst>
          </p:cNvPr>
          <p:cNvSpPr txBox="1"/>
          <p:nvPr/>
        </p:nvSpPr>
        <p:spPr>
          <a:xfrm>
            <a:off x="1217916" y="3909128"/>
            <a:ext cx="41160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Ubiquitous Safety Procedures; Operating on Even Ground; and Avoiding Wet Areas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B51A07-CFE6-6A7D-10FB-24D36C59C147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None of the above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9B963C-9456-7389-27FF-7EDBD88447AD}"/>
              </a:ext>
            </a:extLst>
          </p:cNvPr>
          <p:cNvSpPr txBox="1"/>
          <p:nvPr/>
        </p:nvSpPr>
        <p:spPr>
          <a:xfrm>
            <a:off x="7012614" y="2548711"/>
            <a:ext cx="36792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General Lawn Procedures; Landscaping on Uneven Ground; and Perpetuating Thrown Object Hazards</a:t>
            </a:r>
          </a:p>
        </p:txBody>
      </p:sp>
    </p:spTree>
    <p:extLst>
      <p:ext uri="{BB962C8B-B14F-4D97-AF65-F5344CB8AC3E}">
        <p14:creationId xmlns:p14="http://schemas.microsoft.com/office/powerpoint/2010/main" val="1519325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D6765D0-C06A-24FC-6EEF-E3341E9984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31A14488-450D-9DD3-6ED4-761277BD7DC0}"/>
              </a:ext>
            </a:extLst>
          </p:cNvPr>
          <p:cNvSpPr txBox="1"/>
          <p:nvPr/>
        </p:nvSpPr>
        <p:spPr>
          <a:xfrm>
            <a:off x="1141408" y="1095962"/>
            <a:ext cx="990918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What are the 3 kinds of procedures for safely operating ground equipment?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7ED9085-4E60-E342-5F09-E1202A54DA1B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52AF7E3-63D4-A050-0669-EEBCD8B5A17F}"/>
              </a:ext>
            </a:extLst>
          </p:cNvPr>
          <p:cNvSpPr txBox="1"/>
          <p:nvPr/>
        </p:nvSpPr>
        <p:spPr>
          <a:xfrm>
            <a:off x="1217916" y="2548711"/>
            <a:ext cx="367920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A. General Safety Procedures; Operating on Uneven Ground; and Avoiding Thrown Object Hazards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E331FA1-B044-D451-5FE7-D66B97B09DFF}"/>
              </a:ext>
            </a:extLst>
          </p:cNvPr>
          <p:cNvSpPr txBox="1"/>
          <p:nvPr/>
        </p:nvSpPr>
        <p:spPr>
          <a:xfrm>
            <a:off x="1217916" y="3909128"/>
            <a:ext cx="411608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Ubiquitous Safety Procedures; Operating on Even Ground; and Avoiding Wet Areas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7D7A29-EB0C-102E-53FA-800451385657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None of the above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8D55153-61DF-DD87-A494-59FBAEB565FB}"/>
              </a:ext>
            </a:extLst>
          </p:cNvPr>
          <p:cNvSpPr txBox="1"/>
          <p:nvPr/>
        </p:nvSpPr>
        <p:spPr>
          <a:xfrm>
            <a:off x="7012614" y="2548711"/>
            <a:ext cx="367920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General Lawn Procedures; Landscaping on Uneven Ground; and Perpetuating Thrown Object Hazards</a:t>
            </a:r>
          </a:p>
        </p:txBody>
      </p:sp>
    </p:spTree>
    <p:extLst>
      <p:ext uri="{BB962C8B-B14F-4D97-AF65-F5344CB8AC3E}">
        <p14:creationId xmlns:p14="http://schemas.microsoft.com/office/powerpoint/2010/main" val="2013645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5AAF50A-B546-6847-7AC6-38ED04AD03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26764EC-9FDB-ADF6-D02B-01A48856AB11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u="sng" dirty="0">
                <a:solidFill>
                  <a:srgbClr val="FB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1</a:t>
            </a:r>
            <a:endParaRPr lang="en-US" sz="6300" u="sng" dirty="0">
              <a:solidFill>
                <a:srgbClr val="FB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871687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84075F1-BD12-0808-5B91-A1277A9995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AF1C8A3-0B2C-319F-7E40-F64AD1707C97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u="sng" dirty="0">
                <a:solidFill>
                  <a:srgbClr val="FB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7</a:t>
            </a:r>
            <a:endParaRPr lang="en-US" sz="6300" u="sng" dirty="0">
              <a:solidFill>
                <a:srgbClr val="FB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643882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7513CC9-6875-1BEE-1D0D-C0C1C08C40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E4E609D-9D0D-8E12-2FE8-47B22433EB88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If an area is too sloped or too uneven, you should . . .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115A7E-ED3F-150F-F089-4F7BF83C605E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BD0F3A-FC08-280F-1780-E6748613FFAA}"/>
              </a:ext>
            </a:extLst>
          </p:cNvPr>
          <p:cNvSpPr txBox="1"/>
          <p:nvPr/>
        </p:nvSpPr>
        <p:spPr>
          <a:xfrm>
            <a:off x="1217916" y="2548711"/>
            <a:ext cx="36792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Go fast in order to use centripetal force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BD9FC3F-36AE-95CF-554C-8E1A010DAD42}"/>
              </a:ext>
            </a:extLst>
          </p:cNvPr>
          <p:cNvSpPr txBox="1"/>
          <p:nvPr/>
        </p:nvSpPr>
        <p:spPr>
          <a:xfrm>
            <a:off x="1217916" y="3909128"/>
            <a:ext cx="41160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Tie yourself on to the equipment to prevent ejection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8D1D02-FCCE-C782-BF33-49722ADF6D73}"/>
              </a:ext>
            </a:extLst>
          </p:cNvPr>
          <p:cNvSpPr txBox="1"/>
          <p:nvPr/>
        </p:nvSpPr>
        <p:spPr>
          <a:xfrm>
            <a:off x="7012614" y="3909128"/>
            <a:ext cx="36792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Lean to the side opposite of the slope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61787F-545C-6AD8-9AEA-E8769AFE825F}"/>
              </a:ext>
            </a:extLst>
          </p:cNvPr>
          <p:cNvSpPr txBox="1"/>
          <p:nvPr/>
        </p:nvSpPr>
        <p:spPr>
          <a:xfrm>
            <a:off x="7012614" y="2548711"/>
            <a:ext cx="36792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Use a weed eater or push mower</a:t>
            </a:r>
          </a:p>
        </p:txBody>
      </p:sp>
    </p:spTree>
    <p:extLst>
      <p:ext uri="{BB962C8B-B14F-4D97-AF65-F5344CB8AC3E}">
        <p14:creationId xmlns:p14="http://schemas.microsoft.com/office/powerpoint/2010/main" val="27744279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E170325-D8C4-625B-1A6A-4BF232A4F1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249D920-19CF-E1D3-9E37-1FBAA190EBF4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If an area is too sloped or too uneven, you should . . .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A4368E-48AB-8700-5287-B9B2C40C0152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C231A5-C906-FC60-74B6-F7F89DDE6699}"/>
              </a:ext>
            </a:extLst>
          </p:cNvPr>
          <p:cNvSpPr txBox="1"/>
          <p:nvPr/>
        </p:nvSpPr>
        <p:spPr>
          <a:xfrm>
            <a:off x="1217916" y="2548711"/>
            <a:ext cx="36792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Go fast in order to use centripetal force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5200360-76A7-4DA2-DA02-BD87BCB92032}"/>
              </a:ext>
            </a:extLst>
          </p:cNvPr>
          <p:cNvSpPr txBox="1"/>
          <p:nvPr/>
        </p:nvSpPr>
        <p:spPr>
          <a:xfrm>
            <a:off x="1217916" y="3909128"/>
            <a:ext cx="411608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Tie yourself on to the equipment to prevent ejection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AC3F1A6-6A75-6C7E-F110-F652FA28B4BB}"/>
              </a:ext>
            </a:extLst>
          </p:cNvPr>
          <p:cNvSpPr txBox="1"/>
          <p:nvPr/>
        </p:nvSpPr>
        <p:spPr>
          <a:xfrm>
            <a:off x="7012614" y="3909128"/>
            <a:ext cx="36792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Lean to the side opposite of the slope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6C82523-DF94-BBB6-7D0E-9F4DF8CCC3B2}"/>
              </a:ext>
            </a:extLst>
          </p:cNvPr>
          <p:cNvSpPr txBox="1"/>
          <p:nvPr/>
        </p:nvSpPr>
        <p:spPr>
          <a:xfrm>
            <a:off x="7012614" y="2548711"/>
            <a:ext cx="36792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C. Use a weed eater or push mower</a:t>
            </a:r>
          </a:p>
        </p:txBody>
      </p:sp>
    </p:spTree>
    <p:extLst>
      <p:ext uri="{BB962C8B-B14F-4D97-AF65-F5344CB8AC3E}">
        <p14:creationId xmlns:p14="http://schemas.microsoft.com/office/powerpoint/2010/main" val="10228547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14B8AF-D5B2-0AF3-49A5-DDCC74DEDF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21A3294-404F-6F64-4527-B4186C34C218}"/>
              </a:ext>
            </a:extLst>
          </p:cNvPr>
          <p:cNvSpPr txBox="1">
            <a:spLocks noChangeArrowheads="1"/>
          </p:cNvSpPr>
          <p:nvPr/>
        </p:nvSpPr>
        <p:spPr>
          <a:xfrm>
            <a:off x="730499" y="1106151"/>
            <a:ext cx="8213798" cy="39230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537" indent="0">
              <a:buNone/>
              <a:defRPr/>
            </a:pPr>
            <a:endParaRPr lang="en-US" altLang="en-US" sz="2400" dirty="0">
              <a:latin typeface="Gotham Narrow Book"/>
              <a:cs typeface="Tahoma" pitchFamily="34" charset="0"/>
            </a:endParaRPr>
          </a:p>
          <a:p>
            <a:pPr marL="342900" indent="-342900">
              <a:defRPr/>
            </a:pPr>
            <a:endParaRPr lang="en-US" altLang="en-US" sz="2400" dirty="0">
              <a:latin typeface="Gotham Narrow Book"/>
              <a:cs typeface="Tahoma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71CC7B-6C2E-1E4F-8DE2-2DC8202F6DEE}"/>
              </a:ext>
            </a:extLst>
          </p:cNvPr>
          <p:cNvSpPr txBox="1"/>
          <p:nvPr/>
        </p:nvSpPr>
        <p:spPr>
          <a:xfrm>
            <a:off x="722260" y="1685208"/>
            <a:ext cx="10734804" cy="42567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Fire Protection Engineering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Life Safety and Emergency Preparedness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Environmental Compliance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Laboratory Safety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Occupational Safety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Occupational Health and Medical Surveillance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Materials Management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Industrial Hygiene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Chemical Hygiene</a:t>
            </a:r>
          </a:p>
          <a:p>
            <a:pPr marL="285750" indent="-285750">
              <a:lnSpc>
                <a:spcPct val="125000"/>
              </a:lnSpc>
              <a:buFont typeface="Arial" panose="020B0604020202020204" pitchFamily="34" charset="0"/>
              <a:buChar char="•"/>
            </a:pPr>
            <a:r>
              <a:rPr lang="en-US" dirty="0">
                <a:latin typeface="Gotham Narrow Book" pitchFamily="2" charset="0"/>
              </a:rPr>
              <a:t>Safety Training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D5D9F33-A439-8822-6797-164BB62FB6E4}"/>
              </a:ext>
            </a:extLst>
          </p:cNvPr>
          <p:cNvSpPr txBox="1"/>
          <p:nvPr/>
        </p:nvSpPr>
        <p:spPr>
          <a:xfrm>
            <a:off x="421374" y="275154"/>
            <a:ext cx="110401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B6400"/>
                </a:solidFill>
                <a:latin typeface="FjallaOne" panose="02000506040000020004" pitchFamily="2" charset="77"/>
              </a:rPr>
              <a:t>PROGRAMS AND SERVICES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16B859-DD1A-ADCA-AA0E-BDE7986C53DA}"/>
              </a:ext>
            </a:extLst>
          </p:cNvPr>
          <p:cNvSpPr txBox="1"/>
          <p:nvPr/>
        </p:nvSpPr>
        <p:spPr>
          <a:xfrm>
            <a:off x="416937" y="1106151"/>
            <a:ext cx="110401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63666A"/>
                </a:solidFill>
                <a:latin typeface="Gotham Narrow Bold" pitchFamily="2" charset="0"/>
              </a:rPr>
              <a:t>ENVIRONMENTAL HEALTH AND SAFETY</a:t>
            </a:r>
          </a:p>
        </p:txBody>
      </p:sp>
      <p:pic>
        <p:nvPicPr>
          <p:cNvPr id="11" name="Picture 10" descr="Logo&#10;&#10;Description automatically generated">
            <a:extLst>
              <a:ext uri="{FF2B5EF4-FFF2-40B4-BE49-F238E27FC236}">
                <a16:creationId xmlns:a16="http://schemas.microsoft.com/office/drawing/2014/main" id="{4F27D72E-35B8-62C0-3B5F-0C37F2D3C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5359" y="1460490"/>
            <a:ext cx="4168032" cy="244524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71F1D90-7215-0744-CD48-9F125D0D6841}"/>
              </a:ext>
            </a:extLst>
          </p:cNvPr>
          <p:cNvSpPr txBox="1"/>
          <p:nvPr/>
        </p:nvSpPr>
        <p:spPr>
          <a:xfrm>
            <a:off x="204386" y="5712767"/>
            <a:ext cx="11465228" cy="69307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US" sz="2200" b="1" dirty="0" err="1">
                <a:solidFill>
                  <a:srgbClr val="FB6400"/>
                </a:solidFill>
                <a:latin typeface="Gotham Narrow Bold" pitchFamily="2" charset="0"/>
              </a:rPr>
              <a:t>ehs@okstate.edu</a:t>
            </a:r>
            <a:r>
              <a:rPr lang="en-US" sz="2200" b="1" dirty="0">
                <a:solidFill>
                  <a:srgbClr val="63666A"/>
                </a:solidFill>
                <a:latin typeface="Gotham Narrow Bold" pitchFamily="2" charset="0"/>
              </a:rPr>
              <a:t> | 405.744.7241 | </a:t>
            </a:r>
            <a:r>
              <a:rPr lang="en-US" sz="2200" b="1" dirty="0">
                <a:solidFill>
                  <a:srgbClr val="FB6400"/>
                </a:solidFill>
                <a:latin typeface="Gotham Narrow Bold" pitchFamily="2" charset="0"/>
              </a:rPr>
              <a:t>1202 W. Farm Road, Suite 002 </a:t>
            </a:r>
            <a:r>
              <a:rPr lang="en-US" sz="2200" b="1" dirty="0">
                <a:solidFill>
                  <a:srgbClr val="63666A"/>
                </a:solidFill>
                <a:latin typeface="Gotham Narrow Bold" pitchFamily="2" charset="0"/>
              </a:rPr>
              <a:t>| </a:t>
            </a:r>
            <a:r>
              <a:rPr lang="en-US" sz="2200" b="1" dirty="0" err="1">
                <a:solidFill>
                  <a:srgbClr val="63666A"/>
                </a:solidFill>
                <a:latin typeface="Gotham Narrow Bold" pitchFamily="2" charset="0"/>
              </a:rPr>
              <a:t>ehs.okstate.edu</a:t>
            </a:r>
            <a:endParaRPr lang="en-US" sz="2200" b="1" dirty="0">
              <a:solidFill>
                <a:srgbClr val="63666A"/>
              </a:solidFill>
              <a:latin typeface="Gotham Narrow Bold" pitchFamily="2" charset="0"/>
            </a:endParaRPr>
          </a:p>
          <a:p>
            <a:endParaRPr lang="en-US" sz="2400" dirty="0">
              <a:solidFill>
                <a:schemeClr val="accent6"/>
              </a:solidFill>
              <a:latin typeface="Gotham Narrow Book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3330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DF1446D-DACD-C116-0A89-62EB93D29F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D563C822-3CBA-727B-74B0-E1F1889DFB71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It’s okay to refuel equipment when the engine is still running.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8697841-9055-413D-827B-5FDCC2AE5C52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1002DB-085F-7FA8-930F-0C76DBFC8B76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4954DC0-07BD-8E6C-433F-D60AE475406A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65337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ACC9A2B-C538-F26D-E16A-72A5E4BDC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4A2796A1-A3D6-E6D0-9818-C477C30D3353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It’s okay to refuel equipment when the engine is still running.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F88175-0DBA-C63B-F035-AEABBBB61C71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7C1FC-D8EA-7F9A-2F43-54D31770A414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FE29C9-4BCC-D23F-C175-9CD855C307AE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1386390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1BCDAB1-D57D-FCC5-9502-300AD5FC1D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0FA83891-93B1-4607-DC7F-4F559200264A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A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2</a:t>
            </a:r>
            <a:endParaRPr lang="en-US" sz="6300" dirty="0">
              <a:solidFill>
                <a:srgbClr val="FA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322908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F5ADFA9-2448-78CC-EB67-19B7CA277E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FF409041-3927-330A-A464-83922637A177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When it comes to grounds safety, PTO stands for?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759FC7-EDAB-2C59-B0F5-9840371457BE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EAE7474-8621-717F-2B63-2EDF5FA23D57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Paid Time Off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E60C76-C006-ED8E-7F56-2C2D2A0E8438}"/>
              </a:ext>
            </a:extLst>
          </p:cNvPr>
          <p:cNvSpPr txBox="1"/>
          <p:nvPr/>
        </p:nvSpPr>
        <p:spPr>
          <a:xfrm>
            <a:off x="1217916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Power Take Off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0182B94-1DDB-3B0A-E51D-4AD30B4A7012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Pete’s Tractor Organization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F4921D-B035-71DC-94C9-17463C1F5D84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Parent Teacher Organization</a:t>
            </a:r>
          </a:p>
        </p:txBody>
      </p:sp>
    </p:spTree>
    <p:extLst>
      <p:ext uri="{BB962C8B-B14F-4D97-AF65-F5344CB8AC3E}">
        <p14:creationId xmlns:p14="http://schemas.microsoft.com/office/powerpoint/2010/main" val="27050738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6E09761-0D5A-3BB9-DDFE-5BBE55D90C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E0AC080D-2653-F897-A493-B6670937CFB1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When it comes to grounds safety, PTO stands for?</a:t>
            </a:r>
            <a:endParaRPr lang="en-US" sz="2400" b="1" dirty="0">
              <a:solidFill>
                <a:srgbClr val="63666A"/>
              </a:solidFill>
              <a:latin typeface="Gotham Narrow Bold" pitchFamily="50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E50C0CB-5E99-DD8C-E52C-0171F3BCDFDC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B7FEAB-DA3D-A7D4-67C2-AFB5E851171C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Paid Time Off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F464C8-AC1B-B4D0-46D6-DFD33D4730C3}"/>
              </a:ext>
            </a:extLst>
          </p:cNvPr>
          <p:cNvSpPr txBox="1"/>
          <p:nvPr/>
        </p:nvSpPr>
        <p:spPr>
          <a:xfrm>
            <a:off x="1217916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Gotham Narrow Bold" pitchFamily="50" charset="0"/>
              </a:rPr>
              <a:t>B. Power Take Off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5FC44E-B88C-3012-904C-CA2A9ED14F80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C. Pete’s Tractor Organization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4B1DEB-D492-E99A-6BE9-EF0BACFBA1AA}"/>
              </a:ext>
            </a:extLst>
          </p:cNvPr>
          <p:cNvSpPr txBox="1"/>
          <p:nvPr/>
        </p:nvSpPr>
        <p:spPr>
          <a:xfrm>
            <a:off x="7012614" y="3909128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D. Parent Teacher Organization</a:t>
            </a:r>
          </a:p>
        </p:txBody>
      </p:sp>
    </p:spTree>
    <p:extLst>
      <p:ext uri="{BB962C8B-B14F-4D97-AF65-F5344CB8AC3E}">
        <p14:creationId xmlns:p14="http://schemas.microsoft.com/office/powerpoint/2010/main" val="25173920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5799F53-38B5-DF08-55F4-3A603C2694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4B801F1-C868-601B-4FFC-2DBDC65CDA16}"/>
              </a:ext>
            </a:extLst>
          </p:cNvPr>
          <p:cNvSpPr txBox="1"/>
          <p:nvPr/>
        </p:nvSpPr>
        <p:spPr>
          <a:xfrm>
            <a:off x="584026" y="2967349"/>
            <a:ext cx="1104012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300" dirty="0">
                <a:solidFill>
                  <a:srgbClr val="FA6400"/>
                </a:solidFill>
                <a:latin typeface="FjallaOne" panose="02000506040000020004" pitchFamily="2" charset="77"/>
                <a:hlinkClick r:id="rId3" action="ppaction://hlinksldjump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Question 3</a:t>
            </a:r>
            <a:endParaRPr lang="en-US" sz="6300" dirty="0">
              <a:solidFill>
                <a:srgbClr val="FA6400"/>
              </a:solidFill>
              <a:latin typeface="FjallaOne" panose="02000506040000020004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107476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00A4865-0361-F446-2F0B-41CB8B040B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0253696-9062-A556-34D6-EB1ADCDD25E6}"/>
              </a:ext>
            </a:extLst>
          </p:cNvPr>
          <p:cNvSpPr txBox="1"/>
          <p:nvPr/>
        </p:nvSpPr>
        <p:spPr>
          <a:xfrm>
            <a:off x="1141408" y="1095962"/>
            <a:ext cx="99091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63666A"/>
                </a:solidFill>
                <a:latin typeface="Gotham Narrow Bold" pitchFamily="50" charset="0"/>
              </a:rPr>
              <a:t>The operator of the equipment is permitted to have 2 passengers.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E336AB5-0DB6-ECC7-62A8-0D504AB765F6}"/>
              </a:ext>
            </a:extLst>
          </p:cNvPr>
          <p:cNvSpPr txBox="1"/>
          <p:nvPr/>
        </p:nvSpPr>
        <p:spPr>
          <a:xfrm>
            <a:off x="5516326" y="5300372"/>
            <a:ext cx="1159346" cy="4616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lnSpc>
                <a:spcPct val="125000"/>
              </a:lnSpc>
            </a:pPr>
            <a:endParaRPr lang="en-US" dirty="0">
              <a:latin typeface="Gotham Narrow Book" pitchFamily="2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2E7CAD4-36C7-A815-1307-23AE8D7C6B60}"/>
              </a:ext>
            </a:extLst>
          </p:cNvPr>
          <p:cNvSpPr txBox="1"/>
          <p:nvPr/>
        </p:nvSpPr>
        <p:spPr>
          <a:xfrm>
            <a:off x="1217916" y="2548711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A. True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1D74DFB-637C-67F7-9B46-08616652F3A8}"/>
              </a:ext>
            </a:extLst>
          </p:cNvPr>
          <p:cNvSpPr txBox="1"/>
          <p:nvPr/>
        </p:nvSpPr>
        <p:spPr>
          <a:xfrm>
            <a:off x="7012614" y="2551183"/>
            <a:ext cx="367920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Gotham Narrow Bold" pitchFamily="50" charset="0"/>
              </a:rPr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18694642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 Point Template 1" id="{DC2E022B-F182-4E39-A13D-45A362EFA4DF}" vid="{53AD3225-FFD0-40D4-87A2-48A923D2663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BA034F7A80A44FA9B15B7BD4E710FB" ma:contentTypeVersion="9" ma:contentTypeDescription="Create a new document." ma:contentTypeScope="" ma:versionID="f96bc0510047e8d0f517b2cc79f409d5">
  <xsd:schema xmlns:xsd="http://www.w3.org/2001/XMLSchema" xmlns:xs="http://www.w3.org/2001/XMLSchema" xmlns:p="http://schemas.microsoft.com/office/2006/metadata/properties" xmlns:ns3="af35017b-d2ab-45ea-a04e-eb0b4cea89eb" xmlns:ns4="f30aa6a4-5206-41e5-890a-e127a85ff665" targetNamespace="http://schemas.microsoft.com/office/2006/metadata/properties" ma:root="true" ma:fieldsID="c3f0ebb30ee539b3dc706f7e516375e1" ns3:_="" ns4:_="">
    <xsd:import namespace="af35017b-d2ab-45ea-a04e-eb0b4cea89eb"/>
    <xsd:import namespace="f30aa6a4-5206-41e5-890a-e127a85ff66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35017b-d2ab-45ea-a04e-eb0b4cea89e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0aa6a4-5206-41e5-890a-e127a85ff66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f35017b-d2ab-45ea-a04e-eb0b4cea89eb" xsi:nil="true"/>
  </documentManagement>
</p:properties>
</file>

<file path=customXml/itemProps1.xml><?xml version="1.0" encoding="utf-8"?>
<ds:datastoreItem xmlns:ds="http://schemas.openxmlformats.org/officeDocument/2006/customXml" ds:itemID="{ED09EC7B-7660-4F21-B799-6453608D726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35017b-d2ab-45ea-a04e-eb0b4cea89eb"/>
    <ds:schemaRef ds:uri="f30aa6a4-5206-41e5-890a-e127a85ff6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2F29B77-5C40-4C1C-8327-97F83513D0F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BC77A0-8FFF-4B95-AAF3-72A05288678A}">
  <ds:schemaRefs>
    <ds:schemaRef ds:uri="af35017b-d2ab-45ea-a04e-eb0b4cea89eb"/>
    <ds:schemaRef ds:uri="http://purl.org/dc/dcmitype/"/>
    <ds:schemaRef ds:uri="http://schemas.microsoft.com/office/2006/metadata/properties"/>
    <ds:schemaRef ds:uri="http://schemas.microsoft.com/office/2006/documentManagement/types"/>
    <ds:schemaRef ds:uri="f30aa6a4-5206-41e5-890a-e127a85ff665"/>
    <ds:schemaRef ds:uri="http://www.w3.org/XML/1998/namespace"/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powerpoint-styling-1</Template>
  <TotalTime>270</TotalTime>
  <Words>688</Words>
  <Application>Microsoft Macintosh PowerPoint</Application>
  <PresentationFormat>Widescreen</PresentationFormat>
  <Paragraphs>86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Calibri Light</vt:lpstr>
      <vt:lpstr>FjallaOne</vt:lpstr>
      <vt:lpstr>Gotham Narrow Bold</vt:lpstr>
      <vt:lpstr>Gotham Narrow Book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Oklahoma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Little, Kaitlin Ruth</dc:creator>
  <cp:lastModifiedBy>Christy, Alex</cp:lastModifiedBy>
  <cp:revision>21</cp:revision>
  <dcterms:created xsi:type="dcterms:W3CDTF">2020-01-16T16:49:47Z</dcterms:created>
  <dcterms:modified xsi:type="dcterms:W3CDTF">2025-09-11T13:34:44Z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0x010100AEBA034F7A80A44FA9B15B7BD4E710FB</vt:lpwstr>
  </property>
</Properties>
</file>