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7" r:id="rId3"/>
    <p:sldId id="259" r:id="rId4"/>
    <p:sldId id="266" r:id="rId5"/>
    <p:sldId id="268" r:id="rId6"/>
    <p:sldId id="269" r:id="rId7"/>
    <p:sldId id="260" r:id="rId8"/>
    <p:sldId id="271" r:id="rId9"/>
    <p:sldId id="272" r:id="rId10"/>
    <p:sldId id="273" r:id="rId11"/>
    <p:sldId id="274" r:id="rId12"/>
    <p:sldId id="275" r:id="rId13"/>
    <p:sldId id="276" r:id="rId14"/>
    <p:sldId id="277" r:id="rId15"/>
    <p:sldId id="278" r:id="rId16"/>
    <p:sldId id="279" r:id="rId17"/>
    <p:sldId id="280" r:id="rId18"/>
    <p:sldId id="281" r:id="rId19"/>
    <p:sldId id="283" r:id="rId20"/>
    <p:sldId id="308"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258" r:id="rId44"/>
    <p:sldId id="267" r:id="rId45"/>
    <p:sldId id="263"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bU6Mkv6QkMcA3WH7SX5Xw==" hashData="1FXGrgXZaGctxbM3IG1PWRRAYeHTtQilUiQ449cBAkMEseLamxgT6pIjZAJwN0yF3iEDrL175pELSIIIS/yz8Q=="/>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CB65B-B1FF-A388-C983-F3AB3E5CFBAC}" name="Petre, Jerry" initials="PJ" userId="S::gerald.petre@okstate.edu::70db4866-000e-4223-8603-737f415a76d4" providerId="AD"/>
  <p188:author id="{C3911D85-634B-6A11-DC40-AB1C1584ED4A}" name="Hogan, Gregory" initials="GH" userId="Hogan, Gregory" providerId="None"/>
  <p188:author id="{DBFEAA9A-4E72-97B4-57C9-E928028CE499}" name="Hogan, Gregory" initials="HG" userId="S::gregory.hogan@okstate.edu::8cb099db-9f8c-439c-b65f-4dd7ea73a7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FB640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94"/>
  </p:normalViewPr>
  <p:slideViewPr>
    <p:cSldViewPr snapToGrid="0" snapToObjects="1">
      <p:cViewPr varScale="1">
        <p:scale>
          <a:sx n="126" d="100"/>
          <a:sy n="126" d="100"/>
        </p:scale>
        <p:origin x="264" y="192"/>
      </p:cViewPr>
      <p:guideLst>
        <p:guide orient="horz" pos="3384"/>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8/13/25</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A51A-3168-024C-AD87-56547AE479AD}"/>
              </a:ext>
            </a:extLst>
          </p:cNvPr>
          <p:cNvSpPr txBox="1"/>
          <p:nvPr/>
        </p:nvSpPr>
        <p:spPr>
          <a:xfrm>
            <a:off x="584026" y="2921141"/>
            <a:ext cx="11040127" cy="1446550"/>
          </a:xfrm>
          <a:prstGeom prst="rect">
            <a:avLst/>
          </a:prstGeom>
          <a:noFill/>
        </p:spPr>
        <p:txBody>
          <a:bodyPr wrap="square" rtlCol="0">
            <a:spAutoFit/>
          </a:bodyPr>
          <a:lstStyle/>
          <a:p>
            <a:pPr algn="ctr"/>
            <a:r>
              <a:rPr lang="en-US" sz="8800" dirty="0">
                <a:solidFill>
                  <a:srgbClr val="FA6400"/>
                </a:solidFill>
                <a:latin typeface="FjallaOne" panose="02000506040000020004" pitchFamily="2" charset="77"/>
              </a:rPr>
              <a:t>GROUNDS SAFETY</a:t>
            </a:r>
          </a:p>
        </p:txBody>
      </p:sp>
      <p:sp>
        <p:nvSpPr>
          <p:cNvPr id="4" name="TextBox 3">
            <a:extLst>
              <a:ext uri="{FF2B5EF4-FFF2-40B4-BE49-F238E27FC236}">
                <a16:creationId xmlns:a16="http://schemas.microsoft.com/office/drawing/2014/main" id="{848B9C14-A533-4A32-B139-83841F782D0C}"/>
              </a:ext>
            </a:extLst>
          </p:cNvPr>
          <p:cNvSpPr txBox="1"/>
          <p:nvPr/>
        </p:nvSpPr>
        <p:spPr>
          <a:xfrm>
            <a:off x="584026" y="4217769"/>
            <a:ext cx="11040127" cy="646331"/>
          </a:xfrm>
          <a:prstGeom prst="rect">
            <a:avLst/>
          </a:prstGeom>
          <a:noFill/>
        </p:spPr>
        <p:txBody>
          <a:bodyPr wrap="square" rtlCol="0">
            <a:spAutoFit/>
          </a:bodyPr>
          <a:lstStyle/>
          <a:p>
            <a:pPr algn="ctr"/>
            <a:r>
              <a:rPr lang="en-US" sz="3600" b="1" dirty="0">
                <a:solidFill>
                  <a:srgbClr val="63666A"/>
                </a:solidFill>
                <a:latin typeface="Rubik" panose="02000604000000020004" pitchFamily="2" charset="-79"/>
                <a:cs typeface="Rubik" panose="02000604000000020004" pitchFamily="2" charset="-79"/>
              </a:rPr>
              <a:t>Oklahoma State University</a:t>
            </a:r>
          </a:p>
        </p:txBody>
      </p:sp>
      <p:pic>
        <p:nvPicPr>
          <p:cNvPr id="7" name="Picture 6" descr="Environmental Health and Safety logo">
            <a:extLst>
              <a:ext uri="{FF2B5EF4-FFF2-40B4-BE49-F238E27FC236}">
                <a16:creationId xmlns:a16="http://schemas.microsoft.com/office/drawing/2014/main" id="{D35995D1-C519-4B32-9132-78EDAD108F54}"/>
              </a:ext>
            </a:extLst>
          </p:cNvPr>
          <p:cNvPicPr>
            <a:picLocks noChangeAspect="1"/>
          </p:cNvPicPr>
          <p:nvPr/>
        </p:nvPicPr>
        <p:blipFill rotWithShape="1">
          <a:blip r:embed="rId3"/>
          <a:srcRect l="4871" t="35042" r="34480" b="32317"/>
          <a:stretch/>
        </p:blipFill>
        <p:spPr>
          <a:xfrm>
            <a:off x="4454563" y="5263533"/>
            <a:ext cx="3282874" cy="679545"/>
          </a:xfrm>
          <a:prstGeom prst="rect">
            <a:avLst/>
          </a:prstGeom>
        </p:spPr>
      </p:pic>
      <p:sp>
        <p:nvSpPr>
          <p:cNvPr id="8" name="TextBox 7">
            <a:extLst>
              <a:ext uri="{FF2B5EF4-FFF2-40B4-BE49-F238E27FC236}">
                <a16:creationId xmlns:a16="http://schemas.microsoft.com/office/drawing/2014/main" id="{DA833251-869F-4EC8-BE5C-8BB60AB4B401}"/>
              </a:ext>
            </a:extLst>
          </p:cNvPr>
          <p:cNvSpPr txBox="1"/>
          <p:nvPr/>
        </p:nvSpPr>
        <p:spPr>
          <a:xfrm>
            <a:off x="575936" y="5855237"/>
            <a:ext cx="11040127" cy="369332"/>
          </a:xfrm>
          <a:prstGeom prst="rect">
            <a:avLst/>
          </a:prstGeom>
          <a:noFill/>
        </p:spPr>
        <p:txBody>
          <a:bodyPr wrap="square" rtlCol="0">
            <a:spAutoFit/>
          </a:bodyPr>
          <a:lstStyle/>
          <a:p>
            <a:pPr algn="ctr"/>
            <a:r>
              <a:rPr lang="en-US" b="1" dirty="0">
                <a:latin typeface="Rubik" panose="02000604000000020004" pitchFamily="2" charset="-79"/>
                <a:cs typeface="Rubik" panose="02000604000000020004" pitchFamily="2" charset="-79"/>
              </a:rPr>
              <a:t>(405) 744-7241</a:t>
            </a:r>
          </a:p>
        </p:txBody>
      </p:sp>
      <p:sp>
        <p:nvSpPr>
          <p:cNvPr id="9" name="TextBox 8">
            <a:extLst>
              <a:ext uri="{FF2B5EF4-FFF2-40B4-BE49-F238E27FC236}">
                <a16:creationId xmlns:a16="http://schemas.microsoft.com/office/drawing/2014/main" id="{C5CD6C60-1049-41F7-8268-896C2CB2060A}"/>
              </a:ext>
            </a:extLst>
          </p:cNvPr>
          <p:cNvSpPr txBox="1"/>
          <p:nvPr/>
        </p:nvSpPr>
        <p:spPr>
          <a:xfrm>
            <a:off x="9308075" y="6316902"/>
            <a:ext cx="2307988" cy="307777"/>
          </a:xfrm>
          <a:prstGeom prst="rect">
            <a:avLst/>
          </a:prstGeom>
          <a:noFill/>
        </p:spPr>
        <p:txBody>
          <a:bodyPr wrap="square" rtlCol="0">
            <a:spAutoFit/>
          </a:bodyPr>
          <a:lstStyle/>
          <a:p>
            <a:pPr algn="ctr"/>
            <a:r>
              <a:rPr lang="en-US" sz="1400" b="1" dirty="0">
                <a:solidFill>
                  <a:srgbClr val="63666A"/>
                </a:solidFill>
                <a:latin typeface="Rubik" panose="02000604000000020004" pitchFamily="2" charset="-79"/>
                <a:cs typeface="Rubik" panose="02000604000000020004" pitchFamily="2" charset="-79"/>
              </a:rPr>
              <a:t>Current as of May 2025</a:t>
            </a:r>
          </a:p>
        </p:txBody>
      </p:sp>
    </p:spTree>
    <p:extLst>
      <p:ext uri="{BB962C8B-B14F-4D97-AF65-F5344CB8AC3E}">
        <p14:creationId xmlns:p14="http://schemas.microsoft.com/office/powerpoint/2010/main" val="2301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20850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Observe and question a skilled operator until you are comfortable with the procedures.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#2:  </a:t>
            </a:r>
            <a:r>
              <a:rPr lang="en-US" dirty="0">
                <a:latin typeface="Gotham Narrow Book" pitchFamily="50" charset="0"/>
              </a:rPr>
              <a:t>Overturns have the highest fatality rate for unintentional injuries involving tractors that occur on the farm, according to reports from 31 states covering about 66% of the farm tractors in the United States. In 1995, overturns accounted for 55% of all on-the-farm fatalities reported, with an annual rate of 5.5 deaths per 100,000 tractors.(National Safety Council Accidents Facts, p137). </a:t>
            </a:r>
          </a:p>
        </p:txBody>
      </p:sp>
      <p:pic>
        <p:nvPicPr>
          <p:cNvPr id="3" name="Picture 2" descr="A lawnmower on the grass&#10;&#10;Description automatically generated">
            <a:extLst>
              <a:ext uri="{FF2B5EF4-FFF2-40B4-BE49-F238E27FC236}">
                <a16:creationId xmlns:a16="http://schemas.microsoft.com/office/drawing/2014/main" id="{1AEFDD76-20E8-EC6C-E3BD-231071D7D0EE}"/>
              </a:ext>
            </a:extLst>
          </p:cNvPr>
          <p:cNvPicPr>
            <a:picLocks noChangeAspect="1"/>
          </p:cNvPicPr>
          <p:nvPr/>
        </p:nvPicPr>
        <p:blipFill>
          <a:blip r:embed="rId3"/>
          <a:stretch>
            <a:fillRect/>
          </a:stretch>
        </p:blipFill>
        <p:spPr>
          <a:xfrm>
            <a:off x="4359430" y="3315510"/>
            <a:ext cx="3473140" cy="2361735"/>
          </a:xfrm>
          <a:prstGeom prst="rect">
            <a:avLst/>
          </a:prstGeom>
        </p:spPr>
      </p:pic>
    </p:spTree>
    <p:extLst>
      <p:ext uri="{BB962C8B-B14F-4D97-AF65-F5344CB8AC3E}">
        <p14:creationId xmlns:p14="http://schemas.microsoft.com/office/powerpoint/2010/main" val="45949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SAFETY CHECKLIST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Make sure all protective guards are in place.  Never remove guards.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Determine that steering is responsive before beginning a job</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Test the brakes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Clean the steps and operating platform to prevent slipping</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Ensure that tires are properly inflated</a:t>
            </a:r>
          </a:p>
        </p:txBody>
      </p:sp>
      <p:pic>
        <p:nvPicPr>
          <p:cNvPr id="4" name="Picture 2">
            <a:extLst>
              <a:ext uri="{FF2B5EF4-FFF2-40B4-BE49-F238E27FC236}">
                <a16:creationId xmlns:a16="http://schemas.microsoft.com/office/drawing/2014/main" id="{A4A7696A-3C72-4293-BFF8-3BEBB349E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409" y="2602282"/>
            <a:ext cx="4057769" cy="239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80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SAFETY CHECKLIST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6"/>
            <a:ext cx="10734804" cy="1953730"/>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Check for correct tightness of bolts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Ensure a Slow-Moving Vehicle (SMV) sign is installed and visible</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Ensure flashing warning signs are present and operating when traveling on roadways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endParaRPr lang="en-US" dirty="0">
              <a:latin typeface="Gotham Narrow Book" pitchFamily="50" charset="0"/>
            </a:endParaRPr>
          </a:p>
        </p:txBody>
      </p:sp>
      <p:sp>
        <p:nvSpPr>
          <p:cNvPr id="7" name="TextBox 6">
            <a:extLst>
              <a:ext uri="{FF2B5EF4-FFF2-40B4-BE49-F238E27FC236}">
                <a16:creationId xmlns:a16="http://schemas.microsoft.com/office/drawing/2014/main" id="{2F7D35E1-9205-439C-969C-8F25D41701ED}"/>
              </a:ext>
            </a:extLst>
          </p:cNvPr>
          <p:cNvSpPr txBox="1"/>
          <p:nvPr/>
        </p:nvSpPr>
        <p:spPr>
          <a:xfrm>
            <a:off x="876822" y="3090644"/>
            <a:ext cx="5505871" cy="753668"/>
          </a:xfrm>
          <a:prstGeom prst="rect">
            <a:avLst/>
          </a:prstGeom>
          <a:noFill/>
        </p:spPr>
        <p:txBody>
          <a:bodyPr wrap="square">
            <a:spAutoFit/>
          </a:bodyPr>
          <a:lstStyle/>
          <a:p>
            <a:pPr>
              <a:lnSpc>
                <a:spcPct val="125000"/>
              </a:lnSpc>
            </a:pPr>
            <a:r>
              <a:rPr lang="en-US" dirty="0">
                <a:latin typeface="Gotham Narrow Bold" pitchFamily="50" charset="0"/>
              </a:rPr>
              <a:t>Once installed, never remove guards, lights or signs. Ignoring these simple items can cause accidents.</a:t>
            </a:r>
          </a:p>
        </p:txBody>
      </p:sp>
      <p:pic>
        <p:nvPicPr>
          <p:cNvPr id="8" name="Picture 7">
            <a:extLst>
              <a:ext uri="{FF2B5EF4-FFF2-40B4-BE49-F238E27FC236}">
                <a16:creationId xmlns:a16="http://schemas.microsoft.com/office/drawing/2014/main" id="{4C97DFC4-541F-40D3-A2AB-D5E90085DEE0}"/>
              </a:ext>
            </a:extLst>
          </p:cNvPr>
          <p:cNvPicPr>
            <a:picLocks noChangeAspect="1"/>
          </p:cNvPicPr>
          <p:nvPr/>
        </p:nvPicPr>
        <p:blipFill>
          <a:blip r:embed="rId3"/>
          <a:stretch>
            <a:fillRect/>
          </a:stretch>
        </p:blipFill>
        <p:spPr>
          <a:xfrm>
            <a:off x="8374117" y="3069126"/>
            <a:ext cx="2057400" cy="2524125"/>
          </a:xfrm>
          <a:prstGeom prst="rect">
            <a:avLst/>
          </a:prstGeom>
        </p:spPr>
      </p:pic>
    </p:spTree>
    <p:extLst>
      <p:ext uri="{BB962C8B-B14F-4D97-AF65-F5344CB8AC3E}">
        <p14:creationId xmlns:p14="http://schemas.microsoft.com/office/powerpoint/2010/main" val="33505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Never remove guards, flashing lights or Slow-Moving Vehicle signs—even if they are bothering you.</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#3:  </a:t>
            </a:r>
            <a:r>
              <a:rPr lang="en-US" dirty="0">
                <a:latin typeface="Gotham Narrow Book" pitchFamily="50" charset="0"/>
              </a:rPr>
              <a:t>Private industry reported 2.8 million non-fatal injuries and illnesses among mowers during 2019, which is unchanged from 2017 and 2018. This is reported form the U.S. Bureau of Labor Statistics.</a:t>
            </a:r>
          </a:p>
        </p:txBody>
      </p:sp>
    </p:spTree>
    <p:extLst>
      <p:ext uri="{BB962C8B-B14F-4D97-AF65-F5344CB8AC3E}">
        <p14:creationId xmlns:p14="http://schemas.microsoft.com/office/powerpoint/2010/main" val="31777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PROTECTIVE GEAR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Hearing protection, such as earplugs or muffs, are required for prolonged noise exposure.</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Gloves can't always prevent a finger amputation, but they can guard against cuts, abrasions, chemicals and other skin irritants. Wear gloves that fit and wear the right type of glove for the job. </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Long pants should be worn to protect against hazards such as flying debris, skin irritants and burns from exhaust. </a:t>
            </a:r>
          </a:p>
        </p:txBody>
      </p:sp>
    </p:spTree>
    <p:extLst>
      <p:ext uri="{BB962C8B-B14F-4D97-AF65-F5344CB8AC3E}">
        <p14:creationId xmlns:p14="http://schemas.microsoft.com/office/powerpoint/2010/main" val="352698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PROTECTIVE GEAR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Dust masks reduce inhalation of dust and other particles in the air. Do not use when working with chemicals, toxic gases, and or when there is an oxygen deficiency.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Safety glasses should be worn with side shields. If you wear glasses, ensure they have impact-resistant lenses. </a:t>
            </a:r>
          </a:p>
        </p:txBody>
      </p:sp>
      <p:pic>
        <p:nvPicPr>
          <p:cNvPr id="2" name="Picture 1">
            <a:extLst>
              <a:ext uri="{FF2B5EF4-FFF2-40B4-BE49-F238E27FC236}">
                <a16:creationId xmlns:a16="http://schemas.microsoft.com/office/drawing/2014/main" id="{376BA4E6-5617-4E36-A943-8AF20F4EAFDE}"/>
              </a:ext>
            </a:extLst>
          </p:cNvPr>
          <p:cNvPicPr>
            <a:picLocks noChangeAspect="1"/>
          </p:cNvPicPr>
          <p:nvPr/>
        </p:nvPicPr>
        <p:blipFill>
          <a:blip r:embed="rId3"/>
          <a:stretch>
            <a:fillRect/>
          </a:stretch>
        </p:blipFill>
        <p:spPr>
          <a:xfrm>
            <a:off x="4028371" y="2744746"/>
            <a:ext cx="4135258" cy="2997859"/>
          </a:xfrm>
          <a:prstGeom prst="rect">
            <a:avLst/>
          </a:prstGeom>
        </p:spPr>
      </p:pic>
    </p:spTree>
    <p:extLst>
      <p:ext uri="{BB962C8B-B14F-4D97-AF65-F5344CB8AC3E}">
        <p14:creationId xmlns:p14="http://schemas.microsoft.com/office/powerpoint/2010/main" val="226211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PROTECTIVE GEAR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6"/>
            <a:ext cx="10734804" cy="966902"/>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Remember to wear the right type of personal protective equipment for the job, keep the items clean and sanitary, and replace any items that wear out or become broken. </a:t>
            </a:r>
          </a:p>
        </p:txBody>
      </p:sp>
      <p:pic>
        <p:nvPicPr>
          <p:cNvPr id="4" name="Picture 3">
            <a:extLst>
              <a:ext uri="{FF2B5EF4-FFF2-40B4-BE49-F238E27FC236}">
                <a16:creationId xmlns:a16="http://schemas.microsoft.com/office/drawing/2014/main" id="{6F179C04-A063-41DF-B35D-E9CA5A8B8F70}"/>
              </a:ext>
            </a:extLst>
          </p:cNvPr>
          <p:cNvPicPr>
            <a:picLocks noChangeAspect="1"/>
          </p:cNvPicPr>
          <p:nvPr/>
        </p:nvPicPr>
        <p:blipFill>
          <a:blip r:embed="rId3"/>
          <a:stretch>
            <a:fillRect/>
          </a:stretch>
        </p:blipFill>
        <p:spPr>
          <a:xfrm>
            <a:off x="2045413" y="2397070"/>
            <a:ext cx="1961808" cy="2746532"/>
          </a:xfrm>
          <a:prstGeom prst="rect">
            <a:avLst/>
          </a:prstGeom>
        </p:spPr>
      </p:pic>
      <p:pic>
        <p:nvPicPr>
          <p:cNvPr id="7" name="Picture 2">
            <a:extLst>
              <a:ext uri="{FF2B5EF4-FFF2-40B4-BE49-F238E27FC236}">
                <a16:creationId xmlns:a16="http://schemas.microsoft.com/office/drawing/2014/main" id="{A56AF755-46B2-4336-BDA8-ABB8CD21B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505" y="2397070"/>
            <a:ext cx="3808082" cy="277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80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Wear personal protective equipment for ears, eyes, hands, nose, legs and feet.</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Keep the items clean and sanitary.</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#4:</a:t>
            </a:r>
            <a:r>
              <a:rPr lang="en-US" dirty="0">
                <a:latin typeface="Gotham Narrow Book" pitchFamily="50" charset="0"/>
              </a:rPr>
              <a:t>  Most Mower accidents occur between April and October, with June being the peak accident month. </a:t>
            </a:r>
          </a:p>
        </p:txBody>
      </p:sp>
    </p:spTree>
    <p:extLst>
      <p:ext uri="{BB962C8B-B14F-4D97-AF65-F5344CB8AC3E}">
        <p14:creationId xmlns:p14="http://schemas.microsoft.com/office/powerpoint/2010/main" val="2668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OPERATING PROCEDURES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There are 3 kinds of procedures for safely operating grounds equipment:</a:t>
            </a:r>
          </a:p>
          <a:p>
            <a:pPr marL="285750" indent="-285750">
              <a:lnSpc>
                <a:spcPct val="125000"/>
              </a:lnSpc>
              <a:buFont typeface="Arial" panose="020B0604020202020204" pitchFamily="34" charset="0"/>
              <a:buChar char="•"/>
            </a:pPr>
            <a:r>
              <a:rPr lang="en-US" dirty="0">
                <a:latin typeface="Gotham Narrow Book" pitchFamily="50" charset="0"/>
              </a:rPr>
              <a:t>General Safety Procedures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Operating on Uneven Ground</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Avoiding Thrown Object Hazards</a:t>
            </a:r>
          </a:p>
          <a:p>
            <a:pPr>
              <a:lnSpc>
                <a:spcPct val="125000"/>
              </a:lnSpc>
            </a:pPr>
            <a:endParaRPr lang="en-US" dirty="0">
              <a:latin typeface="Gotham Narrow Book" pitchFamily="50" charset="0"/>
            </a:endParaRPr>
          </a:p>
        </p:txBody>
      </p:sp>
    </p:spTree>
    <p:extLst>
      <p:ext uri="{BB962C8B-B14F-4D97-AF65-F5344CB8AC3E}">
        <p14:creationId xmlns:p14="http://schemas.microsoft.com/office/powerpoint/2010/main" val="7849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GENERAL SAFETY GUIDELINES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6"/>
            <a:ext cx="10734804" cy="1030276"/>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Only the operator is allowed on the equipment. No passengers allowed!</a:t>
            </a:r>
          </a:p>
          <a:p>
            <a:pPr>
              <a:lnSpc>
                <a:spcPct val="125000"/>
              </a:lnSpc>
            </a:pPr>
            <a:endParaRPr lang="en-US" dirty="0">
              <a:latin typeface="Gotham Narrow Book" pitchFamily="50" charset="0"/>
            </a:endParaRPr>
          </a:p>
        </p:txBody>
      </p:sp>
      <p:pic>
        <p:nvPicPr>
          <p:cNvPr id="7" name="Picture 6">
            <a:extLst>
              <a:ext uri="{FF2B5EF4-FFF2-40B4-BE49-F238E27FC236}">
                <a16:creationId xmlns:a16="http://schemas.microsoft.com/office/drawing/2014/main" id="{3361F403-051B-4E9C-9FBA-5DE24EB49148}"/>
              </a:ext>
            </a:extLst>
          </p:cNvPr>
          <p:cNvPicPr>
            <a:picLocks noChangeAspect="1"/>
          </p:cNvPicPr>
          <p:nvPr/>
        </p:nvPicPr>
        <p:blipFill rotWithShape="1">
          <a:blip r:embed="rId3"/>
          <a:srcRect t="10217"/>
          <a:stretch/>
        </p:blipFill>
        <p:spPr>
          <a:xfrm>
            <a:off x="2711669" y="2145670"/>
            <a:ext cx="6123667" cy="3518745"/>
          </a:xfrm>
          <a:prstGeom prst="rect">
            <a:avLst/>
          </a:prstGeom>
        </p:spPr>
      </p:pic>
    </p:spTree>
    <p:extLst>
      <p:ext uri="{BB962C8B-B14F-4D97-AF65-F5344CB8AC3E}">
        <p14:creationId xmlns:p14="http://schemas.microsoft.com/office/powerpoint/2010/main" val="48940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OBJECTIVES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901875" y="1369616"/>
            <a:ext cx="10734804" cy="3515581"/>
          </a:xfrm>
          <a:prstGeom prst="rect">
            <a:avLst/>
          </a:prstGeom>
          <a:noFill/>
        </p:spPr>
        <p:txBody>
          <a:bodyPr wrap="square" numCol="2" rtlCol="0">
            <a:noAutofit/>
          </a:bodyPr>
          <a:lstStyle/>
          <a:p>
            <a:pPr marL="285750" indent="-285750">
              <a:lnSpc>
                <a:spcPct val="125000"/>
              </a:lnSpc>
              <a:buFont typeface="Arial" panose="020B0604020202020204" pitchFamily="34" charset="0"/>
              <a:buChar char="•"/>
            </a:pPr>
            <a:r>
              <a:rPr lang="en-US" dirty="0">
                <a:latin typeface="Gotham Narrow Book" pitchFamily="2" charset="0"/>
              </a:rPr>
              <a:t>General Grounds Safety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Terms needed for mowing</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Pre-Operations Checks</a:t>
            </a: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Personal Protective Equipment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Operating Procedures</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Trimming and Cutting Equipment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Thrown Objects</a:t>
            </a:r>
          </a:p>
        </p:txBody>
      </p:sp>
    </p:spTree>
    <p:extLst>
      <p:ext uri="{BB962C8B-B14F-4D97-AF65-F5344CB8AC3E}">
        <p14:creationId xmlns:p14="http://schemas.microsoft.com/office/powerpoint/2010/main" val="104549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a:solidFill>
                  <a:srgbClr val="63666A"/>
                </a:solidFill>
                <a:latin typeface="Gotham Narrow Bold" pitchFamily="2" charset="0"/>
              </a:rPr>
              <a:t>GENERAL SAFETY GUIDELINES</a:t>
            </a:r>
            <a:endParaRPr lang="en-US" sz="2400" b="1" dirty="0">
              <a:solidFill>
                <a:srgbClr val="63666A"/>
              </a:solidFill>
              <a:latin typeface="Gotham Narrow Bold" pitchFamily="2" charset="0"/>
            </a:endParaRP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3574299"/>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a:latin typeface="Gotham Narrow Book" pitchFamily="50" charset="0"/>
              </a:rPr>
              <a:t>When leaving the seat, the operator should disengage the PTO, engage the brake, stop the engine, and wait for all parts to stop before dismounting. </a:t>
            </a:r>
          </a:p>
          <a:p>
            <a:pPr marL="285750" indent="-285750">
              <a:lnSpc>
                <a:spcPct val="125000"/>
              </a:lnSpc>
              <a:buFont typeface="Arial" panose="020B0604020202020204" pitchFamily="34" charset="0"/>
              <a:buChar char="•"/>
            </a:pPr>
            <a:endParaRPr lang="en-US">
              <a:latin typeface="Gotham Narrow Book" pitchFamily="50" charset="0"/>
            </a:endParaRPr>
          </a:p>
          <a:p>
            <a:pPr marL="285750" indent="-285750">
              <a:lnSpc>
                <a:spcPct val="125000"/>
              </a:lnSpc>
              <a:buFont typeface="Arial" panose="020B0604020202020204" pitchFamily="34" charset="0"/>
              <a:buChar char="•"/>
            </a:pPr>
            <a:r>
              <a:rPr lang="en-US">
                <a:latin typeface="Gotham Narrow Book" pitchFamily="50" charset="0"/>
              </a:rPr>
              <a:t>The operator should not adjust any mechanism of the equipment while the mower is running but should follow the above procedures making sure all parts have stopped moving. </a:t>
            </a:r>
          </a:p>
          <a:p>
            <a:pPr>
              <a:lnSpc>
                <a:spcPct val="125000"/>
              </a:lnSpc>
            </a:pPr>
            <a:endParaRPr lang="en-US" dirty="0">
              <a:latin typeface="Gotham Narrow Book" pitchFamily="50" charset="0"/>
            </a:endParaRPr>
          </a:p>
        </p:txBody>
      </p:sp>
      <p:pic>
        <p:nvPicPr>
          <p:cNvPr id="8" name="Picture 7">
            <a:extLst>
              <a:ext uri="{FF2B5EF4-FFF2-40B4-BE49-F238E27FC236}">
                <a16:creationId xmlns:a16="http://schemas.microsoft.com/office/drawing/2014/main" id="{D599AA49-380F-427E-A183-9D3CCA5FF249}"/>
              </a:ext>
            </a:extLst>
          </p:cNvPr>
          <p:cNvPicPr>
            <a:picLocks noChangeAspect="1"/>
          </p:cNvPicPr>
          <p:nvPr/>
        </p:nvPicPr>
        <p:blipFill>
          <a:blip r:embed="rId3"/>
          <a:stretch>
            <a:fillRect/>
          </a:stretch>
        </p:blipFill>
        <p:spPr>
          <a:xfrm>
            <a:off x="6091563" y="3032810"/>
            <a:ext cx="3631859" cy="2454868"/>
          </a:xfrm>
          <a:prstGeom prst="rect">
            <a:avLst/>
          </a:prstGeom>
        </p:spPr>
      </p:pic>
    </p:spTree>
    <p:extLst>
      <p:ext uri="{BB962C8B-B14F-4D97-AF65-F5344CB8AC3E}">
        <p14:creationId xmlns:p14="http://schemas.microsoft.com/office/powerpoint/2010/main" val="68631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GENERAL SAFETY GUIDELINES</a:t>
            </a:r>
          </a:p>
        </p:txBody>
      </p:sp>
      <p:sp>
        <p:nvSpPr>
          <p:cNvPr id="6" name="TextBox 5">
            <a:extLst>
              <a:ext uri="{FF2B5EF4-FFF2-40B4-BE49-F238E27FC236}">
                <a16:creationId xmlns:a16="http://schemas.microsoft.com/office/drawing/2014/main" id="{A87927AC-8429-D242-9F31-193EE99C1A6C}"/>
              </a:ext>
            </a:extLst>
          </p:cNvPr>
          <p:cNvSpPr txBox="1"/>
          <p:nvPr/>
        </p:nvSpPr>
        <p:spPr>
          <a:xfrm>
            <a:off x="5142415" y="1222399"/>
            <a:ext cx="5739636" cy="384219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When driving between mowing jobs, crossing a road, path or sidewalk, or when not using the mower, the operator should disengage the PTO to stop the mower blade.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Operators should not mow in conditions where traction or stability is questionable. If uncertain, test drive a section with the PTO off. </a:t>
            </a: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p:txBody>
      </p:sp>
      <p:pic>
        <p:nvPicPr>
          <p:cNvPr id="9" name="Picture 8">
            <a:extLst>
              <a:ext uri="{FF2B5EF4-FFF2-40B4-BE49-F238E27FC236}">
                <a16:creationId xmlns:a16="http://schemas.microsoft.com/office/drawing/2014/main" id="{3E6DCDD1-22F0-4568-9EF6-154A3E16234A}"/>
              </a:ext>
            </a:extLst>
          </p:cNvPr>
          <p:cNvPicPr>
            <a:picLocks noChangeAspect="1"/>
          </p:cNvPicPr>
          <p:nvPr/>
        </p:nvPicPr>
        <p:blipFill>
          <a:blip r:embed="rId3"/>
          <a:stretch>
            <a:fillRect/>
          </a:stretch>
        </p:blipFill>
        <p:spPr>
          <a:xfrm>
            <a:off x="876822" y="1486765"/>
            <a:ext cx="3578662" cy="2609314"/>
          </a:xfrm>
          <a:prstGeom prst="rect">
            <a:avLst/>
          </a:prstGeom>
        </p:spPr>
      </p:pic>
    </p:spTree>
    <p:extLst>
      <p:ext uri="{BB962C8B-B14F-4D97-AF65-F5344CB8AC3E}">
        <p14:creationId xmlns:p14="http://schemas.microsoft.com/office/powerpoint/2010/main" val="326405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Disengaging the Power Take Off (PTO), putting on the brake, stopping the engine, and waiting for all parts to stop moving before getting off the mower, are good common-sense rules to follow.</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#5:</a:t>
            </a:r>
            <a:r>
              <a:rPr lang="en-US" dirty="0">
                <a:latin typeface="Gotham Narrow Book" pitchFamily="50" charset="0"/>
              </a:rPr>
              <a:t>  Over half of tractor/mower-related deaths result from overturns. Most go over sideways; some go over backward. Chances of survival are better if your tractor/mower is equipped with a rollover protective structure (ROPS) and a seat belt. </a:t>
            </a:r>
          </a:p>
        </p:txBody>
      </p:sp>
    </p:spTree>
    <p:extLst>
      <p:ext uri="{BB962C8B-B14F-4D97-AF65-F5344CB8AC3E}">
        <p14:creationId xmlns:p14="http://schemas.microsoft.com/office/powerpoint/2010/main" val="113946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GENERAL SAFETY GUIDELINES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1754553"/>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Never refuel equipment while the engine is running or extremely hot. A fire or explosion could result. </a:t>
            </a:r>
          </a:p>
          <a:p>
            <a:pPr>
              <a:lnSpc>
                <a:spcPct val="125000"/>
              </a:lnSpc>
            </a:pPr>
            <a:endParaRPr lang="en-US" dirty="0">
              <a:latin typeface="Gotham Narrow Book" pitchFamily="50" charset="0"/>
            </a:endParaRPr>
          </a:p>
        </p:txBody>
      </p:sp>
      <p:pic>
        <p:nvPicPr>
          <p:cNvPr id="3" name="Picture 2" descr="A vehicle on fire with wheels&#10;&#10;Description automatically generated">
            <a:extLst>
              <a:ext uri="{FF2B5EF4-FFF2-40B4-BE49-F238E27FC236}">
                <a16:creationId xmlns:a16="http://schemas.microsoft.com/office/drawing/2014/main" id="{889A5FB8-A3AB-5763-2460-ACAEB7F6834D}"/>
              </a:ext>
            </a:extLst>
          </p:cNvPr>
          <p:cNvPicPr>
            <a:picLocks noChangeAspect="1"/>
          </p:cNvPicPr>
          <p:nvPr/>
        </p:nvPicPr>
        <p:blipFill>
          <a:blip r:embed="rId3"/>
          <a:stretch>
            <a:fillRect/>
          </a:stretch>
        </p:blipFill>
        <p:spPr>
          <a:xfrm>
            <a:off x="2678811" y="1803401"/>
            <a:ext cx="6825503" cy="3837604"/>
          </a:xfrm>
          <a:prstGeom prst="rect">
            <a:avLst/>
          </a:prstGeom>
        </p:spPr>
      </p:pic>
    </p:spTree>
    <p:extLst>
      <p:ext uri="{BB962C8B-B14F-4D97-AF65-F5344CB8AC3E}">
        <p14:creationId xmlns:p14="http://schemas.microsoft.com/office/powerpoint/2010/main" val="351977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SAFE FUELING PROCEDURES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Always refuel in a well-ventilated area on concrete or pavement. Never refuel equipment in grassy areas, as sparks could cause a fire. </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Before refueling equipment that has recently been used, allow the engine to cool before adding gasoline. </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Never smoke around gasoline or gasoline powered equipment. </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Always clean gasoline spills immediately to avoid accidental ignition. </a:t>
            </a:r>
          </a:p>
        </p:txBody>
      </p:sp>
      <p:pic>
        <p:nvPicPr>
          <p:cNvPr id="2" name="Picture 1">
            <a:extLst>
              <a:ext uri="{FF2B5EF4-FFF2-40B4-BE49-F238E27FC236}">
                <a16:creationId xmlns:a16="http://schemas.microsoft.com/office/drawing/2014/main" id="{907A5DC9-908E-D716-9906-FB805A75EB46}"/>
              </a:ext>
            </a:extLst>
          </p:cNvPr>
          <p:cNvPicPr>
            <a:picLocks noChangeAspect="1"/>
          </p:cNvPicPr>
          <p:nvPr/>
        </p:nvPicPr>
        <p:blipFill>
          <a:blip r:embed="rId3"/>
          <a:stretch>
            <a:fillRect/>
          </a:stretch>
        </p:blipFill>
        <p:spPr>
          <a:xfrm>
            <a:off x="8521430" y="2778464"/>
            <a:ext cx="2289648" cy="2289648"/>
          </a:xfrm>
          <a:prstGeom prst="rect">
            <a:avLst/>
          </a:prstGeom>
        </p:spPr>
      </p:pic>
    </p:spTree>
    <p:extLst>
      <p:ext uri="{BB962C8B-B14F-4D97-AF65-F5344CB8AC3E}">
        <p14:creationId xmlns:p14="http://schemas.microsoft.com/office/powerpoint/2010/main" val="106933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OPERATING ON UNEVEN GROUND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Operating on uneven ground is the number one cause of accidents due to rolling of the machine. Since not all machinery is equipped with ROPS, mower operators have been killed or severely injured by improper operation on uneven ground.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Even when ROPS is used, operators remain at risk and therefore should evaluate each situation on the safest way to mow.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If ROPS is on the machine wear your seat belt, equipment not have ROPS do not wear a seatbelt.</a:t>
            </a:r>
          </a:p>
        </p:txBody>
      </p:sp>
    </p:spTree>
    <p:extLst>
      <p:ext uri="{BB962C8B-B14F-4D97-AF65-F5344CB8AC3E}">
        <p14:creationId xmlns:p14="http://schemas.microsoft.com/office/powerpoint/2010/main" val="380364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OPERATING ON UNEVEN GROUND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6"/>
            <a:ext cx="10734804" cy="994062"/>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If an area is too sloped or the ground is deemed too uneven to operate the mower safely, use a weed eater or push mower. </a:t>
            </a:r>
          </a:p>
        </p:txBody>
      </p:sp>
      <p:pic>
        <p:nvPicPr>
          <p:cNvPr id="4" name="Picture 3">
            <a:extLst>
              <a:ext uri="{FF2B5EF4-FFF2-40B4-BE49-F238E27FC236}">
                <a16:creationId xmlns:a16="http://schemas.microsoft.com/office/drawing/2014/main" id="{DC74096D-F43C-4D0E-9040-E6EE90D57326}"/>
              </a:ext>
            </a:extLst>
          </p:cNvPr>
          <p:cNvPicPr>
            <a:picLocks noChangeAspect="1"/>
          </p:cNvPicPr>
          <p:nvPr/>
        </p:nvPicPr>
        <p:blipFill>
          <a:blip r:embed="rId3"/>
          <a:stretch>
            <a:fillRect/>
          </a:stretch>
        </p:blipFill>
        <p:spPr>
          <a:xfrm>
            <a:off x="1898263" y="2224570"/>
            <a:ext cx="8395473" cy="3162678"/>
          </a:xfrm>
          <a:prstGeom prst="rect">
            <a:avLst/>
          </a:prstGeom>
        </p:spPr>
      </p:pic>
    </p:spTree>
    <p:extLst>
      <p:ext uri="{BB962C8B-B14F-4D97-AF65-F5344CB8AC3E}">
        <p14:creationId xmlns:p14="http://schemas.microsoft.com/office/powerpoint/2010/main" val="368145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OPERATING ON UNEVEN GROUND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Before mowing on EVEN ground, prepare the machine:</a:t>
            </a:r>
          </a:p>
          <a:p>
            <a:pPr marL="285750" indent="-285750">
              <a:lnSpc>
                <a:spcPct val="125000"/>
              </a:lnSpc>
              <a:buFont typeface="Arial" panose="020B0604020202020204" pitchFamily="34" charset="0"/>
              <a:buChar char="•"/>
            </a:pPr>
            <a:r>
              <a:rPr lang="en-US" dirty="0">
                <a:latin typeface="Gotham Narrow Book" pitchFamily="50" charset="0"/>
              </a:rPr>
              <a:t>Lock the differential for better traction on slopes and in slippery places.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If available, install rear and/or front wheel weights to increase stability, steering, and traction. Refer to the machine's operating manual for installing these. </a:t>
            </a:r>
          </a:p>
          <a:p>
            <a:pPr>
              <a:lnSpc>
                <a:spcPct val="125000"/>
              </a:lnSpc>
            </a:pPr>
            <a:endParaRPr lang="en-US" dirty="0">
              <a:latin typeface="Gotham Narrow Book" pitchFamily="50" charset="0"/>
            </a:endParaRPr>
          </a:p>
        </p:txBody>
      </p:sp>
    </p:spTree>
    <p:extLst>
      <p:ext uri="{BB962C8B-B14F-4D97-AF65-F5344CB8AC3E}">
        <p14:creationId xmlns:p14="http://schemas.microsoft.com/office/powerpoint/2010/main" val="83779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a:solidFill>
                  <a:srgbClr val="63666A"/>
                </a:solidFill>
                <a:latin typeface="Gotham Narrow Bold" pitchFamily="2" charset="0"/>
              </a:rPr>
              <a:t>OPERATING ON UNEVEN GROUND</a:t>
            </a:r>
            <a:endParaRPr lang="en-US" sz="2400" b="1" dirty="0">
              <a:solidFill>
                <a:srgbClr val="63666A"/>
              </a:solidFill>
              <a:latin typeface="Gotham Narrow Bold" pitchFamily="2" charset="0"/>
            </a:endParaRP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5219178" cy="3699797"/>
          </a:xfrm>
          <a:prstGeom prst="rect">
            <a:avLst/>
          </a:prstGeom>
          <a:noFill/>
        </p:spPr>
        <p:txBody>
          <a:bodyPr wrap="square" rtlCol="0">
            <a:noAutofit/>
          </a:bodyPr>
          <a:lstStyle/>
          <a:p>
            <a:pPr>
              <a:lnSpc>
                <a:spcPct val="125000"/>
              </a:lnSpc>
            </a:pPr>
            <a:r>
              <a:rPr lang="en-US" dirty="0">
                <a:latin typeface="Gotham Narrow Bold" pitchFamily="50" charset="0"/>
              </a:rPr>
              <a:t>When mowing on UNEVEN ground:</a:t>
            </a:r>
          </a:p>
          <a:p>
            <a:pPr marL="285750" indent="-285750">
              <a:lnSpc>
                <a:spcPct val="125000"/>
              </a:lnSpc>
              <a:buFont typeface="Arial" panose="020B0604020202020204" pitchFamily="34" charset="0"/>
              <a:buChar char="•"/>
            </a:pPr>
            <a:r>
              <a:rPr lang="en-US" dirty="0">
                <a:latin typeface="Gotham Narrow Book" pitchFamily="50" charset="0"/>
              </a:rPr>
              <a:t>Slow down the travel speed so that you can see and react to hazards in your path. Overturns are four-times more likely to occur when travelling faster than mowing speed.</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Be on the alert for holes and ditches covered by grass or debris. A wheel may drop and cause an overturn. </a:t>
            </a:r>
          </a:p>
          <a:p>
            <a:pPr>
              <a:lnSpc>
                <a:spcPct val="125000"/>
              </a:lnSpc>
            </a:pPr>
            <a:endParaRPr lang="en-US" dirty="0">
              <a:latin typeface="Gotham Narrow Book" pitchFamily="50" charset="0"/>
            </a:endParaRPr>
          </a:p>
        </p:txBody>
      </p:sp>
      <p:pic>
        <p:nvPicPr>
          <p:cNvPr id="2" name="Picture 1">
            <a:extLst>
              <a:ext uri="{FF2B5EF4-FFF2-40B4-BE49-F238E27FC236}">
                <a16:creationId xmlns:a16="http://schemas.microsoft.com/office/drawing/2014/main" id="{7DC62DB0-0A18-F15B-C537-31B86DF21256}"/>
              </a:ext>
            </a:extLst>
          </p:cNvPr>
          <p:cNvPicPr>
            <a:picLocks noChangeAspect="1"/>
          </p:cNvPicPr>
          <p:nvPr/>
        </p:nvPicPr>
        <p:blipFill>
          <a:blip r:embed="rId3"/>
          <a:stretch>
            <a:fillRect/>
          </a:stretch>
        </p:blipFill>
        <p:spPr>
          <a:xfrm>
            <a:off x="6095999" y="1592161"/>
            <a:ext cx="5963729" cy="3699797"/>
          </a:xfrm>
          <a:prstGeom prst="rect">
            <a:avLst/>
          </a:prstGeom>
        </p:spPr>
      </p:pic>
    </p:spTree>
    <p:extLst>
      <p:ext uri="{BB962C8B-B14F-4D97-AF65-F5344CB8AC3E}">
        <p14:creationId xmlns:p14="http://schemas.microsoft.com/office/powerpoint/2010/main" val="8549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OPERATING ON UNEVEN GROUND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When mowing on UNEVEN ground:</a:t>
            </a:r>
          </a:p>
          <a:p>
            <a:pPr marL="285750" indent="-285750">
              <a:lnSpc>
                <a:spcPct val="125000"/>
              </a:lnSpc>
              <a:buFont typeface="Arial" panose="020B0604020202020204" pitchFamily="34" charset="0"/>
              <a:buChar char="•"/>
            </a:pPr>
            <a:r>
              <a:rPr lang="en-US" dirty="0">
                <a:latin typeface="Gotham Narrow Book" pitchFamily="50" charset="0"/>
              </a:rPr>
              <a:t>Drive up and down a hill, not across.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Do not stop when going up hill or down hill. If the mower stops going up hill, turn off the PTO and back down slowly.</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Do not try to stabilize the mower by putting your foot on the ground. </a:t>
            </a:r>
          </a:p>
          <a:p>
            <a:pPr marL="285750" indent="-285750">
              <a:lnSpc>
                <a:spcPct val="125000"/>
              </a:lnSpc>
              <a:buFont typeface="Arial" panose="020B0604020202020204" pitchFamily="34" charset="0"/>
              <a:buChar char="•"/>
            </a:pPr>
            <a:endParaRPr lang="en-US" dirty="0">
              <a:latin typeface="Gotham Narrow Book" pitchFamily="50" charset="0"/>
            </a:endParaRPr>
          </a:p>
          <a:p>
            <a:pPr>
              <a:lnSpc>
                <a:spcPct val="125000"/>
              </a:lnSpc>
            </a:pPr>
            <a:r>
              <a:rPr lang="en-US" dirty="0">
                <a:latin typeface="Gotham Narrow Bold" pitchFamily="50" charset="0"/>
              </a:rPr>
              <a:t>If in doubt, do not mow on uneven ground</a:t>
            </a:r>
          </a:p>
          <a:p>
            <a:pPr marL="285750" indent="-285750">
              <a:lnSpc>
                <a:spcPct val="125000"/>
              </a:lnSpc>
              <a:buFont typeface="Arial" panose="020B0604020202020204" pitchFamily="34" charset="0"/>
              <a:buChar char="•"/>
            </a:pPr>
            <a:r>
              <a:rPr lang="en-US" dirty="0">
                <a:latin typeface="Gotham Narrow Book" pitchFamily="50" charset="0"/>
              </a:rPr>
              <a:t>Saving yourself time by operating in an unsafe situation could cost you life or limb.</a:t>
            </a:r>
          </a:p>
        </p:txBody>
      </p:sp>
    </p:spTree>
    <p:extLst>
      <p:ext uri="{BB962C8B-B14F-4D97-AF65-F5344CB8AC3E}">
        <p14:creationId xmlns:p14="http://schemas.microsoft.com/office/powerpoint/2010/main" val="263341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GETTING STARTED</a:t>
            </a:r>
          </a:p>
        </p:txBody>
      </p:sp>
      <p:sp>
        <p:nvSpPr>
          <p:cNvPr id="4" name="TextBox 3">
            <a:extLst>
              <a:ext uri="{FF2B5EF4-FFF2-40B4-BE49-F238E27FC236}">
                <a16:creationId xmlns:a16="http://schemas.microsoft.com/office/drawing/2014/main" id="{E65C5450-F5E1-4E6F-B57F-1448B68243C5}"/>
              </a:ext>
            </a:extLst>
          </p:cNvPr>
          <p:cNvSpPr txBox="1"/>
          <p:nvPr/>
        </p:nvSpPr>
        <p:spPr>
          <a:xfrm>
            <a:off x="901875" y="1000284"/>
            <a:ext cx="10734804" cy="182097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Oklahoma State University takes pride in our beautiful grounds, so it only makes sense to keep our expert employees safe.</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Not everyone knows how to operate landscaping equipment safely. Common accidents include lacerations, injuries from projectiles, burns, electrical shock, strains and slips, trips, and falls.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The purpose of this training is to help you become familiar with grounds equipment. Let's get started. </a:t>
            </a:r>
          </a:p>
        </p:txBody>
      </p:sp>
      <p:pic>
        <p:nvPicPr>
          <p:cNvPr id="8" name="Picture 7" descr="A group of people walking in a park&#10;&#10;Description automatically generated">
            <a:extLst>
              <a:ext uri="{FF2B5EF4-FFF2-40B4-BE49-F238E27FC236}">
                <a16:creationId xmlns:a16="http://schemas.microsoft.com/office/drawing/2014/main" id="{0812A19C-95D1-11AB-A7AB-C397F5A6AF00}"/>
              </a:ext>
            </a:extLst>
          </p:cNvPr>
          <p:cNvPicPr>
            <a:picLocks noChangeAspect="1"/>
          </p:cNvPicPr>
          <p:nvPr/>
        </p:nvPicPr>
        <p:blipFill>
          <a:blip r:embed="rId3"/>
          <a:stretch>
            <a:fillRect/>
          </a:stretch>
        </p:blipFill>
        <p:spPr>
          <a:xfrm>
            <a:off x="3727945" y="3629608"/>
            <a:ext cx="4736110" cy="3078472"/>
          </a:xfrm>
          <a:prstGeom prst="rect">
            <a:avLst/>
          </a:prstGeom>
        </p:spPr>
      </p:pic>
    </p:spTree>
    <p:extLst>
      <p:ext uri="{BB962C8B-B14F-4D97-AF65-F5344CB8AC3E}">
        <p14:creationId xmlns:p14="http://schemas.microsoft.com/office/powerpoint/2010/main" val="177908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6"/>
            <a:ext cx="10734804" cy="1890564"/>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When operating, maintain a 5-foot buffer zone from drop-offs. String trimmers or push mowers should be used </a:t>
            </a:r>
          </a:p>
          <a:p>
            <a:pPr>
              <a:lnSpc>
                <a:spcPct val="125000"/>
              </a:lnSpc>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#6:  </a:t>
            </a:r>
            <a:r>
              <a:rPr lang="en-US" dirty="0">
                <a:latin typeface="Gotham Narrow Book" pitchFamily="50" charset="0"/>
              </a:rPr>
              <a:t>The fewest mower accidents occur on Sunday. On the other hand, Saturday and Wednesday are the peak days for accidents. Keep in mind that accidents can and do occur on any day of the week, usually when they are least expected. </a:t>
            </a:r>
          </a:p>
        </p:txBody>
      </p:sp>
      <p:pic>
        <p:nvPicPr>
          <p:cNvPr id="2" name="Picture 1">
            <a:extLst>
              <a:ext uri="{FF2B5EF4-FFF2-40B4-BE49-F238E27FC236}">
                <a16:creationId xmlns:a16="http://schemas.microsoft.com/office/drawing/2014/main" id="{B936B147-70E3-6C49-0701-5BF1F4CC81AA}"/>
              </a:ext>
            </a:extLst>
          </p:cNvPr>
          <p:cNvPicPr>
            <a:picLocks noChangeAspect="1"/>
          </p:cNvPicPr>
          <p:nvPr/>
        </p:nvPicPr>
        <p:blipFill>
          <a:blip r:embed="rId3"/>
          <a:stretch>
            <a:fillRect/>
          </a:stretch>
        </p:blipFill>
        <p:spPr>
          <a:xfrm>
            <a:off x="6650966" y="3321170"/>
            <a:ext cx="4372634" cy="2400180"/>
          </a:xfrm>
          <a:prstGeom prst="rect">
            <a:avLst/>
          </a:prstGeom>
        </p:spPr>
      </p:pic>
    </p:spTree>
    <p:extLst>
      <p:ext uri="{BB962C8B-B14F-4D97-AF65-F5344CB8AC3E}">
        <p14:creationId xmlns:p14="http://schemas.microsoft.com/office/powerpoint/2010/main" val="148250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TRIMMING AND CUTTING EQUIPMENT</a:t>
            </a:r>
          </a:p>
        </p:txBody>
      </p:sp>
      <p:sp>
        <p:nvSpPr>
          <p:cNvPr id="6" name="TextBox 5">
            <a:extLst>
              <a:ext uri="{FF2B5EF4-FFF2-40B4-BE49-F238E27FC236}">
                <a16:creationId xmlns:a16="http://schemas.microsoft.com/office/drawing/2014/main" id="{A87927AC-8429-D242-9F31-193EE99C1A6C}"/>
              </a:ext>
            </a:extLst>
          </p:cNvPr>
          <p:cNvSpPr txBox="1"/>
          <p:nvPr/>
        </p:nvSpPr>
        <p:spPr>
          <a:xfrm>
            <a:off x="5871990" y="1115395"/>
            <a:ext cx="5739636" cy="384219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Before transporting any equipment, ensure it is turned off. </a:t>
            </a:r>
          </a:p>
          <a:p>
            <a:pPr marL="285750" indent="-285750">
              <a:lnSpc>
                <a:spcPct val="125000"/>
              </a:lnSpc>
              <a:buFont typeface="Arial" panose="020B0604020202020204" pitchFamily="34" charset="0"/>
              <a:buChar char="•"/>
            </a:pPr>
            <a:r>
              <a:rPr lang="en-US" dirty="0">
                <a:latin typeface="Gotham Narrow Book" pitchFamily="50" charset="0"/>
              </a:rPr>
              <a:t>Always carry equipment with cutting mechanisms away from the body. </a:t>
            </a:r>
          </a:p>
          <a:p>
            <a:pPr marL="285750" indent="-285750">
              <a:lnSpc>
                <a:spcPct val="125000"/>
              </a:lnSpc>
              <a:buFont typeface="Arial" panose="020B0604020202020204" pitchFamily="34" charset="0"/>
              <a:buChar char="•"/>
            </a:pPr>
            <a:r>
              <a:rPr lang="en-US" dirty="0">
                <a:latin typeface="Gotham Narrow Book" pitchFamily="50" charset="0"/>
              </a:rPr>
              <a:t>Always keep hands and feet away from blades and cutting heads. </a:t>
            </a:r>
          </a:p>
          <a:p>
            <a:pPr marL="285750" indent="-285750">
              <a:lnSpc>
                <a:spcPct val="125000"/>
              </a:lnSpc>
              <a:buFont typeface="Arial" panose="020B0604020202020204" pitchFamily="34" charset="0"/>
              <a:buChar char="•"/>
            </a:pPr>
            <a:r>
              <a:rPr lang="en-US" dirty="0">
                <a:latin typeface="Gotham Narrow Book" pitchFamily="50" charset="0"/>
              </a:rPr>
              <a:t>Never attempt to cut anything above shoulder height. </a:t>
            </a:r>
          </a:p>
          <a:p>
            <a:pPr marL="285750" indent="-285750">
              <a:lnSpc>
                <a:spcPct val="125000"/>
              </a:lnSpc>
              <a:buFont typeface="Arial" panose="020B0604020202020204" pitchFamily="34" charset="0"/>
              <a:buChar char="•"/>
            </a:pPr>
            <a:r>
              <a:rPr lang="en-US" dirty="0">
                <a:latin typeface="Gotham Narrow Book" pitchFamily="50" charset="0"/>
              </a:rPr>
              <a:t>Always use two hands and maintain a good grip on equipment. </a:t>
            </a:r>
          </a:p>
          <a:p>
            <a:pPr marL="285750" indent="-285750">
              <a:lnSpc>
                <a:spcPct val="125000"/>
              </a:lnSpc>
              <a:buFont typeface="Arial" panose="020B0604020202020204" pitchFamily="34" charset="0"/>
              <a:buChar char="•"/>
            </a:pPr>
            <a:r>
              <a:rPr lang="en-US" dirty="0">
                <a:latin typeface="Gotham Narrow Book" pitchFamily="50" charset="0"/>
              </a:rPr>
              <a:t>Use shoulder harnesses to prevent </a:t>
            </a:r>
            <a:br>
              <a:rPr lang="en-US" dirty="0">
                <a:latin typeface="Gotham Narrow Book" pitchFamily="50" charset="0"/>
              </a:rPr>
            </a:br>
            <a:r>
              <a:rPr lang="en-US" dirty="0">
                <a:latin typeface="Gotham Narrow Book" pitchFamily="50" charset="0"/>
              </a:rPr>
              <a:t>strain from overexertion. </a:t>
            </a:r>
          </a:p>
          <a:p>
            <a:pPr>
              <a:lnSpc>
                <a:spcPct val="125000"/>
              </a:lnSpc>
            </a:pPr>
            <a:endParaRPr lang="en-US" dirty="0">
              <a:latin typeface="Gotham Narrow Book" pitchFamily="50" charset="0"/>
            </a:endParaRPr>
          </a:p>
        </p:txBody>
      </p:sp>
      <p:pic>
        <p:nvPicPr>
          <p:cNvPr id="7" name="Picture 6">
            <a:extLst>
              <a:ext uri="{FF2B5EF4-FFF2-40B4-BE49-F238E27FC236}">
                <a16:creationId xmlns:a16="http://schemas.microsoft.com/office/drawing/2014/main" id="{4311C0D2-9FB7-40AF-8B14-75BA28B8FEBB}"/>
              </a:ext>
            </a:extLst>
          </p:cNvPr>
          <p:cNvPicPr>
            <a:picLocks noChangeAspect="1"/>
          </p:cNvPicPr>
          <p:nvPr/>
        </p:nvPicPr>
        <p:blipFill>
          <a:blip r:embed="rId3"/>
          <a:stretch>
            <a:fillRect/>
          </a:stretch>
        </p:blipFill>
        <p:spPr>
          <a:xfrm>
            <a:off x="766212" y="1476767"/>
            <a:ext cx="4688646" cy="2632525"/>
          </a:xfrm>
          <a:prstGeom prst="rect">
            <a:avLst/>
          </a:prstGeom>
        </p:spPr>
      </p:pic>
    </p:spTree>
    <p:extLst>
      <p:ext uri="{BB962C8B-B14F-4D97-AF65-F5344CB8AC3E}">
        <p14:creationId xmlns:p14="http://schemas.microsoft.com/office/powerpoint/2010/main" val="410096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THROWN OBJECT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742384" y="1115395"/>
            <a:ext cx="10869242" cy="384219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Since most newer model mowers now have optional equipment that catches cut material, it is less important than it once was for operators to be aware of thrown object hazards.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However, many mowers without the optional equipment are still in use. This makes it necessary for all operators to be aware of and control for these hazards. </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 If bystander is hit during mowing please report to your supervisor.</a:t>
            </a:r>
          </a:p>
          <a:p>
            <a:pPr>
              <a:lnSpc>
                <a:spcPct val="125000"/>
              </a:lnSpc>
            </a:pPr>
            <a:endParaRPr lang="en-US" dirty="0">
              <a:latin typeface="Gotham Narrow Book" pitchFamily="50" charset="0"/>
            </a:endParaRPr>
          </a:p>
        </p:txBody>
      </p:sp>
      <p:pic>
        <p:nvPicPr>
          <p:cNvPr id="8" name="Picture 7">
            <a:extLst>
              <a:ext uri="{FF2B5EF4-FFF2-40B4-BE49-F238E27FC236}">
                <a16:creationId xmlns:a16="http://schemas.microsoft.com/office/drawing/2014/main" id="{2CE3B11A-6209-4C1B-A49C-F231866CBA9F}"/>
              </a:ext>
            </a:extLst>
          </p:cNvPr>
          <p:cNvPicPr>
            <a:picLocks noChangeAspect="1"/>
          </p:cNvPicPr>
          <p:nvPr/>
        </p:nvPicPr>
        <p:blipFill>
          <a:blip r:embed="rId3"/>
          <a:stretch>
            <a:fillRect/>
          </a:stretch>
        </p:blipFill>
        <p:spPr>
          <a:xfrm>
            <a:off x="8216024" y="3245477"/>
            <a:ext cx="3065247" cy="2182965"/>
          </a:xfrm>
          <a:prstGeom prst="rect">
            <a:avLst/>
          </a:prstGeom>
        </p:spPr>
      </p:pic>
    </p:spTree>
    <p:extLst>
      <p:ext uri="{BB962C8B-B14F-4D97-AF65-F5344CB8AC3E}">
        <p14:creationId xmlns:p14="http://schemas.microsoft.com/office/powerpoint/2010/main" val="112601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THROWN OBJECT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5530467" y="1115395"/>
            <a:ext cx="6081159" cy="3842195"/>
          </a:xfrm>
          <a:prstGeom prst="rect">
            <a:avLst/>
          </a:prstGeom>
          <a:noFill/>
        </p:spPr>
        <p:txBody>
          <a:bodyPr wrap="square" rtlCol="0">
            <a:noAutofit/>
          </a:bodyPr>
          <a:lstStyle/>
          <a:p>
            <a:pPr>
              <a:lnSpc>
                <a:spcPct val="125000"/>
              </a:lnSpc>
            </a:pPr>
            <a:r>
              <a:rPr lang="en-US" dirty="0">
                <a:latin typeface="Gotham Narrow Bold" pitchFamily="50" charset="0"/>
              </a:rPr>
              <a:t>To avoid these hazards . . .</a:t>
            </a:r>
          </a:p>
          <a:p>
            <a:pPr marL="285750" indent="-285750">
              <a:lnSpc>
                <a:spcPct val="125000"/>
              </a:lnSpc>
              <a:buFont typeface="Arial" panose="020B0604020202020204" pitchFamily="34" charset="0"/>
              <a:buChar char="•"/>
            </a:pPr>
            <a:r>
              <a:rPr lang="en-US" dirty="0">
                <a:latin typeface="Gotham Narrow Book" pitchFamily="50" charset="0"/>
              </a:rPr>
              <a:t>Operators should check areas where grass and weeds are high enough to hide debris that could be struck and thrown. The area should be closely inspected before mowing and these objects collected.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Areas with high grass and weeds should be mowed to an intermediate height, inspected a second time, then mowed again to the desired height. </a:t>
            </a: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p:txBody>
      </p:sp>
      <p:pic>
        <p:nvPicPr>
          <p:cNvPr id="7" name="Picture 6">
            <a:extLst>
              <a:ext uri="{FF2B5EF4-FFF2-40B4-BE49-F238E27FC236}">
                <a16:creationId xmlns:a16="http://schemas.microsoft.com/office/drawing/2014/main" id="{35FDFAA4-5ADF-414E-8F50-ACBEC2150846}"/>
              </a:ext>
            </a:extLst>
          </p:cNvPr>
          <p:cNvPicPr>
            <a:picLocks noChangeAspect="1"/>
          </p:cNvPicPr>
          <p:nvPr/>
        </p:nvPicPr>
        <p:blipFill>
          <a:blip r:embed="rId3"/>
          <a:stretch>
            <a:fillRect/>
          </a:stretch>
        </p:blipFill>
        <p:spPr>
          <a:xfrm>
            <a:off x="896709" y="1484235"/>
            <a:ext cx="3749789" cy="2812343"/>
          </a:xfrm>
          <a:prstGeom prst="rect">
            <a:avLst/>
          </a:prstGeom>
        </p:spPr>
      </p:pic>
    </p:spTree>
    <p:extLst>
      <p:ext uri="{BB962C8B-B14F-4D97-AF65-F5344CB8AC3E}">
        <p14:creationId xmlns:p14="http://schemas.microsoft.com/office/powerpoint/2010/main" val="1006802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THROWN OBJECT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742384" y="1115395"/>
            <a:ext cx="10869242" cy="3842195"/>
          </a:xfrm>
          <a:prstGeom prst="rect">
            <a:avLst/>
          </a:prstGeom>
          <a:noFill/>
        </p:spPr>
        <p:txBody>
          <a:bodyPr wrap="square" rtlCol="0">
            <a:noAutofit/>
          </a:bodyPr>
          <a:lstStyle/>
          <a:p>
            <a:pPr>
              <a:lnSpc>
                <a:spcPct val="125000"/>
              </a:lnSpc>
            </a:pPr>
            <a:r>
              <a:rPr lang="en-US" dirty="0">
                <a:latin typeface="Gotham Narrow Bold" pitchFamily="50" charset="0"/>
              </a:rPr>
              <a:t>To avoid these hazards . . .</a:t>
            </a:r>
          </a:p>
          <a:p>
            <a:pPr marL="285750" indent="-285750">
              <a:lnSpc>
                <a:spcPct val="125000"/>
              </a:lnSpc>
              <a:buFont typeface="Arial" panose="020B0604020202020204" pitchFamily="34" charset="0"/>
              <a:buChar char="•"/>
            </a:pPr>
            <a:r>
              <a:rPr lang="en-US" dirty="0">
                <a:latin typeface="Gotham Narrow Book" pitchFamily="50" charset="0"/>
              </a:rPr>
              <a:t>Operators should estimate how far and in what direction objects may be thrown</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Equipment shields must remain in place and not be removed. The shields help prevent objects from being thrown</a:t>
            </a:r>
          </a:p>
          <a:p>
            <a:pPr marL="285750" indent="-285750">
              <a:lnSpc>
                <a:spcPct val="125000"/>
              </a:lnSpc>
              <a:buFont typeface="Arial" panose="020B0604020202020204" pitchFamily="34" charset="0"/>
              <a:buChar char="•"/>
            </a:pPr>
            <a:endParaRPr lang="en-US" dirty="0">
              <a:latin typeface="Gotham Narrow Book" pitchFamily="50" charset="0"/>
            </a:endParaRPr>
          </a:p>
          <a:p>
            <a:pPr>
              <a:lnSpc>
                <a:spcPct val="125000"/>
              </a:lnSpc>
            </a:pPr>
            <a:r>
              <a:rPr lang="en-US" dirty="0">
                <a:latin typeface="Gotham Narrow Bold" pitchFamily="50" charset="0"/>
              </a:rPr>
              <a:t>Operators must recognize the throwing capabilities of the equipment being used and follow all guidelines to ensure safety of the people, animals, equipment, and the operator. </a:t>
            </a: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a:p>
            <a:pPr>
              <a:lnSpc>
                <a:spcPct val="125000"/>
              </a:lnSpc>
            </a:pPr>
            <a:r>
              <a:rPr lang="en-US" dirty="0">
                <a:latin typeface="Gotham Narrow Book" pitchFamily="50" charset="0"/>
              </a:rPr>
              <a:t> </a:t>
            </a:r>
          </a:p>
          <a:p>
            <a:pPr>
              <a:lnSpc>
                <a:spcPct val="125000"/>
              </a:lnSpc>
            </a:pPr>
            <a:endParaRPr lang="en-US" dirty="0">
              <a:latin typeface="Gotham Narrow Book" pitchFamily="50" charset="0"/>
            </a:endParaRPr>
          </a:p>
        </p:txBody>
      </p:sp>
    </p:spTree>
    <p:extLst>
      <p:ext uri="{BB962C8B-B14F-4D97-AF65-F5344CB8AC3E}">
        <p14:creationId xmlns:p14="http://schemas.microsoft.com/office/powerpoint/2010/main" val="59015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First walk and check areas to be mowed, looking for and removing objects that might be thrown.</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Trivia #7:</a:t>
            </a:r>
            <a:r>
              <a:rPr lang="en-US" dirty="0">
                <a:latin typeface="Gotham Narrow Book" pitchFamily="50" charset="0"/>
              </a:rPr>
              <a:t>  The Deadman Switch is referred to by mower operators and is a device that will automatically power-off machinery or equipment if the operator should leave the driver's seat for any reason. </a:t>
            </a:r>
          </a:p>
        </p:txBody>
      </p:sp>
    </p:spTree>
    <p:extLst>
      <p:ext uri="{BB962C8B-B14F-4D97-AF65-F5344CB8AC3E}">
        <p14:creationId xmlns:p14="http://schemas.microsoft.com/office/powerpoint/2010/main" val="172918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LINE TRIMMERS</a:t>
            </a:r>
          </a:p>
        </p:txBody>
      </p:sp>
      <p:sp>
        <p:nvSpPr>
          <p:cNvPr id="6" name="TextBox 5">
            <a:extLst>
              <a:ext uri="{FF2B5EF4-FFF2-40B4-BE49-F238E27FC236}">
                <a16:creationId xmlns:a16="http://schemas.microsoft.com/office/drawing/2014/main" id="{A87927AC-8429-D242-9F31-193EE99C1A6C}"/>
              </a:ext>
            </a:extLst>
          </p:cNvPr>
          <p:cNvSpPr txBox="1"/>
          <p:nvPr/>
        </p:nvSpPr>
        <p:spPr>
          <a:xfrm>
            <a:off x="5539341" y="905188"/>
            <a:ext cx="6081159" cy="4235203"/>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Remove all projectiles before trimming.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Watch out for exposed electrical wires, communication lines, that could be damaged by the trimmer string.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Don’t remove protective guards and string guides.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Monitor the string length this might cause the string to strike you unexpectedly.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Make sure all bystanders are out of </a:t>
            </a:r>
            <a:br>
              <a:rPr lang="en-US" dirty="0">
                <a:latin typeface="Gotham Narrow Book" pitchFamily="50" charset="0"/>
              </a:rPr>
            </a:br>
            <a:r>
              <a:rPr lang="en-US" dirty="0">
                <a:latin typeface="Gotham Narrow Book" pitchFamily="50" charset="0"/>
              </a:rPr>
              <a:t>the way before you begin trimming.</a:t>
            </a:r>
            <a:br>
              <a:rPr lang="en-US" dirty="0">
                <a:latin typeface="Gotham Narrow Book" pitchFamily="50" charset="0"/>
              </a:rPr>
            </a:br>
            <a:r>
              <a:rPr lang="en-US" dirty="0">
                <a:latin typeface="Gotham Narrow Book" pitchFamily="50" charset="0"/>
              </a:rPr>
              <a:t> </a:t>
            </a:r>
          </a:p>
          <a:p>
            <a:pPr marL="285750" indent="-285750">
              <a:lnSpc>
                <a:spcPct val="125000"/>
              </a:lnSpc>
              <a:buFont typeface="Arial" panose="020B0604020202020204" pitchFamily="34" charset="0"/>
              <a:buChar char="•"/>
            </a:pPr>
            <a:r>
              <a:rPr lang="en-US" dirty="0">
                <a:latin typeface="Gotham Narrow Book" pitchFamily="50" charset="0"/>
              </a:rPr>
              <a:t>Use body harness to support line trimmer.</a:t>
            </a: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p:txBody>
      </p:sp>
      <p:pic>
        <p:nvPicPr>
          <p:cNvPr id="8" name="Picture 2" descr="https://www.totallandscapecare.com/wp-content/uploads/sites/5/2015/09/Honda-string-trimmer-1024x795.jpg">
            <a:extLst>
              <a:ext uri="{FF2B5EF4-FFF2-40B4-BE49-F238E27FC236}">
                <a16:creationId xmlns:a16="http://schemas.microsoft.com/office/drawing/2014/main" id="{3197FE0C-0193-4ED0-9125-22DF827D2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7" y="1538497"/>
            <a:ext cx="4148538" cy="322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3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LINE TRIMMERS</a:t>
            </a:r>
          </a:p>
        </p:txBody>
      </p:sp>
      <p:sp>
        <p:nvSpPr>
          <p:cNvPr id="6" name="TextBox 5">
            <a:extLst>
              <a:ext uri="{FF2B5EF4-FFF2-40B4-BE49-F238E27FC236}">
                <a16:creationId xmlns:a16="http://schemas.microsoft.com/office/drawing/2014/main" id="{A87927AC-8429-D242-9F31-193EE99C1A6C}"/>
              </a:ext>
            </a:extLst>
          </p:cNvPr>
          <p:cNvSpPr txBox="1"/>
          <p:nvPr/>
        </p:nvSpPr>
        <p:spPr>
          <a:xfrm>
            <a:off x="4946572" y="1115395"/>
            <a:ext cx="6665053"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Wear appropriate protective clothing and equipment such as long-pants, long-sleeve shirts, gloves, hard boots, goggles or safety glasses, face shield and ear plugs.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Turn off gas-powered trimmers before inspecting, cleaning, adjusting, replacing string or leave unattended.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Before refueling gas-powered trimmers, place the trimmer on the ground and allow the engine to cool. </a:t>
            </a:r>
          </a:p>
        </p:txBody>
      </p:sp>
      <p:pic>
        <p:nvPicPr>
          <p:cNvPr id="4" name="Picture 3">
            <a:extLst>
              <a:ext uri="{FF2B5EF4-FFF2-40B4-BE49-F238E27FC236}">
                <a16:creationId xmlns:a16="http://schemas.microsoft.com/office/drawing/2014/main" id="{525EE5E5-7A0E-4D19-A6D1-8355316422CC}"/>
              </a:ext>
            </a:extLst>
          </p:cNvPr>
          <p:cNvPicPr>
            <a:picLocks noChangeAspect="1"/>
          </p:cNvPicPr>
          <p:nvPr/>
        </p:nvPicPr>
        <p:blipFill>
          <a:blip r:embed="rId3"/>
          <a:stretch>
            <a:fillRect/>
          </a:stretch>
        </p:blipFill>
        <p:spPr>
          <a:xfrm>
            <a:off x="859892" y="1412973"/>
            <a:ext cx="3456482" cy="3456482"/>
          </a:xfrm>
          <a:prstGeom prst="rect">
            <a:avLst/>
          </a:prstGeom>
        </p:spPr>
      </p:pic>
    </p:spTree>
    <p:extLst>
      <p:ext uri="{BB962C8B-B14F-4D97-AF65-F5344CB8AC3E}">
        <p14:creationId xmlns:p14="http://schemas.microsoft.com/office/powerpoint/2010/main" val="2180290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LAWN EDGER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5424390" cy="3699797"/>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Make sure bystanders are clear before starting the edger.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Don’t start an edger if the blade is touching the ground.  It could move unpredictably and possibly contact your feet and legs.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Wear appropriate eye protection such as goggles or safety glasses to guard against flying objects.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Do not stand in front of lawn edger </a:t>
            </a:r>
            <a:br>
              <a:rPr lang="en-US" dirty="0">
                <a:latin typeface="Gotham Narrow Book" pitchFamily="50" charset="0"/>
              </a:rPr>
            </a:br>
            <a:r>
              <a:rPr lang="en-US" dirty="0">
                <a:latin typeface="Gotham Narrow Book" pitchFamily="50" charset="0"/>
              </a:rPr>
              <a:t>while it is running.</a:t>
            </a:r>
          </a:p>
          <a:p>
            <a:pPr>
              <a:lnSpc>
                <a:spcPct val="125000"/>
              </a:lnSpc>
            </a:pPr>
            <a:endParaRPr lang="en-US" dirty="0">
              <a:latin typeface="Gotham Narrow Book" pitchFamily="50" charset="0"/>
            </a:endParaRPr>
          </a:p>
        </p:txBody>
      </p:sp>
      <p:pic>
        <p:nvPicPr>
          <p:cNvPr id="7" name="Picture 6">
            <a:extLst>
              <a:ext uri="{FF2B5EF4-FFF2-40B4-BE49-F238E27FC236}">
                <a16:creationId xmlns:a16="http://schemas.microsoft.com/office/drawing/2014/main" id="{77F3F369-DFBB-463D-9383-DC46FA9F2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243" y="2051236"/>
            <a:ext cx="4145935" cy="2763956"/>
          </a:xfrm>
          <a:prstGeom prst="rect">
            <a:avLst/>
          </a:prstGeom>
        </p:spPr>
      </p:pic>
    </p:spTree>
    <p:extLst>
      <p:ext uri="{BB962C8B-B14F-4D97-AF65-F5344CB8AC3E}">
        <p14:creationId xmlns:p14="http://schemas.microsoft.com/office/powerpoint/2010/main" val="249274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LAWN EDGER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217164" cy="3699797"/>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Don’t remove protective guards or shields.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Operate the edger at full blade speed.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When edging along roadways wear reflective vest, stay as close to the curb as possible to avoid being hit by passing vehicles.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Turn off a gas-powered edger running while inspecting, cleaning, adjusting, or replacing the blade unattended.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Ensure bystanders are clear from the area when starting and operating. </a:t>
            </a:r>
          </a:p>
        </p:txBody>
      </p:sp>
    </p:spTree>
    <p:extLst>
      <p:ext uri="{BB962C8B-B14F-4D97-AF65-F5344CB8AC3E}">
        <p14:creationId xmlns:p14="http://schemas.microsoft.com/office/powerpoint/2010/main" val="78824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GENERAL GROUNDS SAFETY</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Always read the owner’s manual before operation and beginning work with a piece of equipment. Familiarize yourself with controls and safety equipment.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Inspect the work area prior to starting work. Look for hazards such as rocks, stakes and sprinkler heads. Always stop work if a pedestrian enters the work area. Never leave equipment unattended.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Always remove a piece of equipment from service immediately if maintenance is required. </a:t>
            </a:r>
            <a:br>
              <a:rPr lang="en-US" dirty="0">
                <a:latin typeface="Gotham Narrow Book" pitchFamily="2" charset="0"/>
              </a:rPr>
            </a:b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Ensure that all guards and safety switches are working properly, are in place and in good condition.</a:t>
            </a:r>
          </a:p>
        </p:txBody>
      </p:sp>
    </p:spTree>
    <p:extLst>
      <p:ext uri="{BB962C8B-B14F-4D97-AF65-F5344CB8AC3E}">
        <p14:creationId xmlns:p14="http://schemas.microsoft.com/office/powerpoint/2010/main" val="12823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LEAF BLOWER</a:t>
            </a:r>
          </a:p>
        </p:txBody>
      </p:sp>
      <p:sp>
        <p:nvSpPr>
          <p:cNvPr id="6" name="TextBox 5">
            <a:extLst>
              <a:ext uri="{FF2B5EF4-FFF2-40B4-BE49-F238E27FC236}">
                <a16:creationId xmlns:a16="http://schemas.microsoft.com/office/drawing/2014/main" id="{A87927AC-8429-D242-9F31-193EE99C1A6C}"/>
              </a:ext>
            </a:extLst>
          </p:cNvPr>
          <p:cNvSpPr txBox="1"/>
          <p:nvPr/>
        </p:nvSpPr>
        <p:spPr>
          <a:xfrm>
            <a:off x="4946572" y="1115395"/>
            <a:ext cx="6665053"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Make sure bystanders are clear before starting the leaf blower and when operating. </a:t>
            </a:r>
          </a:p>
          <a:p>
            <a:pPr>
              <a:lnSpc>
                <a:spcPct val="125000"/>
              </a:lnSpc>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Always wear eye protection when operating a leaf blower even small stones can blind a person.</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Hearing protection is recommended.</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Always start and run the unit in an upright position.</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Never operate the blower without the tubing.</a:t>
            </a:r>
          </a:p>
        </p:txBody>
      </p:sp>
      <p:pic>
        <p:nvPicPr>
          <p:cNvPr id="7" name="Picture 6">
            <a:extLst>
              <a:ext uri="{FF2B5EF4-FFF2-40B4-BE49-F238E27FC236}">
                <a16:creationId xmlns:a16="http://schemas.microsoft.com/office/drawing/2014/main" id="{40D55C0C-AD2F-4F91-AF94-9EF62332557B}"/>
              </a:ext>
            </a:extLst>
          </p:cNvPr>
          <p:cNvPicPr>
            <a:picLocks noChangeAspect="1"/>
          </p:cNvPicPr>
          <p:nvPr/>
        </p:nvPicPr>
        <p:blipFill>
          <a:blip r:embed="rId3"/>
          <a:stretch>
            <a:fillRect/>
          </a:stretch>
        </p:blipFill>
        <p:spPr>
          <a:xfrm>
            <a:off x="711047" y="1688912"/>
            <a:ext cx="4138152" cy="2750886"/>
          </a:xfrm>
          <a:prstGeom prst="rect">
            <a:avLst/>
          </a:prstGeom>
        </p:spPr>
      </p:pic>
    </p:spTree>
    <p:extLst>
      <p:ext uri="{BB962C8B-B14F-4D97-AF65-F5344CB8AC3E}">
        <p14:creationId xmlns:p14="http://schemas.microsoft.com/office/powerpoint/2010/main" val="3272053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LEAF BLOWER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217164" cy="3699797"/>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50" charset="0"/>
              </a:rPr>
              <a:t>Always direct the debris away from people, animals, glass and solid objects that could cause the debris to rebound or ricochet.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Never use the blower to spread or mist chemicals, fertilizers or other toxic substances.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Never use the blower from ladders, trees, rooftops or other unstable surfaces.</a:t>
            </a:r>
            <a:br>
              <a:rPr lang="en-US" dirty="0">
                <a:latin typeface="Gotham Narrow Book" pitchFamily="50" charset="0"/>
              </a:rPr>
            </a:b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Never blow debris directly at bystanders. </a:t>
            </a:r>
          </a:p>
        </p:txBody>
      </p:sp>
    </p:spTree>
    <p:extLst>
      <p:ext uri="{BB962C8B-B14F-4D97-AF65-F5344CB8AC3E}">
        <p14:creationId xmlns:p14="http://schemas.microsoft.com/office/powerpoint/2010/main" val="279719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TAKEAWAYS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901875" y="1369616"/>
            <a:ext cx="10734804" cy="3515581"/>
          </a:xfrm>
          <a:prstGeom prst="rect">
            <a:avLst/>
          </a:prstGeom>
          <a:noFill/>
        </p:spPr>
        <p:txBody>
          <a:bodyPr wrap="square" numCol="2" rtlCol="0">
            <a:noAutofit/>
          </a:bodyPr>
          <a:lstStyle/>
          <a:p>
            <a:pPr marL="285750" indent="-285750">
              <a:lnSpc>
                <a:spcPct val="125000"/>
              </a:lnSpc>
              <a:buFont typeface="Arial" panose="020B0604020202020204" pitchFamily="34" charset="0"/>
              <a:buChar char="•"/>
            </a:pPr>
            <a:r>
              <a:rPr lang="en-US" dirty="0">
                <a:latin typeface="Gotham Narrow Book" pitchFamily="2" charset="0"/>
              </a:rPr>
              <a:t>Importance of Pre-Operation Checks</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The right PPE for the job</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Walk the ground first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Watch out for people</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Safety Devices never bypass</a:t>
            </a:r>
          </a:p>
        </p:txBody>
      </p:sp>
    </p:spTree>
    <p:extLst>
      <p:ext uri="{BB962C8B-B14F-4D97-AF65-F5344CB8AC3E}">
        <p14:creationId xmlns:p14="http://schemas.microsoft.com/office/powerpoint/2010/main" val="3147582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859BD6-B118-4624-9176-F898A7A03DD9}"/>
              </a:ext>
            </a:extLst>
          </p:cNvPr>
          <p:cNvSpPr txBox="1"/>
          <p:nvPr/>
        </p:nvSpPr>
        <p:spPr>
          <a:xfrm>
            <a:off x="876822" y="1917162"/>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Fire Protection Engineering</a:t>
            </a:r>
          </a:p>
          <a:p>
            <a:pPr marL="285750" indent="-285750">
              <a:lnSpc>
                <a:spcPct val="125000"/>
              </a:lnSpc>
              <a:buFont typeface="Arial" panose="020B0604020202020204" pitchFamily="34" charset="0"/>
              <a:buChar char="•"/>
            </a:pPr>
            <a:r>
              <a:rPr lang="en-US" dirty="0">
                <a:latin typeface="Gotham Narrow Book" pitchFamily="2" charset="0"/>
              </a:rPr>
              <a:t>Life Safety and Emergency Preparedness</a:t>
            </a:r>
          </a:p>
          <a:p>
            <a:pPr marL="285750" indent="-285750">
              <a:lnSpc>
                <a:spcPct val="125000"/>
              </a:lnSpc>
              <a:buFont typeface="Arial" panose="020B0604020202020204" pitchFamily="34" charset="0"/>
              <a:buChar char="•"/>
            </a:pPr>
            <a:r>
              <a:rPr lang="en-US" dirty="0">
                <a:latin typeface="Gotham Narrow Book" pitchFamily="2" charset="0"/>
              </a:rPr>
              <a:t>Environmental Compliance</a:t>
            </a:r>
          </a:p>
          <a:p>
            <a:pPr marL="285750" indent="-285750">
              <a:lnSpc>
                <a:spcPct val="125000"/>
              </a:lnSpc>
              <a:buFont typeface="Arial" panose="020B0604020202020204" pitchFamily="34" charset="0"/>
              <a:buChar char="•"/>
            </a:pPr>
            <a:r>
              <a:rPr lang="en-US" dirty="0">
                <a:latin typeface="Gotham Narrow Book" pitchFamily="2" charset="0"/>
              </a:rPr>
              <a:t>Laboratory Safety</a:t>
            </a:r>
          </a:p>
          <a:p>
            <a:pPr marL="285750" indent="-285750">
              <a:lnSpc>
                <a:spcPct val="125000"/>
              </a:lnSpc>
              <a:buFont typeface="Arial" panose="020B0604020202020204" pitchFamily="34" charset="0"/>
              <a:buChar char="•"/>
            </a:pPr>
            <a:r>
              <a:rPr lang="en-US" dirty="0">
                <a:latin typeface="Gotham Narrow Book" pitchFamily="2" charset="0"/>
              </a:rPr>
              <a:t>Occupational Safety</a:t>
            </a:r>
          </a:p>
          <a:p>
            <a:pPr marL="285750" indent="-285750">
              <a:lnSpc>
                <a:spcPct val="125000"/>
              </a:lnSpc>
              <a:buFont typeface="Arial" panose="020B0604020202020204" pitchFamily="34" charset="0"/>
              <a:buChar char="•"/>
            </a:pPr>
            <a:r>
              <a:rPr lang="en-US" dirty="0">
                <a:latin typeface="Gotham Narrow Book" pitchFamily="2" charset="0"/>
              </a:rPr>
              <a:t>Occupational Health and Medical Surveillance</a:t>
            </a:r>
          </a:p>
          <a:p>
            <a:pPr marL="285750" indent="-285750">
              <a:lnSpc>
                <a:spcPct val="125000"/>
              </a:lnSpc>
              <a:buFont typeface="Arial" panose="020B0604020202020204" pitchFamily="34" charset="0"/>
              <a:buChar char="•"/>
            </a:pPr>
            <a:r>
              <a:rPr lang="en-US" dirty="0">
                <a:latin typeface="Gotham Narrow Book" pitchFamily="2" charset="0"/>
              </a:rPr>
              <a:t>Materials Management</a:t>
            </a:r>
          </a:p>
          <a:p>
            <a:pPr marL="285750" indent="-285750">
              <a:lnSpc>
                <a:spcPct val="125000"/>
              </a:lnSpc>
              <a:buFont typeface="Arial" panose="020B0604020202020204" pitchFamily="34" charset="0"/>
              <a:buChar char="•"/>
            </a:pPr>
            <a:r>
              <a:rPr lang="en-US" dirty="0">
                <a:latin typeface="Gotham Narrow Book" pitchFamily="2" charset="0"/>
              </a:rPr>
              <a:t>Industrial Hygiene</a:t>
            </a:r>
          </a:p>
          <a:p>
            <a:pPr marL="285750" indent="-285750">
              <a:lnSpc>
                <a:spcPct val="125000"/>
              </a:lnSpc>
              <a:buFont typeface="Arial" panose="020B0604020202020204" pitchFamily="34" charset="0"/>
              <a:buChar char="•"/>
            </a:pPr>
            <a:r>
              <a:rPr lang="en-US" dirty="0">
                <a:latin typeface="Gotham Narrow Book" pitchFamily="2" charset="0"/>
              </a:rPr>
              <a:t>Chemical Hygiene</a:t>
            </a:r>
          </a:p>
          <a:p>
            <a:pPr marL="285750" indent="-285750">
              <a:lnSpc>
                <a:spcPct val="125000"/>
              </a:lnSpc>
              <a:buFont typeface="Arial" panose="020B0604020202020204" pitchFamily="34" charset="0"/>
              <a:buChar char="•"/>
            </a:pPr>
            <a:r>
              <a:rPr lang="en-US" dirty="0">
                <a:latin typeface="Gotham Narrow Book" pitchFamily="2" charset="0"/>
              </a:rPr>
              <a:t>Safety Training</a:t>
            </a:r>
          </a:p>
        </p:txBody>
      </p:sp>
      <p:sp>
        <p:nvSpPr>
          <p:cNvPr id="5" name="TextBox 4">
            <a:extLst>
              <a:ext uri="{FF2B5EF4-FFF2-40B4-BE49-F238E27FC236}">
                <a16:creationId xmlns:a16="http://schemas.microsoft.com/office/drawing/2014/main" id="{816BF72C-AF20-401C-B653-501C64502980}"/>
              </a:ext>
            </a:extLst>
          </p:cNvPr>
          <p:cNvSpPr txBox="1"/>
          <p:nvPr/>
        </p:nvSpPr>
        <p:spPr>
          <a:xfrm>
            <a:off x="575936" y="507108"/>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PROGRAMS AND SERVICES</a:t>
            </a:r>
          </a:p>
        </p:txBody>
      </p:sp>
      <p:sp>
        <p:nvSpPr>
          <p:cNvPr id="6" name="TextBox 5">
            <a:extLst>
              <a:ext uri="{FF2B5EF4-FFF2-40B4-BE49-F238E27FC236}">
                <a16:creationId xmlns:a16="http://schemas.microsoft.com/office/drawing/2014/main" id="{ECEC7AFA-0839-464E-92E1-0C023C316598}"/>
              </a:ext>
            </a:extLst>
          </p:cNvPr>
          <p:cNvSpPr txBox="1"/>
          <p:nvPr/>
        </p:nvSpPr>
        <p:spPr>
          <a:xfrm>
            <a:off x="575936" y="1358678"/>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ENVIRONMENTAL HEALTH AND SAFETY</a:t>
            </a:r>
          </a:p>
        </p:txBody>
      </p:sp>
      <p:pic>
        <p:nvPicPr>
          <p:cNvPr id="7" name="Picture 6">
            <a:extLst>
              <a:ext uri="{FF2B5EF4-FFF2-40B4-BE49-F238E27FC236}">
                <a16:creationId xmlns:a16="http://schemas.microsoft.com/office/drawing/2014/main" id="{12A1BDB5-FAFF-4CC4-8423-B8233FFD57DD}"/>
              </a:ext>
            </a:extLst>
          </p:cNvPr>
          <p:cNvPicPr>
            <a:picLocks noChangeAspect="1"/>
          </p:cNvPicPr>
          <p:nvPr/>
        </p:nvPicPr>
        <p:blipFill>
          <a:blip r:embed="rId3"/>
          <a:stretch>
            <a:fillRect/>
          </a:stretch>
        </p:blipFill>
        <p:spPr>
          <a:xfrm>
            <a:off x="7491412" y="1735159"/>
            <a:ext cx="3343276" cy="3216232"/>
          </a:xfrm>
          <a:prstGeom prst="rect">
            <a:avLst/>
          </a:prstGeom>
        </p:spPr>
      </p:pic>
    </p:spTree>
    <p:extLst>
      <p:ext uri="{BB962C8B-B14F-4D97-AF65-F5344CB8AC3E}">
        <p14:creationId xmlns:p14="http://schemas.microsoft.com/office/powerpoint/2010/main" val="166312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7927AC-8429-D242-9F31-193EE99C1A6C}"/>
              </a:ext>
            </a:extLst>
          </p:cNvPr>
          <p:cNvSpPr txBox="1"/>
          <p:nvPr/>
        </p:nvSpPr>
        <p:spPr>
          <a:xfrm>
            <a:off x="880357" y="861899"/>
            <a:ext cx="10734804" cy="1075544"/>
          </a:xfrm>
          <a:prstGeom prst="rect">
            <a:avLst/>
          </a:prstGeom>
          <a:noFill/>
        </p:spPr>
        <p:txBody>
          <a:bodyPr wrap="square" rtlCol="0">
            <a:noAutofit/>
          </a:bodyPr>
          <a:lstStyle/>
          <a:p>
            <a:pPr>
              <a:lnSpc>
                <a:spcPct val="125000"/>
              </a:lnSpc>
            </a:pPr>
            <a:r>
              <a:rPr lang="en-US" dirty="0">
                <a:latin typeface="Gotham Narrow Bold" pitchFamily="50" charset="0"/>
              </a:rPr>
              <a:t>This project was completed as part of a graduate training course in Instructional Systems Design at Oklahoma State University, in collaboration with Oklahoma State University Environmental Health &amp; Safety. Technical support was provided by Oklahoma State University Edmon Low Library. </a:t>
            </a:r>
          </a:p>
        </p:txBody>
      </p:sp>
      <p:pic>
        <p:nvPicPr>
          <p:cNvPr id="4" name="Picture 3">
            <a:extLst>
              <a:ext uri="{FF2B5EF4-FFF2-40B4-BE49-F238E27FC236}">
                <a16:creationId xmlns:a16="http://schemas.microsoft.com/office/drawing/2014/main" id="{00A4636D-F25F-4A73-94F1-36AD77B60958}"/>
              </a:ext>
            </a:extLst>
          </p:cNvPr>
          <p:cNvPicPr>
            <a:picLocks noChangeAspect="1"/>
          </p:cNvPicPr>
          <p:nvPr/>
        </p:nvPicPr>
        <p:blipFill>
          <a:blip r:embed="rId3"/>
          <a:stretch>
            <a:fillRect/>
          </a:stretch>
        </p:blipFill>
        <p:spPr>
          <a:xfrm>
            <a:off x="4235855" y="2266138"/>
            <a:ext cx="4023808" cy="2924892"/>
          </a:xfrm>
          <a:prstGeom prst="rect">
            <a:avLst/>
          </a:prstGeom>
        </p:spPr>
      </p:pic>
    </p:spTree>
    <p:extLst>
      <p:ext uri="{BB962C8B-B14F-4D97-AF65-F5344CB8AC3E}">
        <p14:creationId xmlns:p14="http://schemas.microsoft.com/office/powerpoint/2010/main" val="1081061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FC858-30BC-48FA-8760-2DF89C4BD466}"/>
              </a:ext>
            </a:extLst>
          </p:cNvPr>
          <p:cNvSpPr txBox="1"/>
          <p:nvPr/>
        </p:nvSpPr>
        <p:spPr>
          <a:xfrm>
            <a:off x="571500" y="2294175"/>
            <a:ext cx="11040127" cy="3077925"/>
          </a:xfrm>
          <a:prstGeom prst="rect">
            <a:avLst/>
          </a:prstGeom>
          <a:noFill/>
        </p:spPr>
        <p:txBody>
          <a:bodyPr wrap="square" rtlCol="0">
            <a:noAutofit/>
          </a:bodyPr>
          <a:lstStyle/>
          <a:p>
            <a:r>
              <a:rPr lang="en-US" sz="2400" b="1" dirty="0">
                <a:solidFill>
                  <a:schemeClr val="bg1"/>
                </a:solidFill>
                <a:latin typeface="Gotham Narrow Bold" pitchFamily="2" charset="0"/>
              </a:rPr>
              <a:t>O | </a:t>
            </a:r>
            <a:r>
              <a:rPr lang="en-US" sz="2400" dirty="0">
                <a:solidFill>
                  <a:schemeClr val="bg1"/>
                </a:solidFill>
                <a:latin typeface="Gotham Narrow Book" pitchFamily="2" charset="0"/>
              </a:rPr>
              <a:t>405.744.7241</a:t>
            </a:r>
          </a:p>
          <a:p>
            <a:r>
              <a:rPr lang="en-US" sz="2400" b="1" dirty="0">
                <a:solidFill>
                  <a:schemeClr val="bg1"/>
                </a:solidFill>
                <a:latin typeface="Gotham Narrow Bold" pitchFamily="2" charset="0"/>
              </a:rPr>
              <a:t>E | </a:t>
            </a:r>
            <a:r>
              <a:rPr lang="en-US" sz="2400" dirty="0">
                <a:solidFill>
                  <a:schemeClr val="bg1"/>
                </a:solidFill>
                <a:latin typeface="Gotham Narrow Book" pitchFamily="2" charset="0"/>
              </a:rPr>
              <a:t>ehs@okstate.edu</a:t>
            </a:r>
          </a:p>
          <a:p>
            <a:r>
              <a:rPr lang="en-US" sz="2400" dirty="0">
                <a:solidFill>
                  <a:schemeClr val="bg1"/>
                </a:solidFill>
                <a:latin typeface="Gotham Narrow Book" pitchFamily="2" charset="0"/>
              </a:rPr>
              <a:t>UHS Suite 002</a:t>
            </a:r>
          </a:p>
          <a:p>
            <a:endParaRPr lang="en-US" sz="2400" dirty="0">
              <a:solidFill>
                <a:schemeClr val="accent6"/>
              </a:solidFill>
              <a:latin typeface="Gotham Narrow Book" pitchFamily="2" charset="0"/>
            </a:endParaRPr>
          </a:p>
          <a:p>
            <a:r>
              <a:rPr lang="en-US" sz="2400" b="1" dirty="0">
                <a:solidFill>
                  <a:srgbClr val="FB6400"/>
                </a:solidFill>
                <a:latin typeface="Gotham Narrow Bold" pitchFamily="2" charset="0"/>
              </a:rPr>
              <a:t>ehs.okstate.edu</a:t>
            </a:r>
          </a:p>
        </p:txBody>
      </p:sp>
      <p:sp>
        <p:nvSpPr>
          <p:cNvPr id="9" name="TextBox 8">
            <a:extLst>
              <a:ext uri="{FF2B5EF4-FFF2-40B4-BE49-F238E27FC236}">
                <a16:creationId xmlns:a16="http://schemas.microsoft.com/office/drawing/2014/main" id="{1C6DFEBD-3985-4A70-BF91-7C9BD631162D}"/>
              </a:ext>
            </a:extLst>
          </p:cNvPr>
          <p:cNvSpPr txBox="1"/>
          <p:nvPr/>
        </p:nvSpPr>
        <p:spPr>
          <a:xfrm>
            <a:off x="584026" y="538619"/>
            <a:ext cx="11040127" cy="1061829"/>
          </a:xfrm>
          <a:prstGeom prst="rect">
            <a:avLst/>
          </a:prstGeom>
          <a:noFill/>
        </p:spPr>
        <p:txBody>
          <a:bodyPr wrap="square" rtlCol="0">
            <a:spAutoFit/>
          </a:bodyPr>
          <a:lstStyle/>
          <a:p>
            <a:r>
              <a:rPr lang="en-US" sz="6300" dirty="0">
                <a:solidFill>
                  <a:schemeClr val="bg1"/>
                </a:solidFill>
                <a:latin typeface="FjallaOne" panose="02000506040000020004" pitchFamily="2" charset="77"/>
              </a:rPr>
              <a:t>Environmental Health &amp; Safety</a:t>
            </a:r>
          </a:p>
        </p:txBody>
      </p:sp>
      <p:sp>
        <p:nvSpPr>
          <p:cNvPr id="10" name="TextBox 9">
            <a:extLst>
              <a:ext uri="{FF2B5EF4-FFF2-40B4-BE49-F238E27FC236}">
                <a16:creationId xmlns:a16="http://schemas.microsoft.com/office/drawing/2014/main" id="{7D70C6B3-2A49-4E45-9392-4953A4853242}"/>
              </a:ext>
            </a:extLst>
          </p:cNvPr>
          <p:cNvSpPr txBox="1"/>
          <p:nvPr/>
        </p:nvSpPr>
        <p:spPr>
          <a:xfrm>
            <a:off x="584026" y="1463179"/>
            <a:ext cx="11040127" cy="553998"/>
          </a:xfrm>
          <a:prstGeom prst="rect">
            <a:avLst/>
          </a:prstGeom>
          <a:noFill/>
        </p:spPr>
        <p:txBody>
          <a:bodyPr wrap="square" rtlCol="0">
            <a:spAutoFit/>
          </a:bodyPr>
          <a:lstStyle/>
          <a:p>
            <a:r>
              <a:rPr lang="en-US" sz="3000" b="1" dirty="0">
                <a:solidFill>
                  <a:srgbClr val="FB6400"/>
                </a:solidFill>
                <a:latin typeface="Rubik" panose="02000604000000020004" pitchFamily="2" charset="-79"/>
                <a:cs typeface="Rubik" panose="02000604000000020004" pitchFamily="2" charset="-79"/>
              </a:rPr>
              <a:t>Oklahoma State University</a:t>
            </a:r>
          </a:p>
        </p:txBody>
      </p:sp>
    </p:spTree>
    <p:extLst>
      <p:ext uri="{BB962C8B-B14F-4D97-AF65-F5344CB8AC3E}">
        <p14:creationId xmlns:p14="http://schemas.microsoft.com/office/powerpoint/2010/main" val="354615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967349"/>
            <a:ext cx="11040127"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QUESTIONS?</a:t>
            </a:r>
          </a:p>
        </p:txBody>
      </p:sp>
    </p:spTree>
    <p:extLst>
      <p:ext uri="{BB962C8B-B14F-4D97-AF65-F5344CB8AC3E}">
        <p14:creationId xmlns:p14="http://schemas.microsoft.com/office/powerpoint/2010/main" val="405067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GENERAL GROUNDS SAFETY</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Always wear sunscreen while working outdoors. </a:t>
            </a:r>
            <a:br>
              <a:rPr lang="en-US" dirty="0">
                <a:latin typeface="Gotham Narrow Book" pitchFamily="2" charset="0"/>
              </a:rPr>
            </a:b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Be careful to avoid fatigue and heat stress by taking breaks and drinking plenty of water. </a:t>
            </a:r>
            <a:br>
              <a:rPr lang="en-US" dirty="0">
                <a:latin typeface="Gotham Narrow Book" pitchFamily="2" charset="0"/>
              </a:rPr>
            </a:b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Never operate equipment if you’re tired, sick or taking medication. </a:t>
            </a:r>
            <a:br>
              <a:rPr lang="en-US" dirty="0">
                <a:latin typeface="Gotham Narrow Book" pitchFamily="2" charset="0"/>
              </a:rPr>
            </a:b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Take special precautions when working with electrical equipment. Avoid accidentally cutting any extension cords with equipment. </a:t>
            </a:r>
          </a:p>
        </p:txBody>
      </p:sp>
      <p:pic>
        <p:nvPicPr>
          <p:cNvPr id="3" name="Picture 2" descr="A brick walkway leading to a building&#10;&#10;Description automatically generated">
            <a:extLst>
              <a:ext uri="{FF2B5EF4-FFF2-40B4-BE49-F238E27FC236}">
                <a16:creationId xmlns:a16="http://schemas.microsoft.com/office/drawing/2014/main" id="{D605155D-7306-0021-A1AE-E7123F6C49C9}"/>
              </a:ext>
            </a:extLst>
          </p:cNvPr>
          <p:cNvPicPr>
            <a:picLocks noChangeAspect="1"/>
          </p:cNvPicPr>
          <p:nvPr/>
        </p:nvPicPr>
        <p:blipFill>
          <a:blip r:embed="rId3"/>
          <a:stretch>
            <a:fillRect/>
          </a:stretch>
        </p:blipFill>
        <p:spPr>
          <a:xfrm>
            <a:off x="5198034" y="3748704"/>
            <a:ext cx="4205941" cy="2803961"/>
          </a:xfrm>
          <a:prstGeom prst="rect">
            <a:avLst/>
          </a:prstGeom>
        </p:spPr>
      </p:pic>
    </p:spTree>
    <p:extLst>
      <p:ext uri="{BB962C8B-B14F-4D97-AF65-F5344CB8AC3E}">
        <p14:creationId xmlns:p14="http://schemas.microsoft.com/office/powerpoint/2010/main" val="76609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TERMS USED IN THIS TRAINING PROGRAM</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Power Take Off (PTO)</a:t>
            </a:r>
          </a:p>
          <a:p>
            <a:pPr marL="742950" lvl="1" indent="-285750">
              <a:lnSpc>
                <a:spcPct val="125000"/>
              </a:lnSpc>
              <a:buFont typeface="Arial" panose="020B0604020202020204" pitchFamily="34" charset="0"/>
              <a:buChar char="•"/>
            </a:pPr>
            <a:r>
              <a:rPr lang="en-US" dirty="0">
                <a:latin typeface="Gotham Narrow Book" pitchFamily="2" charset="0"/>
              </a:rPr>
              <a:t>PTO is the area of the machine where rotating torque is directly transferred to another machine or tool. In the mower case, the rotating torque is used to turn the mower blades. </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Roll Over Protection System (ROPS)</a:t>
            </a:r>
          </a:p>
          <a:p>
            <a:pPr marL="742950" lvl="1" indent="-285750">
              <a:lnSpc>
                <a:spcPct val="125000"/>
              </a:lnSpc>
              <a:buFont typeface="Arial" panose="020B0604020202020204" pitchFamily="34" charset="0"/>
              <a:buChar char="•"/>
            </a:pPr>
            <a:r>
              <a:rPr lang="en-US" dirty="0">
                <a:latin typeface="Gotham Narrow Book" pitchFamily="2" charset="0"/>
              </a:rPr>
              <a:t>ROPS is attached to some vehicle frames to help prevent the vehicle from upsetting more than 90 degrees and prevent the occupant from being crushed if an upset does occur. </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Deadman Switch</a:t>
            </a:r>
          </a:p>
          <a:p>
            <a:pPr marL="742950" lvl="1" indent="-285750">
              <a:lnSpc>
                <a:spcPct val="125000"/>
              </a:lnSpc>
              <a:buFont typeface="Arial" panose="020B0604020202020204" pitchFamily="34" charset="0"/>
              <a:buChar char="•"/>
            </a:pPr>
            <a:r>
              <a:rPr lang="en-US" dirty="0">
                <a:latin typeface="Gotham Narrow Book" pitchFamily="2" charset="0"/>
              </a:rPr>
              <a:t>A device that will automatically turn the machine off if the operator should leave the driver's seat for any reason. It may also be used in the case of an equipment malfunction to turn the machine off. </a:t>
            </a:r>
          </a:p>
        </p:txBody>
      </p:sp>
    </p:spTree>
    <p:extLst>
      <p:ext uri="{BB962C8B-B14F-4D97-AF65-F5344CB8AC3E}">
        <p14:creationId xmlns:p14="http://schemas.microsoft.com/office/powerpoint/2010/main" val="21048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REMEMBER</a:t>
            </a:r>
          </a:p>
        </p:txBody>
      </p:sp>
      <p:sp>
        <p:nvSpPr>
          <p:cNvPr id="6" name="TextBox 5">
            <a:extLst>
              <a:ext uri="{FF2B5EF4-FFF2-40B4-BE49-F238E27FC236}">
                <a16:creationId xmlns:a16="http://schemas.microsoft.com/office/drawing/2014/main" id="{A87927AC-8429-D242-9F31-193EE99C1A6C}"/>
              </a:ext>
            </a:extLst>
          </p:cNvPr>
          <p:cNvSpPr txBox="1"/>
          <p:nvPr/>
        </p:nvSpPr>
        <p:spPr>
          <a:xfrm>
            <a:off x="5827923" y="1115395"/>
            <a:ext cx="5783702"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Roll Over Protection System (ROPS)</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ld" pitchFamily="50" charset="0"/>
              </a:rPr>
              <a:t>Trivia #1:</a:t>
            </a:r>
            <a:r>
              <a:rPr lang="en-US" dirty="0">
                <a:latin typeface="Gotham Narrow Book" pitchFamily="2" charset="0"/>
              </a:rPr>
              <a:t>  Although there are few accidents with mowers, several injuries occur when mowers are in use. These accidents are caused by driving too fast, operating unsafely on uneven ground, operating a mower that has not been mechanically maintained, and pushing the mower beyond safe operating limits.</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Please wear your seat belt even when ROPS protection is provided.</a:t>
            </a:r>
          </a:p>
          <a:p>
            <a:pPr>
              <a:lnSpc>
                <a:spcPct val="125000"/>
              </a:lnSpc>
            </a:pPr>
            <a:r>
              <a:rPr lang="en-US" dirty="0">
                <a:latin typeface="Gotham Narrow Book" pitchFamily="2" charset="0"/>
              </a:rPr>
              <a:t> </a:t>
            </a:r>
          </a:p>
        </p:txBody>
      </p:sp>
      <p:pic>
        <p:nvPicPr>
          <p:cNvPr id="7" name="Picture 6">
            <a:extLst>
              <a:ext uri="{FF2B5EF4-FFF2-40B4-BE49-F238E27FC236}">
                <a16:creationId xmlns:a16="http://schemas.microsoft.com/office/drawing/2014/main" id="{EE9E5FC7-35C3-4BA8-814A-D100E6609735}"/>
              </a:ext>
            </a:extLst>
          </p:cNvPr>
          <p:cNvPicPr>
            <a:picLocks noChangeAspect="1"/>
          </p:cNvPicPr>
          <p:nvPr/>
        </p:nvPicPr>
        <p:blipFill>
          <a:blip r:embed="rId3"/>
          <a:stretch>
            <a:fillRect/>
          </a:stretch>
        </p:blipFill>
        <p:spPr>
          <a:xfrm>
            <a:off x="817238" y="1345957"/>
            <a:ext cx="4099248" cy="3490448"/>
          </a:xfrm>
          <a:prstGeom prst="rect">
            <a:avLst/>
          </a:prstGeom>
        </p:spPr>
      </p:pic>
    </p:spTree>
    <p:extLst>
      <p:ext uri="{BB962C8B-B14F-4D97-AF65-F5344CB8AC3E}">
        <p14:creationId xmlns:p14="http://schemas.microsoft.com/office/powerpoint/2010/main" val="130409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PRE-OPERATION PROCEDURES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ok" pitchFamily="50" charset="0"/>
              </a:rPr>
              <a:t>If problems can be identified </a:t>
            </a:r>
            <a:r>
              <a:rPr lang="en-US" dirty="0">
                <a:latin typeface="Gotham Narrow Bold" pitchFamily="50" charset="0"/>
              </a:rPr>
              <a:t>before</a:t>
            </a:r>
            <a:r>
              <a:rPr lang="en-US" dirty="0">
                <a:latin typeface="Gotham Narrow Book" pitchFamily="50" charset="0"/>
              </a:rPr>
              <a:t> stepping into the driver's seat, accidents can be prevented, and the equipment will remain properly maintained. </a:t>
            </a:r>
          </a:p>
          <a:p>
            <a:pPr>
              <a:lnSpc>
                <a:spcPct val="125000"/>
              </a:lnSpc>
            </a:pPr>
            <a:endParaRPr lang="en-US" dirty="0">
              <a:latin typeface="Gotham Narrow Book" pitchFamily="50" charset="0"/>
            </a:endParaRPr>
          </a:p>
          <a:p>
            <a:pPr>
              <a:lnSpc>
                <a:spcPct val="125000"/>
              </a:lnSpc>
            </a:pPr>
            <a:r>
              <a:rPr lang="en-US" altLang="en-US" sz="1800" kern="0" dirty="0">
                <a:solidFill>
                  <a:srgbClr val="000000"/>
                </a:solidFill>
                <a:latin typeface="Gotham Narrow Bold" pitchFamily="50" charset="0"/>
              </a:rPr>
              <a:t>Pre-Operation procedures can be broken down into three areas:</a:t>
            </a:r>
          </a:p>
          <a:p>
            <a:pPr marL="285750" lvl="0" indent="-285750" defTabSz="914400" fontAlgn="base">
              <a:spcBef>
                <a:spcPct val="0"/>
              </a:spcBef>
              <a:spcAft>
                <a:spcPct val="25000"/>
              </a:spcAft>
              <a:buClr>
                <a:schemeClr val="tx2"/>
              </a:buClr>
              <a:buSzPct val="110000"/>
              <a:buFont typeface="Arial" panose="020B0604020202020204" pitchFamily="34" charset="0"/>
              <a:buChar char="•"/>
            </a:pPr>
            <a:r>
              <a:rPr lang="en-US" altLang="en-US" sz="1800" dirty="0">
                <a:solidFill>
                  <a:srgbClr val="000000"/>
                </a:solidFill>
                <a:latin typeface="Gotham Narrow Book" pitchFamily="50" charset="0"/>
              </a:rPr>
              <a:t>Before operating the mower, walk around the area that needs to be mowed</a:t>
            </a:r>
            <a:br>
              <a:rPr lang="en-US" altLang="en-US" sz="1800" dirty="0">
                <a:solidFill>
                  <a:srgbClr val="000000"/>
                </a:solidFill>
                <a:latin typeface="Gotham Narrow Book" pitchFamily="50" charset="0"/>
              </a:rPr>
            </a:br>
            <a:r>
              <a:rPr lang="en-US" altLang="en-US" sz="1800" dirty="0">
                <a:solidFill>
                  <a:srgbClr val="000000"/>
                </a:solidFill>
                <a:latin typeface="Gotham Narrow Book" pitchFamily="50" charset="0"/>
              </a:rPr>
              <a:t> </a:t>
            </a:r>
          </a:p>
          <a:p>
            <a:pPr marL="285750" lvl="0" indent="-285750" defTabSz="914400" fontAlgn="base">
              <a:spcBef>
                <a:spcPct val="0"/>
              </a:spcBef>
              <a:spcAft>
                <a:spcPct val="25000"/>
              </a:spcAft>
              <a:buClr>
                <a:schemeClr val="tx2"/>
              </a:buClr>
              <a:buSzPct val="110000"/>
              <a:buFont typeface="Arial" panose="020B0604020202020204" pitchFamily="34" charset="0"/>
              <a:buChar char="•"/>
            </a:pPr>
            <a:r>
              <a:rPr lang="en-US" altLang="en-US" sz="1800" dirty="0">
                <a:solidFill>
                  <a:srgbClr val="000000"/>
                </a:solidFill>
                <a:latin typeface="Gotham Narrow Book" pitchFamily="50" charset="0"/>
              </a:rPr>
              <a:t>Guidelines for getting familiar with your equipment </a:t>
            </a:r>
          </a:p>
          <a:p>
            <a:pPr marL="285750" lvl="0" indent="-285750" defTabSz="914400" fontAlgn="base">
              <a:spcBef>
                <a:spcPct val="0"/>
              </a:spcBef>
              <a:spcAft>
                <a:spcPct val="25000"/>
              </a:spcAft>
              <a:buClr>
                <a:schemeClr val="tx2"/>
              </a:buClr>
              <a:buSzPct val="110000"/>
              <a:buFont typeface="Arial" panose="020B0604020202020204" pitchFamily="34" charset="0"/>
              <a:buChar char="•"/>
            </a:pPr>
            <a:endParaRPr lang="en-US" altLang="en-US" sz="1800" dirty="0">
              <a:solidFill>
                <a:srgbClr val="000000"/>
              </a:solidFill>
              <a:latin typeface="Gotham Narrow Book" pitchFamily="50" charset="0"/>
            </a:endParaRPr>
          </a:p>
          <a:p>
            <a:pPr marL="285750" lvl="0" indent="-285750" defTabSz="914400" fontAlgn="base">
              <a:spcBef>
                <a:spcPct val="15000"/>
              </a:spcBef>
              <a:spcAft>
                <a:spcPct val="25000"/>
              </a:spcAft>
              <a:buClr>
                <a:schemeClr val="tx2"/>
              </a:buClr>
              <a:buSzPct val="110000"/>
              <a:buFont typeface="Arial" panose="020B0604020202020204" pitchFamily="34" charset="0"/>
              <a:buChar char="•"/>
            </a:pPr>
            <a:r>
              <a:rPr lang="en-US" altLang="en-US" sz="1800" dirty="0">
                <a:solidFill>
                  <a:srgbClr val="000000"/>
                </a:solidFill>
                <a:latin typeface="Gotham Narrow Book" pitchFamily="50" charset="0"/>
              </a:rPr>
              <a:t>Using a safety checklist </a:t>
            </a:r>
          </a:p>
          <a:p>
            <a:pPr marL="285750" lvl="0" indent="-285750" defTabSz="914400" fontAlgn="base">
              <a:spcBef>
                <a:spcPct val="15000"/>
              </a:spcBef>
              <a:spcAft>
                <a:spcPct val="25000"/>
              </a:spcAft>
              <a:buClr>
                <a:schemeClr val="tx2"/>
              </a:buClr>
              <a:buSzPct val="110000"/>
              <a:buFont typeface="Arial" panose="020B0604020202020204" pitchFamily="34" charset="0"/>
              <a:buChar char="•"/>
            </a:pPr>
            <a:endParaRPr lang="en-US" altLang="en-US" sz="1800" dirty="0">
              <a:solidFill>
                <a:srgbClr val="000000"/>
              </a:solidFill>
              <a:latin typeface="Gotham Narrow Book" pitchFamily="50" charset="0"/>
            </a:endParaRPr>
          </a:p>
          <a:p>
            <a:pPr marL="285750" lvl="0" indent="-285750" defTabSz="914400" fontAlgn="base">
              <a:spcBef>
                <a:spcPct val="0"/>
              </a:spcBef>
              <a:spcAft>
                <a:spcPct val="0"/>
              </a:spcAft>
              <a:buClr>
                <a:schemeClr val="tx2"/>
              </a:buClr>
              <a:buSzPct val="110000"/>
              <a:buFont typeface="Arial" panose="020B0604020202020204" pitchFamily="34" charset="0"/>
              <a:buChar char="•"/>
            </a:pPr>
            <a:r>
              <a:rPr lang="en-US" altLang="en-US" sz="1800" dirty="0">
                <a:solidFill>
                  <a:srgbClr val="000000"/>
                </a:solidFill>
                <a:latin typeface="Gotham Narrow Book" pitchFamily="50" charset="0"/>
              </a:rPr>
              <a:t>Personal protective equipment</a:t>
            </a:r>
            <a:endParaRPr lang="en-US" dirty="0">
              <a:latin typeface="Gotham Narrow Book" pitchFamily="50" charset="0"/>
            </a:endParaRP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p:txBody>
      </p:sp>
      <p:pic>
        <p:nvPicPr>
          <p:cNvPr id="4" name="Picture 3">
            <a:extLst>
              <a:ext uri="{FF2B5EF4-FFF2-40B4-BE49-F238E27FC236}">
                <a16:creationId xmlns:a16="http://schemas.microsoft.com/office/drawing/2014/main" id="{42174712-E627-4223-9A12-F5FE18450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851" y="2898843"/>
            <a:ext cx="3867145" cy="2588368"/>
          </a:xfrm>
          <a:prstGeom prst="rect">
            <a:avLst/>
          </a:prstGeom>
        </p:spPr>
      </p:pic>
    </p:spTree>
    <p:extLst>
      <p:ext uri="{BB962C8B-B14F-4D97-AF65-F5344CB8AC3E}">
        <p14:creationId xmlns:p14="http://schemas.microsoft.com/office/powerpoint/2010/main" val="407751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PRE-OPERATION PROCEDURES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Guidelines for getting familiar with your equipment:</a:t>
            </a:r>
          </a:p>
          <a:p>
            <a:pPr marL="285750" indent="-285750">
              <a:lnSpc>
                <a:spcPct val="125000"/>
              </a:lnSpc>
              <a:buFont typeface="Arial" panose="020B0604020202020204" pitchFamily="34" charset="0"/>
              <a:buChar char="•"/>
            </a:pPr>
            <a:r>
              <a:rPr lang="en-US" dirty="0">
                <a:latin typeface="Gotham Narrow Book" pitchFamily="50" charset="0"/>
              </a:rPr>
              <a:t>Read the operator’s manual first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Make all necessary adjustments before turning on the machine </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Observe and question a skilled operator until comfortable </a:t>
            </a:r>
            <a:br>
              <a:rPr lang="en-US" dirty="0">
                <a:latin typeface="Gotham Narrow Book" pitchFamily="50" charset="0"/>
              </a:rPr>
            </a:br>
            <a:r>
              <a:rPr lang="en-US" dirty="0">
                <a:latin typeface="Gotham Narrow Book" pitchFamily="50" charset="0"/>
              </a:rPr>
              <a:t>with procedures</a:t>
            </a:r>
          </a:p>
          <a:p>
            <a:pPr marL="285750" indent="-285750">
              <a:lnSpc>
                <a:spcPct val="125000"/>
              </a:lnSpc>
              <a:buFont typeface="Arial" panose="020B0604020202020204" pitchFamily="34" charset="0"/>
              <a:buChar char="•"/>
            </a:pPr>
            <a:endParaRPr lang="en-US" dirty="0">
              <a:latin typeface="Gotham Narrow Book" pitchFamily="50" charset="0"/>
            </a:endParaRPr>
          </a:p>
          <a:p>
            <a:pPr marL="285750" indent="-285750">
              <a:lnSpc>
                <a:spcPct val="125000"/>
              </a:lnSpc>
              <a:buFont typeface="Arial" panose="020B0604020202020204" pitchFamily="34" charset="0"/>
              <a:buChar char="•"/>
            </a:pPr>
            <a:r>
              <a:rPr lang="en-US" dirty="0">
                <a:latin typeface="Gotham Narrow Book" pitchFamily="50" charset="0"/>
              </a:rPr>
              <a:t>Practice operating in an open area first </a:t>
            </a:r>
          </a:p>
          <a:p>
            <a:pPr>
              <a:lnSpc>
                <a:spcPct val="125000"/>
              </a:lnSpc>
            </a:pPr>
            <a:endParaRPr lang="en-US" dirty="0">
              <a:latin typeface="Gotham Narrow Book" pitchFamily="50" charset="0"/>
            </a:endParaRPr>
          </a:p>
          <a:p>
            <a:pPr>
              <a:lnSpc>
                <a:spcPct val="125000"/>
              </a:lnSpc>
            </a:pPr>
            <a:endParaRPr lang="en-US" dirty="0">
              <a:latin typeface="Gotham Narrow Book" pitchFamily="50" charset="0"/>
            </a:endParaRPr>
          </a:p>
        </p:txBody>
      </p:sp>
      <p:pic>
        <p:nvPicPr>
          <p:cNvPr id="7" name="Picture 6">
            <a:extLst>
              <a:ext uri="{FF2B5EF4-FFF2-40B4-BE49-F238E27FC236}">
                <a16:creationId xmlns:a16="http://schemas.microsoft.com/office/drawing/2014/main" id="{8B9BCD59-D34C-4481-901C-16DA171B3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386" y="2490811"/>
            <a:ext cx="3878791" cy="2921265"/>
          </a:xfrm>
          <a:prstGeom prst="rect">
            <a:avLst/>
          </a:prstGeom>
        </p:spPr>
      </p:pic>
    </p:spTree>
    <p:extLst>
      <p:ext uri="{BB962C8B-B14F-4D97-AF65-F5344CB8AC3E}">
        <p14:creationId xmlns:p14="http://schemas.microsoft.com/office/powerpoint/2010/main" val="1729723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1" id="{DC2E022B-F182-4E39-A13D-45A362EFA4DF}" vid="{53AD3225-FFD0-40D4-87A2-48A923D2663C}"/>
    </a:ext>
  </a:extLst>
</a:theme>
</file>

<file path=docProps/app.xml><?xml version="1.0" encoding="utf-8"?>
<Properties xmlns="http://schemas.openxmlformats.org/officeDocument/2006/extended-properties" xmlns:vt="http://schemas.openxmlformats.org/officeDocument/2006/docPropsVTypes">
  <Template>powerpoint-styling-1</Template>
  <TotalTime>410</TotalTime>
  <Words>2654</Words>
  <Application>Microsoft Macintosh PowerPoint</Application>
  <PresentationFormat>Widescreen</PresentationFormat>
  <Paragraphs>287</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FjallaOne</vt:lpstr>
      <vt:lpstr>Gotham Narrow Bold</vt:lpstr>
      <vt:lpstr>Gotham Narrow Book</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Kaitlin Ruth</dc:creator>
  <cp:lastModifiedBy>Christy, Alex</cp:lastModifiedBy>
  <cp:revision>24</cp:revision>
  <dcterms:created xsi:type="dcterms:W3CDTF">2020-01-16T16:49:47Z</dcterms:created>
  <dcterms:modified xsi:type="dcterms:W3CDTF">2025-08-13T17:07:11Z</dcterms:modified>
</cp:coreProperties>
</file>