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64" r:id="rId2"/>
    <p:sldId id="257" r:id="rId3"/>
    <p:sldId id="268" r:id="rId4"/>
    <p:sldId id="260" r:id="rId5"/>
    <p:sldId id="307" r:id="rId6"/>
    <p:sldId id="306" r:id="rId7"/>
    <p:sldId id="308" r:id="rId8"/>
    <p:sldId id="309" r:id="rId9"/>
    <p:sldId id="310" r:id="rId10"/>
    <p:sldId id="259" r:id="rId11"/>
    <p:sldId id="313" r:id="rId12"/>
    <p:sldId id="312" r:id="rId13"/>
    <p:sldId id="270" r:id="rId14"/>
    <p:sldId id="271" r:id="rId15"/>
    <p:sldId id="314" r:id="rId16"/>
    <p:sldId id="315" r:id="rId17"/>
    <p:sldId id="272" r:id="rId18"/>
    <p:sldId id="316" r:id="rId19"/>
    <p:sldId id="317" r:id="rId20"/>
    <p:sldId id="318" r:id="rId21"/>
    <p:sldId id="320" r:id="rId22"/>
    <p:sldId id="319" r:id="rId23"/>
    <p:sldId id="348" r:id="rId24"/>
    <p:sldId id="349" r:id="rId25"/>
    <p:sldId id="322" r:id="rId26"/>
    <p:sldId id="323" r:id="rId27"/>
    <p:sldId id="324" r:id="rId28"/>
    <p:sldId id="325" r:id="rId29"/>
    <p:sldId id="321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6" r:id="rId40"/>
    <p:sldId id="337" r:id="rId41"/>
    <p:sldId id="338" r:id="rId42"/>
    <p:sldId id="339" r:id="rId43"/>
    <p:sldId id="340" r:id="rId44"/>
    <p:sldId id="304" r:id="rId45"/>
    <p:sldId id="269" r:id="rId46"/>
    <p:sldId id="344" r:id="rId47"/>
    <p:sldId id="345" r:id="rId48"/>
    <p:sldId id="267" r:id="rId49"/>
    <p:sldId id="346" r:id="rId50"/>
    <p:sldId id="347" r:id="rId51"/>
    <p:sldId id="266" r:id="rId52"/>
    <p:sldId id="263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x2WX00/qJZObqe0s+OBZg==" hashData="zZ9o7KSumpn1A4z8ULXgkF/eUo8UK1wcaTA0hBMpG2Y+6HUF+wStoNjsc6HcX+/IO+aLuHc+zOzC67oiKIiEnA=="/>
  <p:extLst>
    <p:ext uri="{EFAFB233-063F-42B5-8137-9DF3F51BA10A}">
      <p15:sldGuideLst xmlns:p15="http://schemas.microsoft.com/office/powerpoint/2012/main">
        <p15:guide id="1" orient="horz" pos="3384" userDrawn="1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FEAA9A-4E72-97B4-57C9-E928028CE499}" name="Hogan, Gregory" initials="HG" userId="S::gregory.hogan@okstate.edu::8cb099db-9f8c-439c-b65f-4dd7ea73a7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FB6400"/>
    <a:srgbClr val="FA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 autoAdjust="0"/>
    <p:restoredTop sz="94744"/>
  </p:normalViewPr>
  <p:slideViewPr>
    <p:cSldViewPr snapToGrid="0" snapToObjects="1">
      <p:cViewPr varScale="1">
        <p:scale>
          <a:sx n="100" d="100"/>
          <a:sy n="100" d="100"/>
        </p:scale>
        <p:origin x="184" y="576"/>
      </p:cViewPr>
      <p:guideLst>
        <p:guide orient="horz" pos="3384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967FE-DDA0-4133-9077-F5C38EE0C160}" type="datetimeFigureOut">
              <a:rPr lang="en-US" smtClean="0"/>
              <a:t>8/13/25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B8BB3-77C3-406F-BB80-6E263319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OSHA </a:t>
            </a:r>
            <a:r>
              <a:rPr lang="en-US" baseline="0" dirty="0" err="1"/>
              <a:t>Hazcom</a:t>
            </a:r>
            <a:r>
              <a:rPr lang="en-US" baseline="0" dirty="0"/>
              <a:t> standard was established by the federal government. It was designed to protect employees who use or deal with hazardous materials on the job or at the workplace. </a:t>
            </a:r>
          </a:p>
          <a:p>
            <a:r>
              <a:rPr lang="en-US" baseline="0" dirty="0"/>
              <a:t>The </a:t>
            </a:r>
            <a:r>
              <a:rPr lang="en-US" baseline="0" dirty="0" err="1"/>
              <a:t>Hazcom</a:t>
            </a:r>
            <a:r>
              <a:rPr lang="en-US" baseline="0" dirty="0"/>
              <a:t> standard basically states that companies should provide their employees with information and training on proper handling and use of hazardous materials in the workplace.</a:t>
            </a:r>
          </a:p>
          <a:p>
            <a:r>
              <a:rPr lang="en-US" baseline="0" dirty="0"/>
              <a:t>Meaning YOU as the employee have the Right to Understand what hazardous material you are working with and the potential hazards they can bring to your health and safety.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43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861AA-A944-A8C9-AB6C-E837506E0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A2E4E1-165A-0EFE-95AF-E1F58472D1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47D71-A244-7E35-EFA0-256F1275C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E8BD-D0FD-33B6-AA0E-DB0C1F7D2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46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79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2FEDB-78BC-442E-0FCB-6FCA8D0B9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8644AF-EBAA-0299-C648-C96A3F1B7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60BFE4-DDD0-2B44-F4C8-98F13A842B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**(sp.</a:t>
            </a:r>
            <a:r>
              <a:rPr lang="en-US" baseline="0" dirty="0"/>
              <a:t> “manufacturer” on first line)</a:t>
            </a:r>
          </a:p>
          <a:p>
            <a:r>
              <a:rPr lang="en-US" baseline="0" dirty="0"/>
              <a:t>**OSHA requires secondary container labeling to have product identifier and hazards. Should put in new label pic.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08D-5092-C18F-C00E-8F6242E1A0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56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70FE9-49DC-B46B-2793-6916ED92E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468288-88E4-013A-B552-956C285649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122AF2-EA38-F671-578B-7911E1CC5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</a:t>
            </a:r>
            <a:r>
              <a:rPr lang="en-US" baseline="0" dirty="0"/>
              <a:t> working with dilutions or mixtures this is what must be on the label before using.</a:t>
            </a:r>
          </a:p>
          <a:p>
            <a:r>
              <a:rPr lang="en-US" baseline="0" dirty="0"/>
              <a:t>For OSU labeled peroxide formers :</a:t>
            </a:r>
          </a:p>
          <a:p>
            <a:r>
              <a:rPr lang="en-US" baseline="0" dirty="0"/>
              <a:t>HMIS stands for Hazardous Materials Identification System</a:t>
            </a:r>
          </a:p>
          <a:p>
            <a:r>
              <a:rPr lang="en-US" dirty="0"/>
              <a:t>**GHS labeling is preferred.</a:t>
            </a:r>
          </a:p>
          <a:p>
            <a:r>
              <a:rPr lang="en-US" dirty="0"/>
              <a:t>**PF labels can</a:t>
            </a:r>
            <a:r>
              <a:rPr lang="en-US" baseline="0" dirty="0"/>
              <a:t> be sent by EHS for printing. EHS labels tested PF chemicals during surveys and annual reviews.</a:t>
            </a:r>
            <a:endParaRPr lang="en-US" dirty="0"/>
          </a:p>
          <a:p>
            <a:r>
              <a:rPr lang="en-US" dirty="0"/>
              <a:t>**(</a:t>
            </a:r>
            <a:r>
              <a:rPr lang="en-US" dirty="0" err="1"/>
              <a:t>sp</a:t>
            </a:r>
            <a:r>
              <a:rPr lang="en-US" dirty="0"/>
              <a:t>)</a:t>
            </a:r>
            <a:r>
              <a:rPr lang="en-US" baseline="0" dirty="0"/>
              <a:t> HMIS under OSU PFs AND should be manufacturer’s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EFE87-4E06-B4D8-C5A7-F1DD22838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49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85AA5-6E83-9F8A-ABE9-53A8B984A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0157CE-3F76-E8CE-D581-9471434E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C4420E-3D34-70A0-8439-F46B5CCED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</a:t>
            </a:r>
            <a:r>
              <a:rPr lang="en-US" baseline="0" dirty="0"/>
              <a:t> working with dilutions or mixtures this is what must be on the label before using.</a:t>
            </a:r>
          </a:p>
          <a:p>
            <a:r>
              <a:rPr lang="en-US" baseline="0" dirty="0"/>
              <a:t>For OSU labeled peroxide formers :</a:t>
            </a:r>
          </a:p>
          <a:p>
            <a:r>
              <a:rPr lang="en-US" baseline="0" dirty="0"/>
              <a:t>HMIS stands for Hazardous Materials Identification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6C2C1-F6A9-36FE-86F9-22BE8714FC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9C181-7ED6-1766-F3FB-04619EF5A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90E21C-8844-E290-D103-C61313BE2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1ED99-F03B-99C5-9A44-D817D49F3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</a:t>
            </a:r>
            <a:r>
              <a:rPr lang="en-US" baseline="0" dirty="0"/>
              <a:t> working with dilutions or mixtures this is what must be on the label before using.</a:t>
            </a:r>
          </a:p>
          <a:p>
            <a:r>
              <a:rPr lang="en-US" baseline="0" dirty="0"/>
              <a:t>For OSU labeled peroxide formers :</a:t>
            </a:r>
          </a:p>
          <a:p>
            <a:r>
              <a:rPr lang="en-US" baseline="0" dirty="0"/>
              <a:t>HMIS stands for Hazardous Materials Identification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E6867-631A-9139-20C4-2C6559334E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60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702DC-1A2D-4C29-70A9-842E7432F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93E4AB-4271-26C8-E9F8-544F0F426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B465E4-D832-9E8B-2A75-930FD4EF8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E8960-E1A3-B8B2-120F-0936A9504A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05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6E9F3-3989-87E9-C62B-27AC4D940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8C93C1-E2A7-0AFC-EC69-05DE170E4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76A633-59A2-1B4D-195B-4DFF845E2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Here</a:t>
            </a:r>
            <a:r>
              <a:rPr lang="en-US" sz="1200" baseline="0" dirty="0"/>
              <a:t> are  the 9 pictograms discussed earlier,  a way to remember what a pictogram looks like is look for a red border shaped like a diamond</a:t>
            </a:r>
          </a:p>
          <a:p>
            <a:r>
              <a:rPr lang="en-US" sz="1200" dirty="0"/>
              <a:t>Training is very important part of </a:t>
            </a:r>
            <a:r>
              <a:rPr lang="en-US" sz="1200" dirty="0" err="1"/>
              <a:t>HazCom</a:t>
            </a:r>
            <a:r>
              <a:rPr lang="en-US" sz="1200" dirty="0"/>
              <a:t> regulations.  EHS can provide training for regulatory and OSU requirements.  However, PIs must provide laboratory specific training that covers </a:t>
            </a:r>
          </a:p>
          <a:p>
            <a:endParaRPr lang="en-US" sz="1200" dirty="0"/>
          </a:p>
          <a:p>
            <a:pPr lvl="0"/>
            <a:r>
              <a:rPr lang="en-US" sz="1200" dirty="0"/>
              <a:t>-Methods and observations used to detect release of hazardous chemicals in the work area</a:t>
            </a:r>
          </a:p>
          <a:p>
            <a:pPr lvl="0"/>
            <a:r>
              <a:rPr lang="en-US" sz="1200" dirty="0"/>
              <a:t>-Hazards of chemicals in laboratory</a:t>
            </a:r>
          </a:p>
          <a:p>
            <a:r>
              <a:rPr lang="en-US" sz="1200" dirty="0"/>
              <a:t>-Measure of protection from hazards – engineering controls, PPE, emergency procedures, </a:t>
            </a:r>
            <a:r>
              <a:rPr lang="en-US" sz="1200" dirty="0" err="1"/>
              <a:t>etc</a:t>
            </a:r>
            <a:endParaRPr lang="en-US" sz="1200" dirty="0"/>
          </a:p>
          <a:p>
            <a:endParaRPr lang="en-US" sz="1200" baseline="0" dirty="0"/>
          </a:p>
          <a:p>
            <a:pPr marL="285750" indent="-285750">
              <a:buFontTx/>
              <a:buChar char="-"/>
            </a:pPr>
            <a:r>
              <a:rPr lang="en-US" sz="1200" baseline="0" dirty="0"/>
              <a:t>All pictograms will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DCAC2-CF48-1622-8CAB-D536A61B9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8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2043A-AD14-5FD0-6BEF-1AA8D08E6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DDB3F7-E20B-96E2-3E9E-1368FFD6D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D177BD-CD00-2805-CC51-0766888F68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75797-B0CD-8C66-FDED-51E41A56F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01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DFBC8-6913-E6EB-AF05-33EC45748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146AED-87EE-2599-1AC8-CD3C1BA49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64A12D-0B01-6A40-C71A-0BAB9DEE5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F79A5-1172-6499-5E1D-95CA53979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8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02F5E-B8CF-5C29-FAEC-D81C3AF80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EB957B-11B8-A227-5571-483915ECCA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6F8334-92ED-22F5-F2E7-7E46BAEDB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OSHA</a:t>
            </a:r>
            <a:r>
              <a:rPr lang="en-US" baseline="0" dirty="0"/>
              <a:t> has changed “ Right to Know to Right to Understand” simply because just because you know something does not mean that you necessarily understand.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4B47B-C02D-91F6-DA77-321DAEE4E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78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406A5-6469-678D-36C1-B6C3E7D0A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9C094F-80F4-97BB-892C-16862FD28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3EC641-BF07-7B8B-E95F-F91BCAB168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7BEAF-8240-3D0E-EA6E-A76FBDDFC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14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AC844-185B-9082-0BBB-953611803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3D421B-9354-6CF7-DE1B-E987EC8AD1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882220-C59E-63A7-F1D8-0C1EBCDC5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4F85E-2424-AB9B-85C8-917EFBE63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48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2C909-AE15-1293-0679-FF8302ADC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F48789-9723-1D95-C72F-05AA8CFD30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4E7359-02D9-4F95-06FD-F4AE2401B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99964-001A-6565-F91C-E96297B28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7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929E3-0FB9-761A-C303-7843373DA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3F7AD7-7AAE-2611-175B-B50DB4D00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8C6ECD-0F1E-EB70-2DC4-9387E9AF2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86992-F2E1-404F-CB6C-312ED2A29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14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357E8-3C7D-B144-F65D-2D3CB9C28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D2CF64-68B4-4B4D-90BF-DDE0F7A1D6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633BAD-1734-94BA-CE8E-F71DA204C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EDA16-EDE2-2AB6-7663-30A7E1923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57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A2EE0-0224-D03D-5790-79DF87F42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5C09C6-C7A6-0136-6805-177BD6882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03813-0831-115C-A376-697698F074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**This Pictogram is ‘non-mandatory’ as</a:t>
            </a:r>
            <a:r>
              <a:rPr lang="en-US" sz="1200" baseline="0" dirty="0"/>
              <a:t> it refers to regulations overseen by the EPA.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539D5-912A-2AF6-657E-D00AD3B7A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92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12B53-9B01-5A3F-FA40-7F243E2EE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FE1A0-BAB9-DD35-5746-45B39C19C9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0A81AE-882F-D28D-33D4-78AF013D7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BC0F9-E8D5-2597-F55D-328622A3C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9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are 5</a:t>
            </a:r>
            <a:r>
              <a:rPr lang="en-US" baseline="0" dirty="0"/>
              <a:t> Key components to HAZCOM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87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Here’s what an</a:t>
            </a:r>
            <a:r>
              <a:rPr lang="en-US" baseline="0" dirty="0"/>
              <a:t> exposure report form looks like. This form has to be filed within 24 hours of exposure.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7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Chemical</a:t>
            </a:r>
            <a:r>
              <a:rPr lang="en-US" baseline="0" dirty="0"/>
              <a:t> inventories must be available in each lab or storage location. </a:t>
            </a:r>
          </a:p>
          <a:p>
            <a:r>
              <a:rPr lang="en-US" dirty="0"/>
              <a:t>-</a:t>
            </a:r>
            <a:r>
              <a:rPr lang="en-US" b="1" i="0" dirty="0">
                <a:solidFill>
                  <a:srgbClr val="222222"/>
                </a:solidFill>
                <a:effectLst/>
                <a:latin typeface="Roboto"/>
              </a:rPr>
              <a:t>principal investigator</a:t>
            </a:r>
            <a:r>
              <a:rPr lang="en-US" b="0" i="0" dirty="0">
                <a:solidFill>
                  <a:srgbClr val="222222"/>
                </a:solidFill>
                <a:effectLst/>
                <a:latin typeface="Roboto"/>
              </a:rPr>
              <a:t> (PI) refers to the holder of an independent grant administered by a university and the lead </a:t>
            </a:r>
            <a:r>
              <a:rPr lang="en-US" b="1" i="0" dirty="0">
                <a:solidFill>
                  <a:srgbClr val="222222"/>
                </a:solidFill>
                <a:effectLst/>
                <a:latin typeface="Roboto"/>
              </a:rPr>
              <a:t>researcher</a:t>
            </a:r>
            <a:r>
              <a:rPr lang="en-US" b="0" i="0" dirty="0">
                <a:solidFill>
                  <a:srgbClr val="222222"/>
                </a:solidFill>
                <a:effectLst/>
                <a:latin typeface="Roboto"/>
              </a:rPr>
              <a:t> for the grant project, usually in the sciences, such as a laboratory study or a clinical trial.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7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C14A7-26F4-7660-37D7-EA2E38982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67CB83-66E9-04BF-2D67-42F85595BE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D1FC94-1317-24E6-699D-2BC08F6C9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</a:t>
            </a:r>
            <a:r>
              <a:rPr lang="en-US" baseline="0" dirty="0"/>
              <a:t> are two </a:t>
            </a:r>
            <a:r>
              <a:rPr lang="en-US" baseline="0" dirty="0" err="1"/>
              <a:t>Hazcom</a:t>
            </a:r>
            <a:r>
              <a:rPr lang="en-US" baseline="0" dirty="0"/>
              <a:t> labeling and marking systems</a:t>
            </a:r>
            <a:endParaRPr lang="en-US" dirty="0"/>
          </a:p>
          <a:p>
            <a:r>
              <a:rPr lang="en-US" dirty="0"/>
              <a:t>-NFPA</a:t>
            </a:r>
            <a:r>
              <a:rPr lang="en-US" baseline="0" dirty="0"/>
              <a:t> Diamond which stands for the National Fire Protection Association Hazard Identification System  </a:t>
            </a:r>
          </a:p>
          <a:p>
            <a:r>
              <a:rPr lang="en-US" baseline="0" dirty="0"/>
              <a:t>- GHS Labels which stands for the Globally Harmonized System of Classification and Labeling of Chemicals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9731D-9633-5819-9A79-AA31B40CA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62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NFPA diamond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provides a quick visual representation of the health hazard, flammability, reactivity, and special hazards that a chemical may pose during a fire. 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NFPA diamond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consists of four color-coded fields: blue, red, yellow, and white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333333"/>
                </a:solidFill>
                <a:effectLst/>
                <a:latin typeface="open-sans"/>
              </a:rPr>
              <a:t>a numbering scale ranging from 0 to 4. A value of 0 means that the material poses essentially no hazard, whereas a rating of 4 indicates extreme danger. The white field is used to convey special hazards.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58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’s on a GHS Label before we talk about what’s on it how about we describe what a GHS Label is: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GHS,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said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before is the Globally Harmonized System that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defines and classifies the hazards of chemical products, and communicates health and safety information on labels and safety data sheets.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-The goal is that the same set of rules for classifying hazards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many different countries have different systems for classification and labelling of chemical products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and the same format and content for labels and safety data sheets (SDS) will be adopted and used around the world.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to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remember if you do not have a GHS label on a container it is considered an UNKNOWN product.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2 things out of the 5 GHS labels must have: </a:t>
            </a:r>
          </a:p>
          <a:p>
            <a:pPr marL="228600" indent="-228600">
              <a:buFontTx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 Identifier to tell you what the chemical is</a:t>
            </a:r>
          </a:p>
          <a:p>
            <a:pPr marL="228600" indent="-228600">
              <a:buFontTx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 words such as DANGER – chemical is THE WORST OF THE WORST and Warning BAD and still potentially harmful. </a:t>
            </a:r>
          </a:p>
          <a:p>
            <a:pPr marL="0" indent="0">
              <a:buFontTx/>
              <a:buNone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</a:t>
            </a:r>
            <a:r>
              <a:rPr lang="en-US" sz="1200" b="0" i="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things required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GHS labeling, although 1 and 6(supplier ID) are often combined.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3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</a:t>
            </a:r>
            <a:r>
              <a:rPr lang="en-US" baseline="0" dirty="0"/>
              <a:t> the last 3 things you must have on a GHS label.</a:t>
            </a:r>
          </a:p>
          <a:p>
            <a:r>
              <a:rPr lang="en-US" baseline="0" dirty="0"/>
              <a:t>3. What kind of hazard will it cause me?</a:t>
            </a:r>
          </a:p>
          <a:p>
            <a:r>
              <a:rPr lang="en-US" baseline="0" dirty="0"/>
              <a:t>4. 9 pictograms that will be shown later in the slide.</a:t>
            </a:r>
          </a:p>
          <a:p>
            <a:r>
              <a:rPr lang="en-US" baseline="0" dirty="0"/>
              <a:t>5. Precautionary Statement- What do I need to do to product myself? What kind of eye, gloves or face protection do I need to wear?</a:t>
            </a:r>
          </a:p>
          <a:p>
            <a:endParaRPr lang="en-US" baseline="0" dirty="0"/>
          </a:p>
          <a:p>
            <a:r>
              <a:rPr lang="en-US" b="0" baseline="0" dirty="0">
                <a:solidFill>
                  <a:srgbClr val="FF0000"/>
                </a:solidFill>
              </a:rPr>
              <a:t>**6. Supplier Identification-Manufacturer information</a:t>
            </a:r>
          </a:p>
          <a:p>
            <a:r>
              <a:rPr lang="en-US" b="0" baseline="0" dirty="0">
                <a:solidFill>
                  <a:srgbClr val="FF0000"/>
                </a:solidFill>
              </a:rPr>
              <a:t>**7. Supplemental Information (non-harmonized--not required or specified under GHS)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8BB3-77C3-406F-BB80-6E2633190C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8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BFFB-A540-6648-9625-4836B6231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73EC4-0299-014F-AB63-5613D710F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F94B0-DB87-5A47-AE2A-0E1D86F6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FB195-33B6-C54F-918A-7B248F91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38E47-E1D2-464F-84C8-7CF125C7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2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39E2-8162-854A-9785-5C0F887B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9A83B-A163-C845-9E2F-242B3E72F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71843-8078-8E4F-8AC3-9CABB3CE7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168B9-963D-5547-88F3-E66B2102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0DBA-6DFD-EC49-89EB-D72108C3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CA7D84-2420-C449-A619-DE23F7AE4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89566-ACC1-2E48-8FA3-7D191784C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F448E-F29F-884C-AD6B-D96AC7BC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FAC67-CC10-C84A-A4CE-4B65A7F9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6715D-9921-8940-8B6B-19FEC38D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0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AAAF-162B-764C-9165-99A03925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5F611-392F-DE4F-869D-D71D33C98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88EED-AC6C-364B-9B86-E7777D62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5717A-C572-9F4A-8C49-35876F4B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F19E1-DD71-9048-A713-8333C81F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2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169D8-0C4B-4C49-954B-B50510DC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C253F-263A-9548-A099-C98753CC6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C5EEA-A592-FA4D-B776-28DE6814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8A7AD-6FAE-E047-B091-0E5E743A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A0334-B68E-0644-8F59-DB61E640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E8FA-CF49-3F41-A16F-3BCB1848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D15DF-683F-CA4F-B72E-077596B1A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B0DF0-3BB7-4A45-AAED-0ED87981F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C2B11-07E0-AA49-8CAB-02F7E3B0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39DF7-CBF9-E74C-B379-C9291CD34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7A2C5-C891-D84D-9269-2CE5A7DE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1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0516-810D-3146-A79C-F110832A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1F2ED-DA19-0147-86CB-F00596637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B8081-56DC-E84A-92B5-98898A06C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6D4B9-57CA-A545-B68A-D59E61081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9C2E1-3752-6148-A1AE-8BD5EED32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3DC856-1C30-9A45-A8B9-2CBD4963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50F0AE-49BE-2041-8FD8-B825604C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892C59-772A-6242-81EB-4F2695D4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6B5D2-BF11-1047-9083-119184BF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F0279-DC95-1944-A206-6B077F0A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981DB-E2D7-EA48-82BE-628C37BE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B7645-C9C2-1E48-A9C3-BFF2634E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9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39D316-3D33-5145-854C-38AAD7F3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8E516-C2C9-9148-83F9-7F7F6446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85027-4659-ED4A-AEC6-1B447F65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5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3B70-3B6B-7C46-932B-D8202847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4202-47F6-374E-B56D-13004790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41383-C902-B745-815D-A6E6B8C6A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057A3-65A5-ED42-98E3-7340343E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BEA6D-495E-754E-9B75-49BF9C70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1FE09-6AC0-B648-BB6F-7210AA6C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9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CC57-A14E-2145-A748-1258E07D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9B45EF-9D37-2641-927E-67A6D4CF4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1C982-4DDE-BC40-9231-AEAFF2CC4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DD25F-1CC5-814E-A0F3-7D4E5816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9E17A-3562-B641-B9A8-6360810D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FDCFE-5830-8541-81C5-9937B204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3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27420-8314-BA4E-BA14-76D22FE5E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39A44-6E65-7546-A1B9-B02089564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23C7D-B11C-8E43-A742-35D7D77F5333}" type="datetimeFigureOut">
              <a:rPr lang="en-US" smtClean="0"/>
              <a:t>8/13/25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4D054-124A-2040-A81D-AB921CEAC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4328C7BD-97E0-8746-BE4A-081D2E08B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30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hs.okstate.edu/hazcom/OnSite.htm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ehs.okstate.edu/site-files/documents/hazcom_program.pd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81A51A-3168-024C-AD87-56547AE479AD}"/>
              </a:ext>
            </a:extLst>
          </p:cNvPr>
          <p:cNvSpPr txBox="1"/>
          <p:nvPr/>
        </p:nvSpPr>
        <p:spPr>
          <a:xfrm>
            <a:off x="283923" y="2921141"/>
            <a:ext cx="11624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A6400"/>
                </a:solidFill>
                <a:latin typeface="FjallaOne" panose="02000506040000020004" pitchFamily="2" charset="77"/>
              </a:rPr>
              <a:t>HAZARD COMMUNICATIONS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1FAA6-B02C-0841-8093-DB5B5E2D753C}"/>
              </a:ext>
            </a:extLst>
          </p:cNvPr>
          <p:cNvSpPr txBox="1"/>
          <p:nvPr/>
        </p:nvSpPr>
        <p:spPr>
          <a:xfrm>
            <a:off x="584026" y="4217769"/>
            <a:ext cx="1104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3666A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OKLAHOMA STATE UNIVERSITY</a:t>
            </a:r>
          </a:p>
        </p:txBody>
      </p:sp>
      <p:pic>
        <p:nvPicPr>
          <p:cNvPr id="4" name="Picture 3" descr="Environmental Health and Safety logo">
            <a:extLst>
              <a:ext uri="{FF2B5EF4-FFF2-40B4-BE49-F238E27FC236}">
                <a16:creationId xmlns:a16="http://schemas.microsoft.com/office/drawing/2014/main" id="{A456D7C0-1DEA-46DF-B1CC-C2327C236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1" t="35042" r="34480" b="32317"/>
          <a:stretch/>
        </p:blipFill>
        <p:spPr>
          <a:xfrm>
            <a:off x="4454563" y="5263533"/>
            <a:ext cx="3282874" cy="679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4F26A7-2422-41FB-A15E-418D2CE68407}"/>
              </a:ext>
            </a:extLst>
          </p:cNvPr>
          <p:cNvSpPr txBox="1"/>
          <p:nvPr/>
        </p:nvSpPr>
        <p:spPr>
          <a:xfrm>
            <a:off x="575936" y="5855237"/>
            <a:ext cx="1104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anose="02000604000000020004" pitchFamily="2" charset="-79"/>
                <a:cs typeface="Rubik" panose="02000604000000020004" pitchFamily="2" charset="-79"/>
              </a:rPr>
              <a:t>(405) 744-7241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B9A1A-A731-44B1-B464-B9B65E7734BD}"/>
              </a:ext>
            </a:extLst>
          </p:cNvPr>
          <p:cNvSpPr txBox="1"/>
          <p:nvPr/>
        </p:nvSpPr>
        <p:spPr>
          <a:xfrm>
            <a:off x="8758106" y="6316902"/>
            <a:ext cx="2857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63666A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Current as of August 2024</a:t>
            </a:r>
          </a:p>
        </p:txBody>
      </p:sp>
    </p:spTree>
    <p:extLst>
      <p:ext uri="{BB962C8B-B14F-4D97-AF65-F5344CB8AC3E}">
        <p14:creationId xmlns:p14="http://schemas.microsoft.com/office/powerpoint/2010/main" val="230173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B7E921-4FB7-284B-9679-627B0D7126F5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QUIZ 1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927AC-8429-D242-9F31-193EE99C1A6C}"/>
              </a:ext>
            </a:extLst>
          </p:cNvPr>
          <p:cNvSpPr txBox="1"/>
          <p:nvPr/>
        </p:nvSpPr>
        <p:spPr>
          <a:xfrm>
            <a:off x="876822" y="1115395"/>
            <a:ext cx="1073480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latin typeface="Gotham Narrow Book" pitchFamily="2" charset="0"/>
              </a:rPr>
              <a:t>The HAZCOM Standard requires all employers to provide workers with information about the hazardous chemicals to which they are exposed.</a:t>
            </a:r>
          </a:p>
          <a:p>
            <a:endParaRPr lang="en-US" sz="3200" dirty="0">
              <a:latin typeface="Gotham Narrow Book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otham Narrow Book" pitchFamily="2" charset="0"/>
              </a:rPr>
              <a:t>True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Gotham Narrow Book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otham Narrow Book" pitchFamily="2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77908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A3F534-1CC0-4037-A0EF-FE296472A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4F5248-F463-6905-E597-4E7DB513F67E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QUIZ 1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FE231-9834-512D-54C4-38B539857F76}"/>
              </a:ext>
            </a:extLst>
          </p:cNvPr>
          <p:cNvSpPr txBox="1"/>
          <p:nvPr/>
        </p:nvSpPr>
        <p:spPr>
          <a:xfrm>
            <a:off x="876822" y="1115395"/>
            <a:ext cx="1073480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latin typeface="Gotham Narrow Book" pitchFamily="2" charset="0"/>
              </a:rPr>
              <a:t>The HAZCOM Standard requires all employers to provide workers with information about the hazardous chemicals to which they are exposed.</a:t>
            </a:r>
          </a:p>
          <a:p>
            <a:endParaRPr lang="en-US" sz="3200" dirty="0">
              <a:latin typeface="Gotham Narrow Book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B6400"/>
                </a:solidFill>
                <a:latin typeface="Gotham Narrow Bold" pitchFamily="2" charset="0"/>
              </a:rPr>
              <a:t>True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Gotham Narrow Book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strike="sngStrike" dirty="0">
                <a:latin typeface="Gotham Narrow Book" pitchFamily="2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13526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42F498-CF7B-46A3-56D1-899DD1C82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EB24743-C6F1-D49B-ADC3-DBF2DBBBA952}"/>
              </a:ext>
            </a:extLst>
          </p:cNvPr>
          <p:cNvSpPr txBox="1"/>
          <p:nvPr/>
        </p:nvSpPr>
        <p:spPr>
          <a:xfrm>
            <a:off x="584026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B6400"/>
                </a:solidFill>
                <a:latin typeface="FjallaOne" panose="02000506040000020004" pitchFamily="2" charset="77"/>
              </a:rPr>
              <a:t>LABELING AND MARKING SYSTEMS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085CB4-58DD-1CF8-F676-A1FAB07E3298}"/>
              </a:ext>
            </a:extLst>
          </p:cNvPr>
          <p:cNvSpPr txBox="1"/>
          <p:nvPr/>
        </p:nvSpPr>
        <p:spPr>
          <a:xfrm>
            <a:off x="889349" y="1279743"/>
            <a:ext cx="10734804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Gotham Narrow Book" pitchFamily="2" charset="0"/>
              </a:rPr>
              <a:t>National Fire Protection Agency (NFPA) Diamonds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Global Harmonization System (GHS) Labels</a:t>
            </a:r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66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B7E921-4FB7-284B-9679-627B0D7126F5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NFPA DIAMONDS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927AC-8429-D242-9F31-193EE99C1A6C}"/>
              </a:ext>
            </a:extLst>
          </p:cNvPr>
          <p:cNvSpPr txBox="1"/>
          <p:nvPr/>
        </p:nvSpPr>
        <p:spPr>
          <a:xfrm>
            <a:off x="6096000" y="1115395"/>
            <a:ext cx="5515625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4= Deadly Hazard</a:t>
            </a:r>
            <a:br>
              <a:rPr lang="en-US" dirty="0">
                <a:latin typeface="Gotham Narrow Book" pitchFamily="2" charset="0"/>
              </a:rPr>
            </a:b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3= Severe Hazard</a:t>
            </a:r>
            <a:br>
              <a:rPr lang="en-US" dirty="0">
                <a:latin typeface="Gotham Narrow Book" pitchFamily="2" charset="0"/>
              </a:rPr>
            </a:b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2= Moderate Hazard</a:t>
            </a:r>
            <a:br>
              <a:rPr lang="en-US" dirty="0">
                <a:latin typeface="Gotham Narrow Book" pitchFamily="2" charset="0"/>
              </a:rPr>
            </a:b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1= Slight Hazard</a:t>
            </a:r>
            <a:br>
              <a:rPr lang="en-US" dirty="0">
                <a:latin typeface="Gotham Narrow Book" pitchFamily="2" charset="0"/>
              </a:rPr>
            </a:b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0= No Hazard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7F85452-E766-B1D2-E86D-160297B1C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" r="-1" b="2061"/>
          <a:stretch/>
        </p:blipFill>
        <p:spPr bwMode="auto">
          <a:xfrm>
            <a:off x="1168400" y="1115395"/>
            <a:ext cx="4195789" cy="416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13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B7E921-4FB7-284B-9679-627B0D7126F5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WHAT IS ON THE GHS LABEL?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927AC-8429-D242-9F31-193EE99C1A6C}"/>
              </a:ext>
            </a:extLst>
          </p:cNvPr>
          <p:cNvSpPr txBox="1"/>
          <p:nvPr/>
        </p:nvSpPr>
        <p:spPr>
          <a:xfrm>
            <a:off x="876822" y="1115395"/>
            <a:ext cx="1073480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latin typeface="Gotham Narrow Bold" pitchFamily="50" charset="0"/>
              </a:rPr>
              <a:t>Labels must have 5 things:</a:t>
            </a:r>
          </a:p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en-US" dirty="0">
                <a:latin typeface="Gotham Narrow Book" pitchFamily="2" charset="0"/>
              </a:rPr>
              <a:t>Product identifier</a:t>
            </a:r>
            <a:r>
              <a:rPr lang="en-US" sz="1400" dirty="0">
                <a:latin typeface="Gotham Narrow Book" pitchFamily="2" charset="0"/>
              </a:rPr>
              <a:t>: </a:t>
            </a:r>
            <a:r>
              <a:rPr lang="en-US" sz="1800" dirty="0">
                <a:latin typeface="Gotham Narrow Book" pitchFamily="2" charset="0"/>
              </a:rPr>
              <a:t>what is this chemical?</a:t>
            </a:r>
          </a:p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en-US" dirty="0">
                <a:latin typeface="Gotham Narrow Book" pitchFamily="2" charset="0"/>
              </a:rPr>
              <a:t>Signal words: </a:t>
            </a:r>
            <a:br>
              <a:rPr lang="en-US" dirty="0">
                <a:latin typeface="Gotham Narrow Book" pitchFamily="2" charset="0"/>
              </a:rPr>
            </a:br>
            <a:r>
              <a:rPr lang="en-US" sz="1600" dirty="0">
                <a:latin typeface="Gotham Narrow Book" pitchFamily="2" charset="0"/>
              </a:rPr>
              <a:t> </a:t>
            </a:r>
            <a:br>
              <a:rPr lang="en-US" sz="1600" dirty="0">
                <a:latin typeface="Gotham Narrow Book" pitchFamily="2" charset="0"/>
              </a:rPr>
            </a:br>
            <a:r>
              <a:rPr lang="en-US" sz="1800" b="1" dirty="0">
                <a:solidFill>
                  <a:srgbClr val="FB6400"/>
                </a:solidFill>
                <a:latin typeface="Gotham Narrow Bold" pitchFamily="2" charset="0"/>
              </a:rPr>
              <a:t>“DANGER” </a:t>
            </a:r>
            <a:br>
              <a:rPr lang="en-US" sz="1800" dirty="0">
                <a:latin typeface="Gotham Narrow Book" pitchFamily="2" charset="0"/>
              </a:rPr>
            </a:br>
            <a:r>
              <a:rPr lang="en-US" sz="1800" dirty="0">
                <a:latin typeface="Gotham Narrow Book" pitchFamily="2" charset="0"/>
              </a:rPr>
              <a:t>identifies chemicals and products that present, relatively speaking, a greater or more immediate hazard to the worker</a:t>
            </a:r>
            <a:br>
              <a:rPr lang="en-US" sz="1800" dirty="0">
                <a:latin typeface="Gotham Narrow Book" pitchFamily="2" charset="0"/>
              </a:rPr>
            </a:br>
            <a:br>
              <a:rPr lang="en-US" sz="1800" dirty="0">
                <a:latin typeface="Gotham Narrow Book" pitchFamily="2" charset="0"/>
              </a:rPr>
            </a:br>
            <a:r>
              <a:rPr lang="en-US" sz="1800" b="1" dirty="0">
                <a:solidFill>
                  <a:srgbClr val="FB6400"/>
                </a:solidFill>
                <a:latin typeface="Gotham Narrow Bold" pitchFamily="2" charset="0"/>
              </a:rPr>
              <a:t>“WARNING”  </a:t>
            </a:r>
            <a:br>
              <a:rPr lang="en-US" sz="1800" dirty="0">
                <a:latin typeface="Gotham Narrow Book" pitchFamily="2" charset="0"/>
              </a:rPr>
            </a:br>
            <a:r>
              <a:rPr lang="en-US" sz="1800" dirty="0">
                <a:latin typeface="Gotham Narrow Book" pitchFamily="2" charset="0"/>
              </a:rPr>
              <a:t>identifies chemicals and products that present a lesser (although still potentially harmful) degree of hazard</a:t>
            </a: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14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C45F47-11EA-C688-2B05-9EB99C81D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71ED8C-2B5B-F80A-242B-57B426C2BC48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WHAT IS ON THE GHS LABEL?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04435-A3BD-A48E-CB45-7FB4DD3043EA}"/>
              </a:ext>
            </a:extLst>
          </p:cNvPr>
          <p:cNvSpPr txBox="1"/>
          <p:nvPr/>
        </p:nvSpPr>
        <p:spPr>
          <a:xfrm>
            <a:off x="876822" y="1115395"/>
            <a:ext cx="1073480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latin typeface="Gotham Narrow Bold" pitchFamily="50" charset="0"/>
              </a:rPr>
              <a:t>Labels must have 5 things:</a:t>
            </a:r>
          </a:p>
          <a:p>
            <a:pPr marL="514350" indent="-514350">
              <a:buSzPct val="100000"/>
              <a:buFont typeface="+mj-lt"/>
              <a:buAutoNum type="arabicPeriod" startAt="3"/>
              <a:defRPr/>
            </a:pPr>
            <a:r>
              <a:rPr lang="en-US" dirty="0">
                <a:latin typeface="Gotham Narrow Book" pitchFamily="2" charset="0"/>
              </a:rPr>
              <a:t>Hazard statement: </a:t>
            </a:r>
            <a:r>
              <a:rPr lang="en-US" sz="1800" dirty="0">
                <a:latin typeface="Gotham Narrow Book" pitchFamily="2" charset="0"/>
              </a:rPr>
              <a:t>what kind of harm could the chemical cause?</a:t>
            </a:r>
            <a:br>
              <a:rPr lang="en-US" sz="1800" dirty="0">
                <a:latin typeface="Gotham Narrow Book" pitchFamily="2" charset="0"/>
              </a:rPr>
            </a:br>
            <a:endParaRPr lang="en-US" sz="1800" dirty="0">
              <a:latin typeface="Gotham Narrow Book" pitchFamily="2" charset="0"/>
            </a:endParaRPr>
          </a:p>
          <a:p>
            <a:pPr marL="514350" indent="-514350">
              <a:buSzPct val="100000"/>
              <a:buFont typeface="+mj-lt"/>
              <a:buAutoNum type="arabicPeriod" startAt="3"/>
              <a:defRPr/>
            </a:pPr>
            <a:r>
              <a:rPr lang="en-US" dirty="0">
                <a:latin typeface="Gotham Narrow Book" pitchFamily="2" charset="0"/>
              </a:rPr>
              <a:t>Pictograms: </a:t>
            </a:r>
            <a:r>
              <a:rPr lang="en-US" sz="1800" dirty="0">
                <a:latin typeface="Gotham Narrow Book" pitchFamily="2" charset="0"/>
              </a:rPr>
              <a:t>a symbol that tells us about the hazards.</a:t>
            </a:r>
            <a:br>
              <a:rPr lang="en-US" sz="1800" dirty="0">
                <a:latin typeface="Gotham Narrow Book" pitchFamily="2" charset="0"/>
              </a:rPr>
            </a:br>
            <a:endParaRPr lang="en-US" sz="1800" dirty="0">
              <a:latin typeface="Gotham Narrow Book" pitchFamily="2" charset="0"/>
            </a:endParaRPr>
          </a:p>
          <a:p>
            <a:pPr marL="514350" indent="-514350">
              <a:buSzPct val="100000"/>
              <a:buFont typeface="+mj-lt"/>
              <a:buAutoNum type="arabicPeriod" startAt="3"/>
              <a:defRPr/>
            </a:pPr>
            <a:r>
              <a:rPr lang="en-US" dirty="0">
                <a:latin typeface="Gotham Narrow Book" pitchFamily="2" charset="0"/>
              </a:rPr>
              <a:t>Precautionary statement: </a:t>
            </a:r>
            <a:r>
              <a:rPr lang="en-US" sz="1800" dirty="0">
                <a:latin typeface="Gotham Narrow Book" pitchFamily="2" charset="0"/>
              </a:rPr>
              <a:t>what do we need to do to be safe around this chemical?</a:t>
            </a: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72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5AE43A-8472-C871-90DE-50E6851A9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D457B6-3B98-50B9-285A-735EAEF1B50B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GHS LABELING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C3E4CB-8FA6-F733-81C7-F026D7EB73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7232" y="538619"/>
            <a:ext cx="7086600" cy="562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612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B7E921-4FB7-284B-9679-627B0D7126F5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NFPA VS. GHS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09E162-38D2-7E59-D4AC-977472EF440A}"/>
              </a:ext>
            </a:extLst>
          </p:cNvPr>
          <p:cNvSpPr txBox="1"/>
          <p:nvPr/>
        </p:nvSpPr>
        <p:spPr>
          <a:xfrm>
            <a:off x="876822" y="1115395"/>
            <a:ext cx="1073480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 algn="ctr">
              <a:buNone/>
            </a:pPr>
            <a:r>
              <a:rPr lang="en-US" sz="2000" b="1" dirty="0">
                <a:latin typeface="Gotham Narrow Bold" pitchFamily="2" charset="0"/>
              </a:rPr>
              <a:t>They have two different purposes, so there are two different systems.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The NFPA 704 diamond – for first responders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Typically located outside buildings, on doors, or on tanks, and visible to emergency responders during a spill or fire. Used on secondary &amp; mixture laboratory containers.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Gotham Narrow Book" pitchFamily="2" charset="0"/>
              </a:rPr>
              <a:t>Hazcom</a:t>
            </a:r>
            <a:r>
              <a:rPr lang="en-US" dirty="0">
                <a:latin typeface="Gotham Narrow Book" pitchFamily="2" charset="0"/>
              </a:rPr>
              <a:t> GHS labels – for workers using hazardous chemicals under normal conditions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On SDS and chemical containers/packaging, laboratory entrance.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Do not use the </a:t>
            </a:r>
            <a:r>
              <a:rPr lang="en-US" dirty="0" err="1">
                <a:latin typeface="Gotham Narrow Book" pitchFamily="2" charset="0"/>
              </a:rPr>
              <a:t>Hazcom</a:t>
            </a:r>
            <a:r>
              <a:rPr lang="en-US" dirty="0">
                <a:latin typeface="Gotham Narrow Book" pitchFamily="2" charset="0"/>
              </a:rPr>
              <a:t> hazard category numbers as hazard ratings on the NFPA 704 label. First responders are trained in the NFPA ratings.</a:t>
            </a: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67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2C33DB-5F3A-A397-07B7-AD4DB8683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83C732-0190-21FF-3196-314A6E30E247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NFPA VS. GHS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23266-6336-456E-58EA-9B27208C13B4}"/>
              </a:ext>
            </a:extLst>
          </p:cNvPr>
          <p:cNvSpPr txBox="1"/>
          <p:nvPr/>
        </p:nvSpPr>
        <p:spPr>
          <a:xfrm>
            <a:off x="876822" y="1115395"/>
            <a:ext cx="1073480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 algn="ctr">
              <a:buNone/>
            </a:pPr>
            <a:r>
              <a:rPr lang="en-US" sz="2000" b="1" dirty="0">
                <a:latin typeface="Gotham Narrow Bold" pitchFamily="2" charset="0"/>
              </a:rPr>
              <a:t>The GHS numbering system is the opposite of the NFPA rating system!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Under the NFPA system, the most dangerous rating is 4, while 0 would post a minimal hazard.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Under GHS, the hazard categories are numbered from 1 to 5. The LOWER the number, the GREATER the severity of the hazard. So category 1 hazards are the most dangerous. </a:t>
            </a:r>
          </a:p>
        </p:txBody>
      </p:sp>
    </p:spTree>
    <p:extLst>
      <p:ext uri="{BB962C8B-B14F-4D97-AF65-F5344CB8AC3E}">
        <p14:creationId xmlns:p14="http://schemas.microsoft.com/office/powerpoint/2010/main" val="3650958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D36B98-D208-9484-F2C8-2AA8EBA69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ABF01A-15F1-C656-6BFE-627DDCF1E81D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PLACARDING AND LABORATORY ENTRANCE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C09408-22B9-10B6-3B93-A219A377C9B6}"/>
              </a:ext>
            </a:extLst>
          </p:cNvPr>
          <p:cNvSpPr txBox="1"/>
          <p:nvPr/>
        </p:nvSpPr>
        <p:spPr>
          <a:xfrm>
            <a:off x="889349" y="1279743"/>
            <a:ext cx="10734804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Gotham Narrow Book" pitchFamily="2" charset="0"/>
              </a:rPr>
              <a:t>Post required PPE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Gotham Narrow Book" pitchFamily="2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Post GHS pictograms</a:t>
            </a:r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Must reflect the current hazards in the laboratory</a:t>
            </a:r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Post an NFPA 704 diamond sign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Post the Emergency Information Form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All signs must be prominently displayed and unobstructed 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F3E53-C78C-606E-6B50-DDBAA2375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556" y="4149755"/>
            <a:ext cx="1219199" cy="1219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DC0392-7B65-6E4F-88CC-379569AC7D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23" y="4398489"/>
            <a:ext cx="940433" cy="9404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74C6AB-7167-B09B-A275-9B503F7276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78" y="4428520"/>
            <a:ext cx="940433" cy="940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8AE103-A60F-E4B7-1684-A188430C3C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90" y="4428521"/>
            <a:ext cx="940433" cy="940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77DA42-09AB-BE01-6B73-14FD5F1926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729" y="4442522"/>
            <a:ext cx="926432" cy="9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6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B71DA5C-13E2-A149-B419-F04D98AC3511}"/>
              </a:ext>
            </a:extLst>
          </p:cNvPr>
          <p:cNvSpPr txBox="1"/>
          <p:nvPr/>
        </p:nvSpPr>
        <p:spPr>
          <a:xfrm>
            <a:off x="584026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B6400"/>
                </a:solidFill>
                <a:latin typeface="FjallaOne" panose="02000506040000020004" pitchFamily="2" charset="77"/>
              </a:rPr>
              <a:t>OBJECTIVES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97CD-5450-7441-A033-60CDC02876B0}"/>
              </a:ext>
            </a:extLst>
          </p:cNvPr>
          <p:cNvSpPr txBox="1"/>
          <p:nvPr/>
        </p:nvSpPr>
        <p:spPr>
          <a:xfrm>
            <a:off x="889349" y="1279743"/>
            <a:ext cx="10734804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Right to </a:t>
            </a:r>
            <a:r>
              <a:rPr lang="en-US" strike="sngStrike" dirty="0">
                <a:latin typeface="Gotham Narrow Book" pitchFamily="2" charset="0"/>
              </a:rPr>
              <a:t>know</a:t>
            </a:r>
            <a:r>
              <a:rPr lang="en-US" dirty="0">
                <a:latin typeface="Gotham Narrow Book" pitchFamily="2" charset="0"/>
              </a:rPr>
              <a:t> understand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Gotham Narrow Book" pitchFamily="2" charset="0"/>
              </a:rPr>
              <a:t>Hazcom</a:t>
            </a:r>
            <a:r>
              <a:rPr lang="en-US" dirty="0">
                <a:latin typeface="Gotham Narrow Book" pitchFamily="2" charset="0"/>
              </a:rPr>
              <a:t> Written Plan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Chemical Inventory Lists (CILs)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Safety Data Sheets (SDS)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Labeling and marking systems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OSU placarding and labeling requirements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Employee training</a:t>
            </a: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90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133B9E-4328-C520-C4ED-BDA85FF1C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261712-BD9D-C9FA-D360-758C865649F8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CHEMICAL STORAGE SIGNAGE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8DBA04-5243-F080-6025-C1DD8657E7BB}"/>
              </a:ext>
            </a:extLst>
          </p:cNvPr>
          <p:cNvSpPr txBox="1"/>
          <p:nvPr/>
        </p:nvSpPr>
        <p:spPr>
          <a:xfrm>
            <a:off x="889349" y="1279743"/>
            <a:ext cx="5463325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Clearly identify storage locations with signage prominently displayed and unobstructed.</a:t>
            </a:r>
          </a:p>
          <a:p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Label storage areas by compatible chemical class such as flammables/organic solvents, oxidizers, acids, etc.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E999E-AF10-D3EA-D596-DD0B034B6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57" y="885820"/>
            <a:ext cx="2381251" cy="2381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B7349C-9C8D-D7F3-4336-F86083A612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51" y="3301840"/>
            <a:ext cx="2057400" cy="210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6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585339-A2FA-DFE8-6B2F-3500EFE30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D5EBB4-5481-1377-E343-06BA7FA4B2EB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MINIMAL CHEMICAL LABELING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65646-54C8-9404-C664-FD76D6F53E4A}"/>
              </a:ext>
            </a:extLst>
          </p:cNvPr>
          <p:cNvSpPr txBox="1"/>
          <p:nvPr/>
        </p:nvSpPr>
        <p:spPr>
          <a:xfrm>
            <a:off x="889349" y="1279743"/>
            <a:ext cx="9866883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Do not deface or remove manufactures labels on chemicals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All labels must be in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For pure or purchased chemicals transferred to smaller bottles, make sure to label the new bottle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Chemical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Common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NFPA or HMIS sticker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otham Narrow Book" pitchFamily="2" charset="0"/>
              </a:rPr>
              <a:t>For new synthesized chemicals or chemicals without MSDS/SDS,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otham Narrow Book" pitchFamily="2" charset="0"/>
              </a:rPr>
              <a:t>Chemical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otham Narrow Book" pitchFamily="2" charset="0"/>
              </a:rPr>
              <a:t>NFPA or HMIS sticker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otham Narrow Book" pitchFamily="2" charset="0"/>
              </a:rPr>
              <a:t>Estimate hazard values based on similar chemicals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EBF8B-431D-E481-0AFF-E244E138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78" y="581708"/>
            <a:ext cx="3586433" cy="139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031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9E5E07-AC57-DB2E-8E31-C69BE34F0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8CAC81-0691-2E89-F10D-6B0FE2C67867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MINIMAL CHEMICAL LABELING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B3BDEB-100E-3379-FB70-ACCB7A070BE8}"/>
              </a:ext>
            </a:extLst>
          </p:cNvPr>
          <p:cNvSpPr txBox="1"/>
          <p:nvPr/>
        </p:nvSpPr>
        <p:spPr>
          <a:xfrm>
            <a:off x="889349" y="1279743"/>
            <a:ext cx="9794693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Dilutions or mixtures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Chemical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Common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% or </a:t>
            </a:r>
            <a:r>
              <a:rPr lang="en-US" dirty="0">
                <a:solidFill>
                  <a:srgbClr val="000000"/>
                </a:solidFill>
                <a:latin typeface="Gotham Narrow Book" pitchFamily="2" charset="0"/>
              </a:rPr>
              <a:t>Molarity of 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otham Narrow Book" pitchFamily="2" charset="0"/>
              </a:rPr>
              <a:t>If dilutions are concentrated or mixtures hazardous, please include an NFPA diamond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OSU labeled Peroxide Formers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Chemical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Common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NFPA or HMIS sticker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Date opened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Expiration date (or extended expiration date)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Test date (if any)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Note, dates may have to be added to the manufactures labeling for stock bottles.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93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6D1C39-5B9C-4069-E5BE-AD80ADD33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C76FE6-F941-AAC5-A905-F02332E12E11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MINIMAL CHEMICAL LABELING CHALLENGE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3C223F-7003-E1DB-EAFA-DA10F66EBCCD}"/>
              </a:ext>
            </a:extLst>
          </p:cNvPr>
          <p:cNvSpPr txBox="1"/>
          <p:nvPr/>
        </p:nvSpPr>
        <p:spPr>
          <a:xfrm>
            <a:off x="889349" y="1279743"/>
            <a:ext cx="9794693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Try and determine which bottle contains the beverage on the label.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Why should you always package and label properly?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57719-E4D0-5BD3-271B-5196F44398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4" b="21739"/>
          <a:stretch/>
        </p:blipFill>
        <p:spPr>
          <a:xfrm>
            <a:off x="3653163" y="2667000"/>
            <a:ext cx="4876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4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E33AEA-8E76-9F94-0A76-090A70F31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8EC774-0F58-CAB8-C8FB-73B1637D0F51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MINIMAL CHEMICAL LABELING CHALLENGE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58C9AE-72F5-FF36-5C7B-E9903C12CC10}"/>
              </a:ext>
            </a:extLst>
          </p:cNvPr>
          <p:cNvSpPr txBox="1"/>
          <p:nvPr/>
        </p:nvSpPr>
        <p:spPr>
          <a:xfrm>
            <a:off x="889349" y="1279743"/>
            <a:ext cx="9794693" cy="4089211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dirty="0">
                <a:latin typeface="Gotham Narrow Book" pitchFamily="2" charset="0"/>
              </a:rPr>
              <a:t>Pale Green</a:t>
            </a:r>
          </a:p>
          <a:p>
            <a:pPr marL="365760" lvl="1" indent="0">
              <a:buNone/>
            </a:pPr>
            <a:r>
              <a:rPr lang="en-US" dirty="0">
                <a:latin typeface="Gotham Narrow Book" pitchFamily="2" charset="0"/>
              </a:rPr>
              <a:t>1 = Ginger Ale with lemonade</a:t>
            </a:r>
          </a:p>
          <a:p>
            <a:pPr marL="365760" lvl="1" indent="0">
              <a:buNone/>
            </a:pPr>
            <a:r>
              <a:rPr lang="en-US" dirty="0">
                <a:latin typeface="Gotham Narrow Book" pitchFamily="2" charset="0"/>
              </a:rPr>
              <a:t>4 = Husky veterinary antimicrobial</a:t>
            </a:r>
          </a:p>
          <a:p>
            <a:pPr marL="365760" lvl="1" indent="0">
              <a:buNone/>
            </a:pPr>
            <a:endParaRPr lang="en-US" dirty="0">
              <a:latin typeface="Gotham Narrow Book" pitchFamily="2" charset="0"/>
            </a:endParaRPr>
          </a:p>
          <a:p>
            <a:r>
              <a:rPr lang="en-US" dirty="0">
                <a:latin typeface="Gotham Narrow Book" pitchFamily="2" charset="0"/>
              </a:rPr>
              <a:t>Dark Brown</a:t>
            </a:r>
          </a:p>
          <a:p>
            <a:pPr marL="365760" lvl="1" indent="0">
              <a:buNone/>
            </a:pPr>
            <a:r>
              <a:rPr lang="en-US" dirty="0">
                <a:latin typeface="Gotham Narrow Book" pitchFamily="2" charset="0"/>
              </a:rPr>
              <a:t>2 = Iodine solution</a:t>
            </a:r>
          </a:p>
          <a:p>
            <a:pPr marL="365760" lvl="1" indent="0">
              <a:buNone/>
            </a:pPr>
            <a:r>
              <a:rPr lang="en-US" dirty="0">
                <a:latin typeface="Gotham Narrow Book" pitchFamily="2" charset="0"/>
              </a:rPr>
              <a:t>5 = Tea</a:t>
            </a:r>
          </a:p>
          <a:p>
            <a:pPr marL="365760" lvl="1" indent="0">
              <a:buNone/>
            </a:pPr>
            <a:endParaRPr lang="en-US" dirty="0">
              <a:latin typeface="Gotham Narrow Book" pitchFamily="2" charset="0"/>
            </a:endParaRPr>
          </a:p>
          <a:p>
            <a:r>
              <a:rPr lang="en-US" dirty="0">
                <a:latin typeface="Gotham Narrow Book" pitchFamily="2" charset="0"/>
              </a:rPr>
              <a:t>Orange</a:t>
            </a:r>
          </a:p>
          <a:p>
            <a:pPr marL="365760" lvl="1" indent="0">
              <a:buNone/>
            </a:pPr>
            <a:r>
              <a:rPr lang="en-US" dirty="0">
                <a:latin typeface="Gotham Narrow Book" pitchFamily="2" charset="0"/>
              </a:rPr>
              <a:t>15 = Windshield bug remover</a:t>
            </a:r>
          </a:p>
          <a:p>
            <a:pPr marL="365760" lvl="1" indent="0">
              <a:buNone/>
            </a:pPr>
            <a:r>
              <a:rPr lang="en-US" dirty="0">
                <a:latin typeface="Gotham Narrow Book" pitchFamily="2" charset="0"/>
              </a:rPr>
              <a:t>11 = Peach tangerine</a:t>
            </a:r>
          </a:p>
          <a:p>
            <a:endParaRPr lang="en-US" dirty="0">
              <a:latin typeface="Gotham Narrow Book" pitchFamily="2" charset="0"/>
            </a:endParaRPr>
          </a:p>
          <a:p>
            <a:endParaRPr lang="en-US" dirty="0">
              <a:latin typeface="Gotham Narrow Book" pitchFamily="2" charset="0"/>
            </a:endParaRPr>
          </a:p>
          <a:p>
            <a:endParaRPr lang="en-US" dirty="0">
              <a:latin typeface="Gotham Narrow Book" pitchFamily="2" charset="0"/>
            </a:endParaRPr>
          </a:p>
          <a:p>
            <a:r>
              <a:rPr lang="en-US" dirty="0">
                <a:latin typeface="Gotham Narrow Book" pitchFamily="2" charset="0"/>
              </a:rPr>
              <a:t>Dark Blue</a:t>
            </a:r>
          </a:p>
          <a:p>
            <a:pPr marL="365760" lvl="1" indent="0">
              <a:buNone/>
            </a:pPr>
            <a:r>
              <a:rPr lang="en-US" dirty="0">
                <a:latin typeface="Gotham Narrow Book" pitchFamily="2" charset="0"/>
              </a:rPr>
              <a:t>13 = Grape Gatorade</a:t>
            </a:r>
          </a:p>
          <a:p>
            <a:pPr marL="365760" lvl="1" indent="0">
              <a:buNone/>
            </a:pPr>
            <a:r>
              <a:rPr lang="en-US" dirty="0">
                <a:latin typeface="Gotham Narrow Book" pitchFamily="2" charset="0"/>
              </a:rPr>
              <a:t>16 = </a:t>
            </a:r>
            <a:r>
              <a:rPr lang="en-US" dirty="0" err="1">
                <a:latin typeface="Gotham Narrow Book" pitchFamily="2" charset="0"/>
              </a:rPr>
              <a:t>Nolvasan</a:t>
            </a:r>
            <a:r>
              <a:rPr lang="en-US" dirty="0">
                <a:latin typeface="Gotham Narrow Book" pitchFamily="2" charset="0"/>
              </a:rPr>
              <a:t> Solution (disinfectant)</a:t>
            </a:r>
          </a:p>
          <a:p>
            <a:pPr marL="365760" lvl="1" indent="0">
              <a:buNone/>
            </a:pPr>
            <a:endParaRPr lang="en-US" dirty="0">
              <a:latin typeface="Gotham Narrow Book" pitchFamily="2" charset="0"/>
            </a:endParaRPr>
          </a:p>
          <a:p>
            <a:r>
              <a:rPr lang="en-US" dirty="0">
                <a:latin typeface="Gotham Narrow Book" pitchFamily="2" charset="0"/>
              </a:rPr>
              <a:t>Red</a:t>
            </a:r>
          </a:p>
          <a:p>
            <a:pPr marL="365760" lvl="1" indent="0">
              <a:buNone/>
            </a:pPr>
            <a:r>
              <a:rPr lang="en-US" dirty="0">
                <a:latin typeface="Gotham Narrow Book" pitchFamily="2" charset="0"/>
              </a:rPr>
              <a:t>14 = Automatic transmission fluid</a:t>
            </a:r>
          </a:p>
          <a:p>
            <a:pPr marL="365760" lvl="1" indent="0">
              <a:buNone/>
            </a:pPr>
            <a:r>
              <a:rPr lang="en-US" dirty="0">
                <a:latin typeface="Gotham Narrow Book" pitchFamily="2" charset="0"/>
              </a:rPr>
              <a:t>7 = Fruit Shoot, kids fruit drink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02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E2DD6E-C704-17D5-9A24-3C1E93749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51928B-2FCA-A4F3-E70A-8857BC8E72D3}"/>
              </a:ext>
            </a:extLst>
          </p:cNvPr>
          <p:cNvSpPr txBox="1"/>
          <p:nvPr/>
        </p:nvSpPr>
        <p:spPr>
          <a:xfrm>
            <a:off x="571501" y="538619"/>
            <a:ext cx="2962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Gotham Narrow Bold" pitchFamily="2" charset="0"/>
              </a:rPr>
              <a:t>STANDARDIZED PURCHASING GUIDE FOR OSU HAZCOM PLACARDS AND LABELS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78EE19D-44DB-1AEA-284F-3529E5C32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7"/>
          <a:stretch/>
        </p:blipFill>
        <p:spPr bwMode="auto">
          <a:xfrm>
            <a:off x="3679656" y="196441"/>
            <a:ext cx="7931971" cy="666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88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DAB58F-CDE8-7918-9D9B-E9DE641CC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859270-9189-FEDB-AA5D-1CAF0F6F1612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QUIZ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1D357-1D1F-091F-BDFC-0EF9E9680EA3}"/>
              </a:ext>
            </a:extLst>
          </p:cNvPr>
          <p:cNvSpPr txBox="1"/>
          <p:nvPr/>
        </p:nvSpPr>
        <p:spPr>
          <a:xfrm>
            <a:off x="876822" y="1115395"/>
            <a:ext cx="1073480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latin typeface="Gotham Narrow Book" pitchFamily="2" charset="0"/>
              </a:rPr>
              <a:t>One of two signal words is required on labels to emphasize the hazard. Which communicates the greater hazard?</a:t>
            </a:r>
          </a:p>
          <a:p>
            <a:endParaRPr lang="en-US" sz="3200" dirty="0">
              <a:latin typeface="Gotham Narrow Book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otham Narrow Book" pitchFamily="2" charset="0"/>
              </a:rPr>
              <a:t>Danger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Gotham Narrow Book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otham Narrow Book" pitchFamily="2" charset="0"/>
              </a:rPr>
              <a:t>Warning</a:t>
            </a:r>
          </a:p>
        </p:txBody>
      </p:sp>
    </p:spTree>
    <p:extLst>
      <p:ext uri="{BB962C8B-B14F-4D97-AF65-F5344CB8AC3E}">
        <p14:creationId xmlns:p14="http://schemas.microsoft.com/office/powerpoint/2010/main" val="3294249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CBB5F1-A028-015C-BB0F-126C0F0BE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40ADE3-BD3C-D3BE-138C-29BE6FA67B78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QUIZ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47772C-62F3-7382-8A71-2C789F675AC4}"/>
              </a:ext>
            </a:extLst>
          </p:cNvPr>
          <p:cNvSpPr txBox="1"/>
          <p:nvPr/>
        </p:nvSpPr>
        <p:spPr>
          <a:xfrm>
            <a:off x="876822" y="1115395"/>
            <a:ext cx="1073480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latin typeface="Gotham Narrow Book" pitchFamily="2" charset="0"/>
              </a:rPr>
              <a:t>One of two signal words is required on labels to emphasize the hazard. Which communicates the greater hazard?</a:t>
            </a:r>
          </a:p>
          <a:p>
            <a:endParaRPr lang="en-US" sz="3200" dirty="0">
              <a:latin typeface="Gotham Narrow Book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B6400"/>
                </a:solidFill>
                <a:latin typeface="Gotham Narrow Bold" pitchFamily="2" charset="0"/>
              </a:rPr>
              <a:t>Danger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Gotham Narrow Book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strike="sngStrike" dirty="0">
                <a:latin typeface="Gotham Narrow Book" pitchFamily="2" charset="0"/>
              </a:rPr>
              <a:t>Warning</a:t>
            </a:r>
          </a:p>
        </p:txBody>
      </p:sp>
    </p:spTree>
    <p:extLst>
      <p:ext uri="{BB962C8B-B14F-4D97-AF65-F5344CB8AC3E}">
        <p14:creationId xmlns:p14="http://schemas.microsoft.com/office/powerpoint/2010/main" val="3020104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B3A901-F3CC-CFFF-6795-549059874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CF6ED5-03E4-AF21-3C4F-C58D41F1FE12}"/>
              </a:ext>
            </a:extLst>
          </p:cNvPr>
          <p:cNvSpPr txBox="1"/>
          <p:nvPr/>
        </p:nvSpPr>
        <p:spPr>
          <a:xfrm>
            <a:off x="571501" y="538619"/>
            <a:ext cx="296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GHS PICTOGRAMS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34BB0-6BA3-6069-86EC-4E5169B5B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694" y="305832"/>
            <a:ext cx="6190785" cy="6246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116532-1DC7-6D47-86CB-B833DFCF7CFF}"/>
              </a:ext>
            </a:extLst>
          </p:cNvPr>
          <p:cNvSpPr txBox="1"/>
          <p:nvPr/>
        </p:nvSpPr>
        <p:spPr>
          <a:xfrm>
            <a:off x="798852" y="1384394"/>
            <a:ext cx="3134011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Symbol for the hazards of the product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Gotham Narrow Book" pitchFamily="2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Products can have one or more pictograms</a:t>
            </a: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59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910FE0-989C-3FBD-1ECA-247B5EFA0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4BBF19-3D31-E184-D9A3-819DF1639BE9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GHS PICTOGRAMS – HEALTH HAZARD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36C58E-942C-C07C-CCEC-9976C6A3BB97}"/>
              </a:ext>
            </a:extLst>
          </p:cNvPr>
          <p:cNvSpPr txBox="1"/>
          <p:nvPr/>
        </p:nvSpPr>
        <p:spPr>
          <a:xfrm>
            <a:off x="5829300" y="1279743"/>
            <a:ext cx="4854742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Could cause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Can impact breathing and may cause asthma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May cause reproductive problems and birth defects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May be toxic to organs and damage lungs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Mutagenicity</a:t>
            </a: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3" name="Content Placeholder 7" descr="Carcinogen Man.gif">
            <a:extLst>
              <a:ext uri="{FF2B5EF4-FFF2-40B4-BE49-F238E27FC236}">
                <a16:creationId xmlns:a16="http://schemas.microsoft.com/office/drawing/2014/main" id="{12F54C32-C17F-6E40-CC0E-EAB9CA1989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3" y="1588416"/>
            <a:ext cx="3471863" cy="3471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82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B7E921-4FB7-284B-9679-627B0D7126F5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WHY IS HAZCOM IMPORTANT?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927AC-8429-D242-9F31-193EE99C1A6C}"/>
              </a:ext>
            </a:extLst>
          </p:cNvPr>
          <p:cNvSpPr txBox="1"/>
          <p:nvPr/>
        </p:nvSpPr>
        <p:spPr>
          <a:xfrm>
            <a:off x="571498" y="1115395"/>
            <a:ext cx="11040127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It informs workers of the hazards associated with the chemicals they use.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From 2009 – 2016, OSHA has cited nearly 47,000 instances of </a:t>
            </a:r>
            <a:r>
              <a:rPr lang="en-US" dirty="0" err="1">
                <a:latin typeface="Gotham Narrow Book" pitchFamily="2" charset="0"/>
              </a:rPr>
              <a:t>Hazcom</a:t>
            </a:r>
            <a:r>
              <a:rPr lang="en-US" dirty="0">
                <a:latin typeface="Gotham Narrow Book" pitchFamily="2" charset="0"/>
              </a:rPr>
              <a:t> violations in workplaces across the US.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Gotham Narrow Book" pitchFamily="2" charset="0"/>
              </a:rPr>
              <a:t>Hazcom</a:t>
            </a:r>
            <a:r>
              <a:rPr lang="en-US" dirty="0">
                <a:latin typeface="Gotham Narrow Book" pitchFamily="2" charset="0"/>
              </a:rPr>
              <a:t> has remained #2 on OSHA’s top 10 list of most frequently cited compliance standards from 2012 – 2022; 2,424 violations.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Saves approximately 43 people from dying each year and nearly 585 injuries and illnesses.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Because of the decrease in sickness and injuries, companies have increased productivity by $475.2M and saved approximately $32.2M.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77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08E1E4-37A6-7DCA-43D0-B78BBD15D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448E5B-A8CB-0FD3-FEAF-24F3D18E2531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GHS PICTOGRAMS - FLAMMABLES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C8F29E-3AC5-7485-FCD1-46E8D220A41D}"/>
              </a:ext>
            </a:extLst>
          </p:cNvPr>
          <p:cNvSpPr txBox="1"/>
          <p:nvPr/>
        </p:nvSpPr>
        <p:spPr>
          <a:xfrm>
            <a:off x="5829300" y="1279743"/>
            <a:ext cx="4854742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Gotham Narrow Book" pitchFamily="2" charset="0"/>
              </a:rPr>
              <a:t>Solids, liquids and gasses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Gotham Narrow Book" pitchFamily="2" charset="0"/>
              </a:rPr>
              <a:t>May react with other substances to cause a fire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Gotham Narrow Book" pitchFamily="2" charset="0"/>
              </a:rPr>
              <a:t>Could burn on its own simply by coming in contact with air</a:t>
            </a: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7" name="Content Placeholder 7" descr="Flammables.gif">
            <a:extLst>
              <a:ext uri="{FF2B5EF4-FFF2-40B4-BE49-F238E27FC236}">
                <a16:creationId xmlns:a16="http://schemas.microsoft.com/office/drawing/2014/main" id="{E1C09A38-85F1-54BB-A633-C7EC0E9DF2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33" y="1586005"/>
            <a:ext cx="3471863" cy="3476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2999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9D9FF7-D0A6-0E39-8328-39DEBFAD7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A2CB6B-BC98-50C9-FDED-521B424D66D3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63666A"/>
                </a:solidFill>
                <a:latin typeface="Gotham Narrow Bold" pitchFamily="2" charset="0"/>
              </a:rPr>
              <a:t>GHS PICTOGRAMS - IRRITANTS</a:t>
            </a:r>
            <a:endParaRPr lang="en-US" sz="2400" b="1" dirty="0">
              <a:solidFill>
                <a:srgbClr val="63666A"/>
              </a:solidFill>
              <a:latin typeface="Gotham Narrow Bold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BF4F7-338B-DFA7-7BD3-EB34F8247411}"/>
              </a:ext>
            </a:extLst>
          </p:cNvPr>
          <p:cNvSpPr txBox="1"/>
          <p:nvPr/>
        </p:nvSpPr>
        <p:spPr>
          <a:xfrm>
            <a:off x="5829300" y="1279743"/>
            <a:ext cx="4854742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Indicates Irritants or Skin Sensitizers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Can cause problems with skin, eyes and respiratory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Generally short-term (acute) irritations or rashes upon contact</a:t>
            </a: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6" name="Content Placeholder 7" descr="Irriatant Exclamation.gif">
            <a:extLst>
              <a:ext uri="{FF2B5EF4-FFF2-40B4-BE49-F238E27FC236}">
                <a16:creationId xmlns:a16="http://schemas.microsoft.com/office/drawing/2014/main" id="{68474C5D-FC66-2A88-F0C6-C78D5AEBC5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3471863" cy="3467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0462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B1245A-BEEC-50C4-9303-DC6522925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EEA41-1E5C-3EAB-8EE2-902F90D539AD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GHS PICTOGRAMS – GASES UNDER PRESSURE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903CDE-F349-A926-FEB1-381C34D14F7C}"/>
              </a:ext>
            </a:extLst>
          </p:cNvPr>
          <p:cNvSpPr txBox="1"/>
          <p:nvPr/>
        </p:nvSpPr>
        <p:spPr>
          <a:xfrm>
            <a:off x="5829300" y="1279743"/>
            <a:ext cx="4854742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May be flammable, oxidizing or reactive compressed gasses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Accidental release causes cylinder to rocket or pinwheel </a:t>
            </a: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7" name="Content Placeholder 7" descr="Gases Under Pressure.gif">
            <a:extLst>
              <a:ext uri="{FF2B5EF4-FFF2-40B4-BE49-F238E27FC236}">
                <a16:creationId xmlns:a16="http://schemas.microsoft.com/office/drawing/2014/main" id="{05D1CE7D-FAD9-5A3C-30BE-7179337B56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3" y="1588416"/>
            <a:ext cx="3471863" cy="3471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0216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C0CF33-CFDA-A010-B344-3FD7B90FC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342F7B-242C-D655-EA90-5651A636117B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GHS PICTOGRAMS – CORROSIVES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4A2438-9AB8-A871-A234-F82D9F25FEC3}"/>
              </a:ext>
            </a:extLst>
          </p:cNvPr>
          <p:cNvSpPr txBox="1"/>
          <p:nvPr/>
        </p:nvSpPr>
        <p:spPr>
          <a:xfrm>
            <a:off x="5829300" y="1279743"/>
            <a:ext cx="4854742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Can cause skin burns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Will damage eyes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Can damage metals or other materials</a:t>
            </a: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6" name="Content Placeholder 7" descr="Corrisives.gif">
            <a:extLst>
              <a:ext uri="{FF2B5EF4-FFF2-40B4-BE49-F238E27FC236}">
                <a16:creationId xmlns:a16="http://schemas.microsoft.com/office/drawing/2014/main" id="{C6D4A102-96AC-4F2A-8B53-4A829BD362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58" y="1588416"/>
            <a:ext cx="3471863" cy="3471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7156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54554-C32B-A8E8-603D-F0852FB89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5CD140-1E2D-3D11-438F-403000C03487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GHS PICTOGRAMS – EXPLOSIVES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2AF364-A539-6C77-AC94-F52D74A64A42}"/>
              </a:ext>
            </a:extLst>
          </p:cNvPr>
          <p:cNvSpPr txBox="1"/>
          <p:nvPr/>
        </p:nvSpPr>
        <p:spPr>
          <a:xfrm>
            <a:off x="5829300" y="1279743"/>
            <a:ext cx="4854742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Explosive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Self-reactive or self-heating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Pyrophoric – burns if it contacts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Organic peroxide – burns or explodes</a:t>
            </a: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7" name="Content Placeholder 7" descr="Explosives.gif">
            <a:extLst>
              <a:ext uri="{FF2B5EF4-FFF2-40B4-BE49-F238E27FC236}">
                <a16:creationId xmlns:a16="http://schemas.microsoft.com/office/drawing/2014/main" id="{FE12FFC5-0B00-625E-05D6-EABEFEA88E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" y="1590824"/>
            <a:ext cx="3471863" cy="3467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8407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9560FB-AB2B-8B41-7A50-C2CE50CBF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593437-6BA7-40A6-9563-7C517E84391D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GHS PICTOGRAMS – OXIDIZERS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2484D-E761-F3D6-CE91-8FCC195F8164}"/>
              </a:ext>
            </a:extLst>
          </p:cNvPr>
          <p:cNvSpPr txBox="1"/>
          <p:nvPr/>
        </p:nvSpPr>
        <p:spPr>
          <a:xfrm>
            <a:off x="5829300" y="1279743"/>
            <a:ext cx="4854742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Flame over the letter “O”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Oxidizers can cause organic materials to combust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Oxygen is most common</a:t>
            </a: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6" name="Content Placeholder 7" descr="Oxidizers.gif">
            <a:extLst>
              <a:ext uri="{FF2B5EF4-FFF2-40B4-BE49-F238E27FC236}">
                <a16:creationId xmlns:a16="http://schemas.microsoft.com/office/drawing/2014/main" id="{17E75FC7-0266-190A-3A8F-ECDCDE784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93" y="1586005"/>
            <a:ext cx="3471863" cy="3476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9625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FA509D-40CD-832B-BD7C-7BD9F54D2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C1FC76-D099-C3EF-BFE5-5346420D59D3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GHS PICTOGRAMS – ENVIRONMENTAL TOXICITY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CA70A-D884-E417-348C-ED3C86B9D408}"/>
              </a:ext>
            </a:extLst>
          </p:cNvPr>
          <p:cNvSpPr txBox="1"/>
          <p:nvPr/>
        </p:nvSpPr>
        <p:spPr>
          <a:xfrm>
            <a:off x="5829300" y="1279743"/>
            <a:ext cx="4854742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Harms plants or animals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Impacts air or water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Could contaminate soil</a:t>
            </a: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3" name="Content Placeholder 7" descr="Environment Tree Fish.gif">
            <a:extLst>
              <a:ext uri="{FF2B5EF4-FFF2-40B4-BE49-F238E27FC236}">
                <a16:creationId xmlns:a16="http://schemas.microsoft.com/office/drawing/2014/main" id="{687B744D-CB49-D133-06B6-53C5B5CB06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590824"/>
            <a:ext cx="3471863" cy="3467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3897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3DC5DF-3BF8-E249-4562-F1E67CD0E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0FDB5A-5CCD-B10B-E9F3-CBCB0D65AB08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GHS PICTOGRAMS – ACUTE TOXICITY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8FD321-1494-74BC-6DA0-E216741C92F1}"/>
              </a:ext>
            </a:extLst>
          </p:cNvPr>
          <p:cNvSpPr txBox="1"/>
          <p:nvPr/>
        </p:nvSpPr>
        <p:spPr>
          <a:xfrm>
            <a:off x="5829300" y="1279743"/>
            <a:ext cx="4854742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Severe hazard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Can be fatal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otham Narrow Book" pitchFamily="2" charset="0"/>
              </a:rPr>
              <a:t>Extremely toxic</a:t>
            </a: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7" name="Content Placeholder 6" descr="Acute Toxicity.gif">
            <a:extLst>
              <a:ext uri="{FF2B5EF4-FFF2-40B4-BE49-F238E27FC236}">
                <a16:creationId xmlns:a16="http://schemas.microsoft.com/office/drawing/2014/main" id="{D8C2CF2E-3889-877A-05CF-46B926E125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8" y="1586005"/>
            <a:ext cx="3471863" cy="3476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3213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76F749-1AB8-A263-882F-EA2078B15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5D8C77-1F7F-BCE3-A843-EF92D7FA5257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QUIZ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AB2829-9045-5317-961F-F01CD038C81A}"/>
              </a:ext>
            </a:extLst>
          </p:cNvPr>
          <p:cNvSpPr txBox="1"/>
          <p:nvPr/>
        </p:nvSpPr>
        <p:spPr>
          <a:xfrm>
            <a:off x="876822" y="1115395"/>
            <a:ext cx="1073480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latin typeface="Gotham Narrow Book" pitchFamily="2" charset="0"/>
              </a:rPr>
              <a:t>Which symbol would be used for flammables?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296396-6C5B-C8EC-6280-12410C2F8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620" y="2179320"/>
            <a:ext cx="2150550" cy="215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3B4EDB-B18E-3033-3995-6DE26D342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145" y="2179320"/>
            <a:ext cx="2150550" cy="215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789A0F-E117-C61F-36EC-66665C2F8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470" y="2179320"/>
            <a:ext cx="2150550" cy="21528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2B06A2-1476-0054-0C8D-96F72F135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08764"/>
              </p:ext>
            </p:extLst>
          </p:nvPr>
        </p:nvGraphicFramePr>
        <p:xfrm>
          <a:off x="2293620" y="4680100"/>
          <a:ext cx="74676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000000"/>
                          </a:solidFill>
                          <a:latin typeface="Gotham Narrow Bold" pitchFamily="2" charset="0"/>
                        </a:rPr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000000"/>
                          </a:solidFill>
                          <a:latin typeface="Gotham Narrow Bold" pitchFamily="2" charset="0"/>
                        </a:rPr>
                        <a:t>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000000"/>
                          </a:solidFill>
                          <a:latin typeface="Gotham Narrow Bold" pitchFamily="2" charset="0"/>
                        </a:rPr>
                        <a:t>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134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C50A79-CF27-F214-1936-DB5192F8A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869607-01E5-1A8D-F003-7447C499B996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QUIZ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ECBA3-8EA3-A2AB-5B56-E76BAF08FF26}"/>
              </a:ext>
            </a:extLst>
          </p:cNvPr>
          <p:cNvSpPr txBox="1"/>
          <p:nvPr/>
        </p:nvSpPr>
        <p:spPr>
          <a:xfrm>
            <a:off x="876822" y="1115395"/>
            <a:ext cx="1073480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latin typeface="Gotham Narrow Book" pitchFamily="2" charset="0"/>
              </a:rPr>
              <a:t>Which symbol would be used for flammables?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568C1-090D-FD11-987C-46914C1E9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145" y="2179320"/>
            <a:ext cx="2150550" cy="21528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0CA72B5-3767-DCA0-BA0A-F3A0F17C6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52948"/>
              </p:ext>
            </p:extLst>
          </p:nvPr>
        </p:nvGraphicFramePr>
        <p:xfrm>
          <a:off x="2293620" y="4680100"/>
          <a:ext cx="74676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solidFill>
                          <a:srgbClr val="000000"/>
                        </a:solidFill>
                        <a:latin typeface="Gotham Narrow Bold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000000"/>
                          </a:solidFill>
                          <a:latin typeface="Gotham Narrow Bold" pitchFamily="2" charset="0"/>
                        </a:rPr>
                        <a:t>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solidFill>
                          <a:srgbClr val="000000"/>
                        </a:solidFill>
                        <a:latin typeface="Gotham Narrow Bold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94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B7E921-4FB7-284B-9679-627B0D7126F5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RIGHT TO </a:t>
            </a:r>
            <a:r>
              <a:rPr lang="en-US" sz="2400" b="1" strike="sngStrike" dirty="0">
                <a:solidFill>
                  <a:srgbClr val="63666A"/>
                </a:solidFill>
                <a:latin typeface="Gotham Narrow Bold" pitchFamily="2" charset="0"/>
              </a:rPr>
              <a:t>KNOW</a:t>
            </a:r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 UNDERSTAND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927AC-8429-D242-9F31-193EE99C1A6C}"/>
              </a:ext>
            </a:extLst>
          </p:cNvPr>
          <p:cNvSpPr txBox="1"/>
          <p:nvPr/>
        </p:nvSpPr>
        <p:spPr>
          <a:xfrm>
            <a:off x="571498" y="1115395"/>
            <a:ext cx="11040127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The Federal Government established the OSHA Hazard Communication Standard. This standard is designed to protect employees who use hazardous materials on the job.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The Hazard Communication Standard states that companies which produce and use hazardous materials must provide their employees with information and training on the proper handling and use of these materials.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You, as an employee, have a </a:t>
            </a:r>
            <a:r>
              <a:rPr lang="en-US" b="1" dirty="0">
                <a:latin typeface="Gotham Narrow Bold" pitchFamily="2" charset="0"/>
              </a:rPr>
              <a:t>Right to </a:t>
            </a:r>
            <a:r>
              <a:rPr lang="en-US" strike="sngStrike" dirty="0">
                <a:latin typeface="Gotham Narrow Book" pitchFamily="2" charset="0"/>
              </a:rPr>
              <a:t>Know</a:t>
            </a:r>
            <a:r>
              <a:rPr lang="en-US" dirty="0">
                <a:latin typeface="Gotham Narrow Book" pitchFamily="2" charset="0"/>
              </a:rPr>
              <a:t> </a:t>
            </a:r>
            <a:r>
              <a:rPr lang="en-US" b="1" dirty="0">
                <a:latin typeface="Gotham Narrow Bold" pitchFamily="2" charset="0"/>
              </a:rPr>
              <a:t>Understand</a:t>
            </a:r>
            <a:r>
              <a:rPr lang="en-US" dirty="0">
                <a:latin typeface="Gotham Narrow Book" pitchFamily="2" charset="0"/>
              </a:rPr>
              <a:t> about the hazardous materials used in your work area and the potential effects of these materials upon your health and safety.</a:t>
            </a:r>
            <a:endParaRPr lang="en-US" sz="1200" dirty="0">
              <a:latin typeface="Gotham Narrow Book" pitchFamily="2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304093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FD29DE-CFEC-0772-EAE6-C6AC248F1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9EDF6A-7CAD-687D-3B59-6509B5600A13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QUIZ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9B4753-4663-ECE2-241C-5A68D92EB93F}"/>
              </a:ext>
            </a:extLst>
          </p:cNvPr>
          <p:cNvSpPr txBox="1"/>
          <p:nvPr/>
        </p:nvSpPr>
        <p:spPr>
          <a:xfrm>
            <a:off x="876822" y="1115395"/>
            <a:ext cx="1073480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latin typeface="Gotham Narrow Book" pitchFamily="2" charset="0"/>
              </a:rPr>
              <a:t>Which symbol would be used for carcinogens?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F77DBC-834F-E46C-5D3C-F529788674D8}"/>
              </a:ext>
            </a:extLst>
          </p:cNvPr>
          <p:cNvGraphicFramePr>
            <a:graphicFrameLocks noGrp="1"/>
          </p:cNvGraphicFramePr>
          <p:nvPr/>
        </p:nvGraphicFramePr>
        <p:xfrm>
          <a:off x="2293620" y="4680100"/>
          <a:ext cx="74676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000000"/>
                          </a:solidFill>
                          <a:latin typeface="Gotham Narrow Bold" pitchFamily="2" charset="0"/>
                        </a:rPr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000000"/>
                          </a:solidFill>
                          <a:latin typeface="Gotham Narrow Bold" pitchFamily="2" charset="0"/>
                        </a:rPr>
                        <a:t>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000000"/>
                          </a:solidFill>
                          <a:latin typeface="Gotham Narrow Bold" pitchFamily="2" charset="0"/>
                        </a:rPr>
                        <a:t>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0FF6074-9886-894B-CC28-47CF8AF63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219833"/>
            <a:ext cx="2150550" cy="21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A29AFB-0266-0CDE-239F-1B2027187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725" y="2219833"/>
            <a:ext cx="2150550" cy="215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4DFA7D-7E84-4C31-183A-36792DA8E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657" y="2199858"/>
            <a:ext cx="2150550" cy="21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23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6D34EE-9C75-4BED-519B-63711534D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D988A3-AA5D-F65E-0FAC-BB23B920F938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QUIZ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18EFB-95AA-B704-704D-E060E6FEBDC1}"/>
              </a:ext>
            </a:extLst>
          </p:cNvPr>
          <p:cNvSpPr txBox="1"/>
          <p:nvPr/>
        </p:nvSpPr>
        <p:spPr>
          <a:xfrm>
            <a:off x="876822" y="1115395"/>
            <a:ext cx="1073480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latin typeface="Gotham Narrow Book" pitchFamily="2" charset="0"/>
              </a:rPr>
              <a:t>Which symbol would be used for carcinogens?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74B9D5-9011-2EFF-66C2-D20D0A16A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915574"/>
              </p:ext>
            </p:extLst>
          </p:nvPr>
        </p:nvGraphicFramePr>
        <p:xfrm>
          <a:off x="5653185" y="4611520"/>
          <a:ext cx="131235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000000"/>
                          </a:solidFill>
                          <a:latin typeface="Gotham Narrow Bold" pitchFamily="2" charset="0"/>
                        </a:rPr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solidFill>
                          <a:srgbClr val="000000"/>
                        </a:solidFill>
                        <a:latin typeface="Gotham Narrow Bold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solidFill>
                          <a:srgbClr val="000000"/>
                        </a:solidFill>
                        <a:latin typeface="Gotham Narrow Bold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D6787B3-3135-C625-4A68-7C5C174E3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985" y="2151253"/>
            <a:ext cx="2150550" cy="21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49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541EC1-1C70-9D0E-8CCE-239369664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E88097-6C8D-5D52-8E55-3AB3E5D7D6A2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QUIZ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7270C-F61F-C24D-B6C1-AA37F719C911}"/>
              </a:ext>
            </a:extLst>
          </p:cNvPr>
          <p:cNvSpPr txBox="1"/>
          <p:nvPr/>
        </p:nvSpPr>
        <p:spPr>
          <a:xfrm>
            <a:off x="876822" y="1115395"/>
            <a:ext cx="1073480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latin typeface="Gotham Narrow Book" pitchFamily="2" charset="0"/>
              </a:rPr>
              <a:t>Which symbol would be used for corrosives?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8FF9DB-416D-10FF-8536-83597CA6F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210954"/>
              </p:ext>
            </p:extLst>
          </p:nvPr>
        </p:nvGraphicFramePr>
        <p:xfrm>
          <a:off x="2293620" y="4680100"/>
          <a:ext cx="74676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22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000000"/>
                          </a:solidFill>
                          <a:latin typeface="Gotham Narrow Bold" pitchFamily="2" charset="0"/>
                        </a:rPr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000000"/>
                          </a:solidFill>
                          <a:latin typeface="Gotham Narrow Bold" pitchFamily="2" charset="0"/>
                        </a:rPr>
                        <a:t>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000000"/>
                          </a:solidFill>
                          <a:latin typeface="Gotham Narrow Bold" pitchFamily="2" charset="0"/>
                        </a:rPr>
                        <a:t>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4885C9F-1288-1349-F2F4-44EBF5CFB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985" y="2229820"/>
            <a:ext cx="2150550" cy="215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C9E913-92CB-89A4-445D-8F177373F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522" y="2229820"/>
            <a:ext cx="2150550" cy="215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F0668D-CBF0-8473-FFF3-141FB8BD1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870" y="2232070"/>
            <a:ext cx="2150550" cy="21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442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B251FF-DD06-E4B4-6E2B-CBC5132CB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1265F1-5C79-E1C2-6E1B-00E6C237ACA7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QUIZ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840D2-BDBB-F9E2-F41F-9EBC9401D5F7}"/>
              </a:ext>
            </a:extLst>
          </p:cNvPr>
          <p:cNvSpPr txBox="1"/>
          <p:nvPr/>
        </p:nvSpPr>
        <p:spPr>
          <a:xfrm>
            <a:off x="876822" y="1115395"/>
            <a:ext cx="1073480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latin typeface="Gotham Narrow Book" pitchFamily="2" charset="0"/>
              </a:rPr>
              <a:t>Which symbol would be used for corrosives?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75E812-6B32-9D90-665E-B0F3122C4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741677"/>
              </p:ext>
            </p:extLst>
          </p:nvPr>
        </p:nvGraphicFramePr>
        <p:xfrm>
          <a:off x="5653185" y="4611520"/>
          <a:ext cx="140603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000000"/>
                          </a:solidFill>
                          <a:latin typeface="Gotham Narrow Bold" pitchFamily="2" charset="0"/>
                        </a:rPr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solidFill>
                          <a:srgbClr val="000000"/>
                        </a:solidFill>
                        <a:latin typeface="Gotham Narrow Bold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solidFill>
                          <a:srgbClr val="000000"/>
                        </a:solidFill>
                        <a:latin typeface="Gotham Narrow Bold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3E4AF05-B3D6-6F7D-3433-A25F2B0A6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21" y="2265198"/>
            <a:ext cx="2152075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249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B71DA5C-13E2-A149-B419-F04D98AC3511}"/>
              </a:ext>
            </a:extLst>
          </p:cNvPr>
          <p:cNvSpPr txBox="1"/>
          <p:nvPr/>
        </p:nvSpPr>
        <p:spPr>
          <a:xfrm>
            <a:off x="584026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B6400"/>
                </a:solidFill>
                <a:latin typeface="FjallaOne" panose="02000506040000020004" pitchFamily="2" charset="77"/>
              </a:rPr>
              <a:t>SAFETY DATA SHEETS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97CD-5450-7441-A033-60CDC02876B0}"/>
              </a:ext>
            </a:extLst>
          </p:cNvPr>
          <p:cNvSpPr txBox="1"/>
          <p:nvPr/>
        </p:nvSpPr>
        <p:spPr>
          <a:xfrm>
            <a:off x="889349" y="1279743"/>
            <a:ext cx="10734804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Gotham Narrow Book" pitchFamily="2" charset="0"/>
              </a:rPr>
              <a:t>29 CFR1910.1200(g)(2). Each material safety data sheet shall be in English</a:t>
            </a:r>
            <a:r>
              <a:rPr lang="en-US" dirty="0">
                <a:latin typeface="Gotham Narrow Book" pitchFamily="2" charset="0"/>
              </a:rPr>
              <a:t>, though the employer may maintain copies in other languages as well</a:t>
            </a:r>
            <a:r>
              <a:rPr lang="en-US" sz="1800" dirty="0">
                <a:latin typeface="Gotham Narrow Book" pitchFamily="2" charset="0"/>
              </a:rPr>
              <a:t>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Gotham Narrow Book" pitchFamily="2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Gotham Narrow Book" pitchFamily="2" charset="0"/>
              </a:rPr>
              <a:t>Your employer must have an SDS for every hazardous substance you use as part of your job.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Gotham Narrow Book" pitchFamily="2" charset="0"/>
              </a:rPr>
              <a:t>If you request to see a copy of an SDS for a product you use, and your employer cannot provide it; you may refuse to use that product or work in an area where it is being used.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7000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B7E921-4FB7-284B-9679-627B0D7126F5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SAFETY DATA SHEETS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927AC-8429-D242-9F31-193EE99C1A6C}"/>
              </a:ext>
            </a:extLst>
          </p:cNvPr>
          <p:cNvSpPr txBox="1"/>
          <p:nvPr/>
        </p:nvSpPr>
        <p:spPr>
          <a:xfrm>
            <a:off x="876822" y="1115395"/>
            <a:ext cx="1073480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latin typeface="Gotham Narrow Book" pitchFamily="2" charset="0"/>
              </a:rPr>
              <a:t>Identify the following from an SDS: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Product name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Signal word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Hazard statement(s)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Pictogram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How to store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First aid for skin contact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Flammable or explosive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Types of recommended PPE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36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910E2E-97BD-CF7E-8552-B3F668AB3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29EB470-BD05-9028-68BA-96052EF768F3}"/>
              </a:ext>
            </a:extLst>
          </p:cNvPr>
          <p:cNvSpPr txBox="1"/>
          <p:nvPr/>
        </p:nvSpPr>
        <p:spPr>
          <a:xfrm>
            <a:off x="584026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B6400"/>
                </a:solidFill>
                <a:latin typeface="FjallaOne" panose="02000506040000020004" pitchFamily="2" charset="77"/>
              </a:rPr>
              <a:t>EMPLOYEE TRAINING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47EF86-FEA1-AEA4-52E1-4BD57ED8BD73}"/>
              </a:ext>
            </a:extLst>
          </p:cNvPr>
          <p:cNvSpPr txBox="1"/>
          <p:nvPr/>
        </p:nvSpPr>
        <p:spPr>
          <a:xfrm>
            <a:off x="889349" y="1279743"/>
            <a:ext cx="10734804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>
                <a:latin typeface="Gotham Narrow Bold" pitchFamily="2" charset="0"/>
              </a:rPr>
              <a:t>EHS HAZCOM Training Responsibilities: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OSU HAZCOM program training covers labeling, SDSs, and how to get laboratory safety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Recommend members receive this training every </a:t>
            </a:r>
            <a:r>
              <a:rPr lang="en-US" dirty="0">
                <a:solidFill>
                  <a:srgbClr val="FF0000"/>
                </a:solidFill>
                <a:latin typeface="Gotham Narrow Book" pitchFamily="2" charset="0"/>
              </a:rPr>
              <a:t>three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Gotham Narrow Book" pitchFamily="2" charset="0"/>
              </a:rPr>
              <a:t>This training does not replace the Site/Laboratory Specific training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>
                <a:latin typeface="Gotham Narrow Bold" pitchFamily="2" charset="0"/>
              </a:rPr>
              <a:t>Site Specific Training is required: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Within 30 days of initial assignment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Whenever new hazards are introduced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Gotham Narrow Book" pitchFamily="2" charset="0"/>
              </a:rPr>
              <a:t>Annually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93131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9954C3-762A-6D2B-E645-95F502A24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3A7B30-91A3-D520-439D-D7BE678A3333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TRAINING RESPONSIBILITIES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494DE-3CF9-14E0-7611-312BD891D151}"/>
              </a:ext>
            </a:extLst>
          </p:cNvPr>
          <p:cNvSpPr txBox="1"/>
          <p:nvPr/>
        </p:nvSpPr>
        <p:spPr>
          <a:xfrm>
            <a:off x="876822" y="1115395"/>
            <a:ext cx="1073480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>
                <a:latin typeface="Gotham Narrow Bold" pitchFamily="2" charset="0"/>
              </a:rPr>
              <a:t>Supervisor/Principal Investigator HAZCOM Training Responsibilities (Site/Laboratory Specific):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Methods and observations used to detect release of hazardous chemicals in the work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Hazards of chemicals in work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Measure of protection from hazards – engineering controls, PPE, emergency procedures, </a:t>
            </a:r>
            <a:r>
              <a:rPr lang="en-US" dirty="0" err="1">
                <a:latin typeface="Gotham Narrow Book" pitchFamily="2" charset="0"/>
              </a:rPr>
              <a:t>etc</a:t>
            </a: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Animal laboratories may have other exposures that need to be covered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048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B7E921-4FB7-284B-9679-627B0D7126F5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HAZCOM AT OSU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927AC-8429-D242-9F31-193EE99C1A6C}"/>
              </a:ext>
            </a:extLst>
          </p:cNvPr>
          <p:cNvSpPr txBox="1"/>
          <p:nvPr/>
        </p:nvSpPr>
        <p:spPr>
          <a:xfrm>
            <a:off x="822960" y="1115395"/>
            <a:ext cx="10788665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1" hangingPunct="1"/>
            <a:r>
              <a:rPr lang="en-US" dirty="0">
                <a:latin typeface="Gotham Narrow Book" pitchFamily="2" charset="0"/>
              </a:rPr>
              <a:t>For more details on OSU specifics, reference OSU Policy and Procedures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Hazard Communication Program 3-0535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Dated November 2015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Visit our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Go to </a:t>
            </a:r>
            <a:r>
              <a:rPr lang="en-US" dirty="0" err="1">
                <a:latin typeface="Gotham Narrow Book" pitchFamily="2" charset="0"/>
              </a:rPr>
              <a:t>ehs.okstate.edu</a:t>
            </a:r>
            <a:endParaRPr lang="en-US" dirty="0">
              <a:latin typeface="Gotham Narrow Book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Find the Laboratory Safety tab on the top menu bar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Navigate to the Hazard Communication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  <a:hlinkClick r:id="rId3"/>
              </a:rPr>
              <a:t>https://ehs.okstate.edu/site-files/documents/hazcom_program.pdf</a:t>
            </a:r>
            <a:r>
              <a:rPr lang="en-US" dirty="0">
                <a:latin typeface="Gotham Narrow Book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20630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FE09E6-DAF2-5E53-62D8-93ABA80EA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F9D742-7F88-EE66-65AE-7B1DF62BCD2A}"/>
              </a:ext>
            </a:extLst>
          </p:cNvPr>
          <p:cNvSpPr txBox="1"/>
          <p:nvPr/>
        </p:nvSpPr>
        <p:spPr>
          <a:xfrm>
            <a:off x="584026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B6400"/>
                </a:solidFill>
                <a:latin typeface="FjallaOne" panose="02000506040000020004" pitchFamily="2" charset="77"/>
              </a:rPr>
              <a:t>OBJECTIVES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E83C85-DEF9-4501-E831-2E81A9944287}"/>
              </a:ext>
            </a:extLst>
          </p:cNvPr>
          <p:cNvSpPr txBox="1"/>
          <p:nvPr/>
        </p:nvSpPr>
        <p:spPr>
          <a:xfrm>
            <a:off x="889349" y="1279743"/>
            <a:ext cx="10734804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Right to </a:t>
            </a:r>
            <a:r>
              <a:rPr lang="en-US" strike="sngStrike" dirty="0">
                <a:latin typeface="Gotham Narrow Book" pitchFamily="2" charset="0"/>
              </a:rPr>
              <a:t>know</a:t>
            </a:r>
            <a:r>
              <a:rPr lang="en-US" dirty="0">
                <a:latin typeface="Gotham Narrow Book" pitchFamily="2" charset="0"/>
              </a:rPr>
              <a:t> understand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Gotham Narrow Book" pitchFamily="2" charset="0"/>
              </a:rPr>
              <a:t>HazCom</a:t>
            </a:r>
            <a:r>
              <a:rPr lang="en-US" dirty="0">
                <a:latin typeface="Gotham Narrow Book" pitchFamily="2" charset="0"/>
              </a:rPr>
              <a:t> Written Plan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Chemical Inventory Lists (CILs)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Safety Data Sheets (SDS)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Labeling and marking systems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OSU placarding and labeling requirements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Employee training</a:t>
            </a: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1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E29560-ACEA-BB5D-4BA3-1C2B7E856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D0BFDC-5E73-EDB1-0C78-DD0EDF071E63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RIGHT TO </a:t>
            </a:r>
            <a:r>
              <a:rPr lang="en-US" sz="2400" b="1" strike="sngStrike" dirty="0">
                <a:solidFill>
                  <a:srgbClr val="63666A"/>
                </a:solidFill>
                <a:latin typeface="Gotham Narrow Bold" pitchFamily="2" charset="0"/>
              </a:rPr>
              <a:t>KNOW</a:t>
            </a:r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 UNDERSTAND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46678-5931-42CE-F563-189AF0E34B3D}"/>
              </a:ext>
            </a:extLst>
          </p:cNvPr>
          <p:cNvSpPr txBox="1"/>
          <p:nvPr/>
        </p:nvSpPr>
        <p:spPr>
          <a:xfrm>
            <a:off x="571498" y="1115395"/>
            <a:ext cx="11040127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OSHA has changed this motto slightly; it is not enough to “know.” The goal is to “understand”.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algn="ctr"/>
            <a:r>
              <a:rPr lang="en-US" b="1" dirty="0">
                <a:latin typeface="Gotham Narrow Bold" pitchFamily="2" charset="0"/>
              </a:rPr>
              <a:t>RIGHT TO UNDERSTAND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03CC9C-28D8-CDF4-0296-09967444B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823" y="2162175"/>
            <a:ext cx="57054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30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2568E-1029-727A-C9B4-4E78633A0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0D47808-8420-7FBC-D6C5-71E1C3ABE37E}"/>
              </a:ext>
            </a:extLst>
          </p:cNvPr>
          <p:cNvSpPr txBox="1"/>
          <p:nvPr/>
        </p:nvSpPr>
        <p:spPr>
          <a:xfrm>
            <a:off x="575936" y="3013501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B6400"/>
                </a:solidFill>
                <a:latin typeface="FjallaOne" panose="02000506040000020004" pitchFamily="2" charset="77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884023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4DB48-5358-40D6-98E2-0262B75E941A}"/>
              </a:ext>
            </a:extLst>
          </p:cNvPr>
          <p:cNvSpPr txBox="1"/>
          <p:nvPr/>
        </p:nvSpPr>
        <p:spPr>
          <a:xfrm>
            <a:off x="575936" y="507108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B6400"/>
                </a:solidFill>
                <a:latin typeface="FjallaOne" panose="02000506040000020004" pitchFamily="2" charset="77"/>
              </a:rPr>
              <a:t>PROGRAMS AND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8BBC14-C0CD-4317-9F95-2E30D6C82B2B}"/>
              </a:ext>
            </a:extLst>
          </p:cNvPr>
          <p:cNvSpPr txBox="1"/>
          <p:nvPr/>
        </p:nvSpPr>
        <p:spPr>
          <a:xfrm>
            <a:off x="575936" y="1358678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ENVIRONMENTAL HEALTH AND SAFETY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359EA-6B04-45C1-B0DC-F9D4E880197B}"/>
              </a:ext>
            </a:extLst>
          </p:cNvPr>
          <p:cNvSpPr txBox="1"/>
          <p:nvPr/>
        </p:nvSpPr>
        <p:spPr>
          <a:xfrm>
            <a:off x="876822" y="1917162"/>
            <a:ext cx="1073480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Fire Protection Engineering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Life Safety and Emergency Preparedness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Environmental Compliance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Laboratory Safety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Occupational Safety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Occupational Health and Medical Surveillance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Materials Management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Industrial Hygiene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Chemical Hygiene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Safety 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021707-D910-45B2-85B7-C47A968EB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366" y="1820343"/>
            <a:ext cx="3343276" cy="321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25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57C4BC-C090-4834-B2CE-51B232678349}"/>
              </a:ext>
            </a:extLst>
          </p:cNvPr>
          <p:cNvSpPr txBox="1"/>
          <p:nvPr/>
        </p:nvSpPr>
        <p:spPr>
          <a:xfrm>
            <a:off x="584026" y="538619"/>
            <a:ext cx="110401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>
                <a:solidFill>
                  <a:schemeClr val="bg1"/>
                </a:solidFill>
                <a:latin typeface="FjallaOne" panose="02000506040000020004" pitchFamily="2" charset="77"/>
              </a:rPr>
              <a:t>Cooper Duke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E29B2-6C11-4E1D-81A7-5BD450936CDE}"/>
              </a:ext>
            </a:extLst>
          </p:cNvPr>
          <p:cNvSpPr txBox="1"/>
          <p:nvPr/>
        </p:nvSpPr>
        <p:spPr>
          <a:xfrm>
            <a:off x="584026" y="1463179"/>
            <a:ext cx="11040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B640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Occupational Safety Coordinator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B78FE-267E-4749-8BDB-27DD9C5625CB}"/>
              </a:ext>
            </a:extLst>
          </p:cNvPr>
          <p:cNvSpPr txBox="1"/>
          <p:nvPr/>
        </p:nvSpPr>
        <p:spPr>
          <a:xfrm>
            <a:off x="571500" y="2294175"/>
            <a:ext cx="11040127" cy="3077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otham Narrow Bold" pitchFamily="2" charset="0"/>
              </a:rPr>
              <a:t>O | </a:t>
            </a:r>
            <a:r>
              <a:rPr lang="en-US" sz="2400" dirty="0">
                <a:solidFill>
                  <a:schemeClr val="bg1"/>
                </a:solidFill>
                <a:latin typeface="Gotham Narrow Book" pitchFamily="2" charset="0"/>
              </a:rPr>
              <a:t>405.744.7241</a:t>
            </a:r>
          </a:p>
          <a:p>
            <a:r>
              <a:rPr lang="en-US" sz="2400" b="1" dirty="0">
                <a:solidFill>
                  <a:schemeClr val="bg1"/>
                </a:solidFill>
                <a:latin typeface="Gotham Narrow Bold" pitchFamily="2" charset="0"/>
              </a:rPr>
              <a:t>E | </a:t>
            </a:r>
            <a:r>
              <a:rPr lang="en-US" sz="2400" dirty="0">
                <a:solidFill>
                  <a:schemeClr val="bg1"/>
                </a:solidFill>
                <a:latin typeface="Gotham Narrow Book" pitchFamily="2" charset="0"/>
              </a:rPr>
              <a:t>ehs@okstate.edu</a:t>
            </a:r>
          </a:p>
          <a:p>
            <a:r>
              <a:rPr lang="en-US" sz="2400" dirty="0">
                <a:solidFill>
                  <a:schemeClr val="bg1"/>
                </a:solidFill>
                <a:latin typeface="Gotham Narrow Book" pitchFamily="2" charset="0"/>
              </a:rPr>
              <a:t>UHS Suite 002</a:t>
            </a:r>
          </a:p>
          <a:p>
            <a:endParaRPr lang="en-US" sz="2400" dirty="0">
              <a:solidFill>
                <a:schemeClr val="accent6"/>
              </a:solidFill>
              <a:latin typeface="Gotham Narrow Book" pitchFamily="2" charset="0"/>
            </a:endParaRPr>
          </a:p>
          <a:p>
            <a:r>
              <a:rPr lang="en-US" sz="2400" b="1" dirty="0">
                <a:solidFill>
                  <a:srgbClr val="FB6400"/>
                </a:solidFill>
                <a:latin typeface="Gotham Narrow Bold" pitchFamily="2" charset="0"/>
              </a:rPr>
              <a:t>ehs.okstate.edu</a:t>
            </a:r>
          </a:p>
        </p:txBody>
      </p:sp>
    </p:spTree>
    <p:extLst>
      <p:ext uri="{BB962C8B-B14F-4D97-AF65-F5344CB8AC3E}">
        <p14:creationId xmlns:p14="http://schemas.microsoft.com/office/powerpoint/2010/main" val="354615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CE738-A7A0-5B30-24E2-00C17E73F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5D213F-46BE-0188-76BD-C3696DE27041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HAZCOM 5 KEY ELEMENTS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8C6F6-E933-1F44-2BC9-9EAF01EAD7FA}"/>
              </a:ext>
            </a:extLst>
          </p:cNvPr>
          <p:cNvSpPr txBox="1"/>
          <p:nvPr/>
        </p:nvSpPr>
        <p:spPr>
          <a:xfrm>
            <a:off x="4460488" y="1115395"/>
            <a:ext cx="7151137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Employers must have an updated chemical inventory.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SDS must be available to employees.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Containers must be labeled in a consistent format.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Workers must be trained.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Written HAZCOM Program.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02296F-8454-0A1A-3E0A-9A858834D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27" y="1778647"/>
            <a:ext cx="3146175" cy="29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6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41C46C-CD58-2D59-F2CF-4D44AE415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AB70A95-B920-C3C9-5020-EB725CF7E4A7}"/>
              </a:ext>
            </a:extLst>
          </p:cNvPr>
          <p:cNvSpPr txBox="1"/>
          <p:nvPr/>
        </p:nvSpPr>
        <p:spPr>
          <a:xfrm>
            <a:off x="584026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B6400"/>
                </a:solidFill>
                <a:latin typeface="FjallaOne" panose="02000506040000020004" pitchFamily="2" charset="77"/>
              </a:rPr>
              <a:t>HAZCOM WRITTEN PLAN REQUIREMENTS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13FCC-5F04-DCA3-2D75-A27F5ECCB8C1}"/>
              </a:ext>
            </a:extLst>
          </p:cNvPr>
          <p:cNvSpPr txBox="1"/>
          <p:nvPr/>
        </p:nvSpPr>
        <p:spPr>
          <a:xfrm>
            <a:off x="889349" y="1279743"/>
            <a:ext cx="10734804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Gotham Narrow Book" pitchFamily="2" charset="0"/>
              </a:rPr>
              <a:t>Each workplace must have a site specific </a:t>
            </a:r>
            <a:r>
              <a:rPr lang="en-US" sz="1800" dirty="0" err="1">
                <a:solidFill>
                  <a:schemeClr val="tx1"/>
                </a:solidFill>
                <a:latin typeface="Gotham Narrow Book" pitchFamily="2" charset="0"/>
              </a:rPr>
              <a:t>Hazcom</a:t>
            </a:r>
            <a:r>
              <a:rPr lang="en-US" sz="1800" dirty="0">
                <a:solidFill>
                  <a:schemeClr val="tx1"/>
                </a:solidFill>
                <a:latin typeface="Gotham Narrow Book" pitchFamily="2" charset="0"/>
              </a:rPr>
              <a:t> written plan.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Gotham Narrow Book" pitchFamily="2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Gotham Narrow Book" pitchFamily="2" charset="0"/>
              </a:rPr>
              <a:t>Laboratories will maintain a Chemical Hygiene Plan in place of the </a:t>
            </a:r>
            <a:r>
              <a:rPr lang="en-US" sz="1800" dirty="0" err="1">
                <a:solidFill>
                  <a:schemeClr val="tx1"/>
                </a:solidFill>
                <a:latin typeface="Gotham Narrow Book" pitchFamily="2" charset="0"/>
              </a:rPr>
              <a:t>Hazcom</a:t>
            </a:r>
            <a:r>
              <a:rPr lang="en-US" sz="1800" dirty="0">
                <a:solidFill>
                  <a:schemeClr val="tx1"/>
                </a:solidFill>
                <a:latin typeface="Gotham Narrow Book" pitchFamily="2" charset="0"/>
              </a:rPr>
              <a:t> written plan.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Gotham Narrow Book" pitchFamily="2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Gotham Narrow Book" pitchFamily="2" charset="0"/>
              </a:rPr>
              <a:t>All plans must be reviewed annually at minimum.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Gotham Narrow Book" pitchFamily="2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Gotham Narrow Book" pitchFamily="2" charset="0"/>
              </a:rPr>
              <a:t>EHS can provide templates of both the </a:t>
            </a:r>
            <a:r>
              <a:rPr lang="en-US" sz="1800" dirty="0" err="1">
                <a:solidFill>
                  <a:schemeClr val="tx1"/>
                </a:solidFill>
                <a:latin typeface="Gotham Narrow Book" pitchFamily="2" charset="0"/>
              </a:rPr>
              <a:t>Hazcom</a:t>
            </a:r>
            <a:r>
              <a:rPr lang="en-US" sz="1800" dirty="0">
                <a:solidFill>
                  <a:schemeClr val="tx1"/>
                </a:solidFill>
                <a:latin typeface="Gotham Narrow Book" pitchFamily="2" charset="0"/>
              </a:rPr>
              <a:t> and Chemical Hygiene Plan.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Gotham Narrow Bold" pitchFamily="2" charset="0"/>
              </a:rPr>
              <a:t>You have a right to possess your own free copy of the written hazard communications plan.</a:t>
            </a:r>
            <a:r>
              <a:rPr lang="en-US" sz="1800" dirty="0">
                <a:latin typeface="Gotham Narrow Bold" pitchFamily="2" charset="0"/>
              </a:rPr>
              <a:t> 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Gotham Narrow Bold" pitchFamily="2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latin typeface="Gotham Narrow Book" pitchFamily="2" charset="0"/>
              </a:rPr>
              <a:t>If you </a:t>
            </a:r>
            <a:r>
              <a:rPr lang="en-US" sz="1800" dirty="0">
                <a:solidFill>
                  <a:schemeClr val="tx1"/>
                </a:solidFill>
                <a:latin typeface="Gotham Narrow Book" pitchFamily="2" charset="0"/>
              </a:rPr>
              <a:t>are exposed to a hazardous substance at work, you should report it to your supervisor who will complete an Employee Exposure Report Form.</a:t>
            </a:r>
            <a:endParaRPr lang="en-US" sz="1800" dirty="0">
              <a:latin typeface="Gotham Narrow Book" pitchFamily="2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5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D0B919-2B4E-025A-B572-73E528085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2763B6-7B81-9336-D0FD-D5A7EE4D5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78" y="147387"/>
            <a:ext cx="5174166" cy="669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1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6E7FE8-85B8-321C-E0E0-73389F838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07F35B0-D49B-4289-1A58-F59EDA281725}"/>
              </a:ext>
            </a:extLst>
          </p:cNvPr>
          <p:cNvSpPr txBox="1"/>
          <p:nvPr/>
        </p:nvSpPr>
        <p:spPr>
          <a:xfrm>
            <a:off x="584026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B6400"/>
                </a:solidFill>
                <a:latin typeface="FjallaOne" panose="02000506040000020004" pitchFamily="2" charset="77"/>
              </a:rPr>
              <a:t>CHEMICAL INVENTORY LISTS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C0E0F1-AC48-E611-4609-E92BD89C86BC}"/>
              </a:ext>
            </a:extLst>
          </p:cNvPr>
          <p:cNvSpPr txBox="1"/>
          <p:nvPr/>
        </p:nvSpPr>
        <p:spPr>
          <a:xfrm>
            <a:off x="889349" y="1279743"/>
            <a:ext cx="10734804" cy="408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Gotham Narrow Book" pitchFamily="2" charset="0"/>
              </a:rPr>
              <a:t>Chemical inventory </a:t>
            </a:r>
            <a:r>
              <a:rPr lang="en-US" dirty="0">
                <a:latin typeface="Gotham Narrow Book" pitchFamily="2" charset="0"/>
              </a:rPr>
              <a:t>l</a:t>
            </a:r>
            <a:r>
              <a:rPr lang="en-US" sz="1800" dirty="0">
                <a:solidFill>
                  <a:schemeClr val="tx1"/>
                </a:solidFill>
                <a:latin typeface="Gotham Narrow Book" pitchFamily="2" charset="0"/>
              </a:rPr>
              <a:t>ists or CILs will be required from your department and each laboratory.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Gotham Narrow Book" pitchFamily="2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Inventories must be available in each laboratory, maintenance shop or storage location.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PIs or shop supervisors are required to update their Chemical Inventory List on </a:t>
            </a:r>
            <a:r>
              <a:rPr lang="en-US" dirty="0" err="1">
                <a:latin typeface="Gotham Narrow Book" pitchFamily="2" charset="0"/>
              </a:rPr>
              <a:t>CampusOptics</a:t>
            </a:r>
            <a:r>
              <a:rPr lang="en-US" dirty="0">
                <a:latin typeface="Gotham Narrow Book" pitchFamily="2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To start a new CIL or give someone access, go to </a:t>
            </a:r>
            <a:r>
              <a:rPr lang="en-US" dirty="0" err="1">
                <a:latin typeface="Gotham Narrow Book" pitchFamily="2" charset="0"/>
              </a:rPr>
              <a:t>ehs.okstate.edu</a:t>
            </a:r>
            <a:r>
              <a:rPr lang="en-US" dirty="0">
                <a:latin typeface="Gotham Narrow Book" pitchFamily="2" charset="0"/>
              </a:rPr>
              <a:t>. Find our Laboratory Safety team page, located in the top banner and navigate to the “Online Chemical Inventory” page for more details.</a:t>
            </a:r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58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 Point Template 1" id="{DC2E022B-F182-4E39-A13D-45A362EFA4DF}" vid="{53AD3225-FFD0-40D4-87A2-48A923D266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powerpoint-styling-1</Template>
  <TotalTime>2256</TotalTime>
  <Words>2848</Words>
  <Application>Microsoft Macintosh PowerPoint</Application>
  <PresentationFormat>Widescreen</PresentationFormat>
  <Paragraphs>445</Paragraphs>
  <Slides>52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Calibri</vt:lpstr>
      <vt:lpstr>Calibri Light</vt:lpstr>
      <vt:lpstr>FjallaOne</vt:lpstr>
      <vt:lpstr>Gotham Narrow Bold</vt:lpstr>
      <vt:lpstr>Gotham Narrow Book</vt:lpstr>
      <vt:lpstr>Helvetica Neue</vt:lpstr>
      <vt:lpstr>open-sans</vt:lpstr>
      <vt:lpstr>Roboto</vt:lpstr>
      <vt:lpstr>Rubik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Little, Kaitlin Ruth</dc:creator>
  <cp:lastModifiedBy>Christy, Alex</cp:lastModifiedBy>
  <cp:revision>25</cp:revision>
  <dcterms:created xsi:type="dcterms:W3CDTF">2020-01-16T16:49:47Z</dcterms:created>
  <dcterms:modified xsi:type="dcterms:W3CDTF">2025-08-13T17:17:20Z</dcterms:modified>
</cp:coreProperties>
</file>