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64" r:id="rId5"/>
    <p:sldId id="331" r:id="rId6"/>
    <p:sldId id="329" r:id="rId7"/>
    <p:sldId id="376" r:id="rId8"/>
    <p:sldId id="345" r:id="rId9"/>
    <p:sldId id="389" r:id="rId10"/>
    <p:sldId id="390" r:id="rId11"/>
    <p:sldId id="346" r:id="rId12"/>
    <p:sldId id="391" r:id="rId13"/>
    <p:sldId id="392" r:id="rId14"/>
    <p:sldId id="354" r:id="rId15"/>
    <p:sldId id="393" r:id="rId16"/>
    <p:sldId id="394" r:id="rId17"/>
    <p:sldId id="360" r:id="rId18"/>
    <p:sldId id="395" r:id="rId19"/>
    <p:sldId id="396" r:id="rId20"/>
    <p:sldId id="384" r:id="rId21"/>
    <p:sldId id="397" r:id="rId22"/>
    <p:sldId id="398" r:id="rId23"/>
    <p:sldId id="386" r:id="rId24"/>
    <p:sldId id="399" r:id="rId25"/>
    <p:sldId id="400" r:id="rId26"/>
    <p:sldId id="328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QfepypH/hhbl0O87g0OCyQ==" hashData="y9BQ+YPE+N98Q+m8av3+j6zZJsMDOt/r++FU3N+9leLemX/LSlMOjcLIGgSds56SY/ufEwZQSk7jNL7TcGfNww=="/>
  <p:extLst>
    <p:ext uri="{EFAFB233-063F-42B5-8137-9DF3F51BA10A}">
      <p15:sldGuideLst xmlns:p15="http://schemas.microsoft.com/office/powerpoint/2012/main">
        <p15:guide id="1" orient="horz" pos="3384" userDrawn="1">
          <p15:clr>
            <a:srgbClr val="A4A3A4"/>
          </p15:clr>
        </p15:guide>
        <p15:guide id="2" pos="3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6400"/>
    <a:srgbClr val="63666A"/>
    <a:srgbClr val="FA6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466" autoAdjust="0"/>
    <p:restoredTop sz="94694"/>
  </p:normalViewPr>
  <p:slideViewPr>
    <p:cSldViewPr snapToGrid="0" snapToObjects="1">
      <p:cViewPr varScale="1">
        <p:scale>
          <a:sx n="53" d="100"/>
          <a:sy n="53" d="100"/>
        </p:scale>
        <p:origin x="200" y="1648"/>
      </p:cViewPr>
      <p:guideLst>
        <p:guide orient="horz" pos="3384"/>
        <p:guide pos="3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8BFFB-A540-6648-9625-4836B62317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C73EC4-0299-014F-AB63-5613D710FC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2F94B0-DB87-5A47-AE2A-0E1D86F67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10/9/25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FFB195-33B6-C54F-918A-7B248F91B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38E47-E1D2-464F-84C8-7CF125C7B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823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339E2-8162-854A-9785-5C0F887B1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A9A83B-A163-C845-9E2F-242B3E72FC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71843-8078-8E4F-8AC3-9CABB3CE7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10/9/25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D168B9-963D-5547-88F3-E66B21026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C0DBA-6DFD-EC49-89EB-D72108C35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972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CA7D84-2420-C449-A619-DE23F7AE49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089566-ACC1-2E48-8FA3-7D191784C5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F448E-F29F-884C-AD6B-D96AC7BCF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10/9/25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FAC67-CC10-C84A-A4CE-4B65A7F96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46715D-9921-8940-8B6B-19FEC38DC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04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DAAAF-162B-764C-9165-99A039251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5F611-392F-DE4F-869D-D71D33C986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B88EED-AC6C-364B-9B86-E7777D627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10/9/25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25717A-C572-9F4A-8C49-35876F4BA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EF19E1-DD71-9048-A713-8333C81FF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523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169D8-0C4B-4C49-954B-B50510DC9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8C253F-263A-9548-A099-C98753CC6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C5EEA-A592-FA4D-B776-28DE68146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10/9/25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8A7AD-6FAE-E047-B091-0E5E743AD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2A0334-B68E-0644-8F59-DB61E640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925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7E8FA-CF49-3F41-A16F-3BCB18480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D15DF-683F-CA4F-B72E-077596B1A0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BB0DF0-3BB7-4A45-AAED-0ED87981FB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0C2B11-07E0-AA49-8CAB-02F7E3B03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10/9/25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D39DF7-CBF9-E74C-B379-C9291CD34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A7A2C5-C891-D84D-9269-2CE5A7DEC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12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B0516-810D-3146-A79C-F110832A9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71F2ED-DA19-0147-86CB-F00596637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AB8081-56DC-E84A-92B5-98898A06C1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C6D4B9-57CA-A545-B68A-D59E610813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29C2E1-3752-6148-A1AE-8BD5EED321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3DC856-1C30-9A45-A8B9-2CBD49633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10/9/25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50F0AE-49BE-2041-8FD8-B825604CD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892C59-772A-6242-81EB-4F2695D4C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333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6B5D2-BF11-1047-9083-119184BF7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5F0279-DC95-1944-A206-6B077F0AA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10/9/25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A981DB-E2D7-EA48-82BE-628C37BED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DB7645-C9C2-1E48-A9C3-BFF2634EB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097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39D316-3D33-5145-854C-38AAD7F30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10/9/25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08E516-C2C9-9148-83F9-7F7F64469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E85027-4659-ED4A-AEC6-1B447F656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557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13B70-3B6B-7C46-932B-D82028471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E4202-47F6-374E-B56D-13004790B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A41383-C902-B745-815D-A6E6B8C6A0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057A3-65A5-ED42-98E3-7340343EF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10/9/25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2BEA6D-495E-754E-9B75-49BF9C706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51FE09-6AC0-B648-BB6F-7210AA6C1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299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5CC57-A14E-2145-A748-1258E07D5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9B45EF-9D37-2641-927E-67A6D4CF46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91C982-4DDE-BC40-9231-AEAFF2CC45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5DD25F-1CC5-814E-A0F3-7D4E58162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10/9/25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E9E17A-3562-B641-B9A8-6360810DA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FFDCFE-5830-8541-81C5-9937B204E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131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027420-8314-BA4E-BA14-76D22FE5E9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739A44-6E65-7546-A1B9-B020895644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23C7D-B11C-8E43-A742-35D7D77F5333}" type="datetimeFigureOut">
              <a:rPr lang="en-US" smtClean="0"/>
              <a:t>10/9/25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64D054-124A-2040-A81D-AB921CEAC6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Placeholder 7">
            <a:extLst>
              <a:ext uri="{FF2B5EF4-FFF2-40B4-BE49-F238E27FC236}">
                <a16:creationId xmlns:a16="http://schemas.microsoft.com/office/drawing/2014/main" id="{4328C7BD-97E0-8746-BE4A-081D2E08B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6304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E81A51A-3168-024C-AD87-56547AE479AD}"/>
              </a:ext>
            </a:extLst>
          </p:cNvPr>
          <p:cNvSpPr txBox="1"/>
          <p:nvPr/>
        </p:nvSpPr>
        <p:spPr>
          <a:xfrm>
            <a:off x="431243" y="3114181"/>
            <a:ext cx="113295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FA6400"/>
                </a:solidFill>
                <a:latin typeface="FjallaOne" panose="02000506040000020004" pitchFamily="2" charset="77"/>
              </a:rPr>
              <a:t>Office Ergonomics Training Quiz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51FAA6-B02C-0841-8093-DB5B5E2D753C}"/>
              </a:ext>
            </a:extLst>
          </p:cNvPr>
          <p:cNvSpPr txBox="1"/>
          <p:nvPr/>
        </p:nvSpPr>
        <p:spPr>
          <a:xfrm>
            <a:off x="584026" y="4217769"/>
            <a:ext cx="11040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63666A"/>
                </a:solidFill>
                <a:latin typeface="Gotham Narrow Bold" pitchFamily="50" charset="0"/>
                <a:cs typeface="Rubik" panose="02000604000000020004" pitchFamily="2" charset="-79"/>
              </a:rPr>
              <a:t>OKLAHOMA STATE UNIVERSITY</a:t>
            </a:r>
          </a:p>
        </p:txBody>
      </p:sp>
      <p:pic>
        <p:nvPicPr>
          <p:cNvPr id="2" name="Picture 1" descr="Environmental Health and Safety logo">
            <a:extLst>
              <a:ext uri="{FF2B5EF4-FFF2-40B4-BE49-F238E27FC236}">
                <a16:creationId xmlns:a16="http://schemas.microsoft.com/office/drawing/2014/main" id="{FC648BDB-89E2-62CF-E922-75A39C39C5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71" t="35042" r="34480" b="32317"/>
          <a:stretch/>
        </p:blipFill>
        <p:spPr>
          <a:xfrm>
            <a:off x="4454563" y="5263533"/>
            <a:ext cx="3282874" cy="679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7383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D7CEF9-610A-CF64-A26E-47CF3B0CD3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51CF1566-2F40-2E86-8342-D0529F79E272}"/>
              </a:ext>
            </a:extLst>
          </p:cNvPr>
          <p:cNvSpPr txBox="1"/>
          <p:nvPr/>
        </p:nvSpPr>
        <p:spPr>
          <a:xfrm>
            <a:off x="1141408" y="1095962"/>
            <a:ext cx="99091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Reclined sitting is when the torso and neck are straight and recline between 105 and 120 degrees from the thighs.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FC06145-AB09-6753-5C9E-82341822A4A5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03B8F61-799C-F531-A7DF-F4EFD0EA3789}"/>
              </a:ext>
            </a:extLst>
          </p:cNvPr>
          <p:cNvSpPr txBox="1"/>
          <p:nvPr/>
        </p:nvSpPr>
        <p:spPr>
          <a:xfrm>
            <a:off x="1217916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Gotham Narrow Bold" pitchFamily="50" charset="0"/>
              </a:rPr>
              <a:t>A. True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7F717E-F3D1-D25D-A434-87F55BFB3A40}"/>
              </a:ext>
            </a:extLst>
          </p:cNvPr>
          <p:cNvSpPr txBox="1"/>
          <p:nvPr/>
        </p:nvSpPr>
        <p:spPr>
          <a:xfrm>
            <a:off x="7012614" y="2551183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False</a:t>
            </a:r>
          </a:p>
        </p:txBody>
      </p:sp>
    </p:spTree>
    <p:extLst>
      <p:ext uri="{BB962C8B-B14F-4D97-AF65-F5344CB8AC3E}">
        <p14:creationId xmlns:p14="http://schemas.microsoft.com/office/powerpoint/2010/main" val="2248662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CD0BB7-9E63-2237-3ADD-F8761C995A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47EAEE1-A3EE-9293-F2EF-E57D5E242141}"/>
              </a:ext>
            </a:extLst>
          </p:cNvPr>
          <p:cNvSpPr txBox="1"/>
          <p:nvPr/>
        </p:nvSpPr>
        <p:spPr>
          <a:xfrm>
            <a:off x="584026" y="2967349"/>
            <a:ext cx="1104012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dirty="0">
                <a:solidFill>
                  <a:srgbClr val="FB6400"/>
                </a:solidFill>
                <a:latin typeface="FjallaOne" panose="02000506040000020004" pitchFamily="2" charset="77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Question 4</a:t>
            </a:r>
            <a:endParaRPr lang="en-US" sz="6300" dirty="0">
              <a:solidFill>
                <a:srgbClr val="FB6400"/>
              </a:solidFill>
              <a:latin typeface="FjallaOne" panose="02000506040000020004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782713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CF9CAD-0943-2851-4122-B7CBEF175B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88087339-122F-1AD5-03B7-00F5651C3910}"/>
              </a:ext>
            </a:extLst>
          </p:cNvPr>
          <p:cNvSpPr txBox="1"/>
          <p:nvPr/>
        </p:nvSpPr>
        <p:spPr>
          <a:xfrm>
            <a:off x="1141408" y="1095962"/>
            <a:ext cx="9909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Signs of musculoskeletal disease include…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024860-6D0D-3464-1DF9-497164D8225B}"/>
              </a:ext>
            </a:extLst>
          </p:cNvPr>
          <p:cNvSpPr txBox="1"/>
          <p:nvPr/>
        </p:nvSpPr>
        <p:spPr>
          <a:xfrm>
            <a:off x="1141408" y="2087046"/>
            <a:ext cx="36792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Numbness or burning sensation in the hand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0F5C80-C30E-C863-D94E-FBA57472A181}"/>
              </a:ext>
            </a:extLst>
          </p:cNvPr>
          <p:cNvSpPr txBox="1"/>
          <p:nvPr/>
        </p:nvSpPr>
        <p:spPr>
          <a:xfrm>
            <a:off x="1141408" y="3429000"/>
            <a:ext cx="36792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C. Pain in the wrists, forearms, elbows, neck or back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433D70-73CE-EE30-8D55-32B355FA87DD}"/>
              </a:ext>
            </a:extLst>
          </p:cNvPr>
          <p:cNvSpPr txBox="1"/>
          <p:nvPr/>
        </p:nvSpPr>
        <p:spPr>
          <a:xfrm>
            <a:off x="7012614" y="2087046"/>
            <a:ext cx="36792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Reduced grip strength in the hand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B028AE-A8A6-35F7-DD91-FF3BCA55057E}"/>
              </a:ext>
            </a:extLst>
          </p:cNvPr>
          <p:cNvSpPr txBox="1"/>
          <p:nvPr/>
        </p:nvSpPr>
        <p:spPr>
          <a:xfrm>
            <a:off x="7012614" y="3429000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D. Dry, itchy, or sore eyes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4E2E64-DD01-50CB-DEB1-56095D0A13B3}"/>
              </a:ext>
            </a:extLst>
          </p:cNvPr>
          <p:cNvSpPr txBox="1"/>
          <p:nvPr/>
        </p:nvSpPr>
        <p:spPr>
          <a:xfrm>
            <a:off x="1141408" y="4770954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E. All the above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12B738-1AF3-DDFD-A59D-0AF85BCC0F1C}"/>
              </a:ext>
            </a:extLst>
          </p:cNvPr>
          <p:cNvSpPr txBox="1"/>
          <p:nvPr/>
        </p:nvSpPr>
        <p:spPr>
          <a:xfrm>
            <a:off x="7012614" y="4770954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F. 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19621036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F33C31-8440-2EC3-0470-79473563B1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4057504E-199F-EDBD-97C1-0D0912AAF1A2}"/>
              </a:ext>
            </a:extLst>
          </p:cNvPr>
          <p:cNvSpPr txBox="1"/>
          <p:nvPr/>
        </p:nvSpPr>
        <p:spPr>
          <a:xfrm>
            <a:off x="1141408" y="1095962"/>
            <a:ext cx="9909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Signs of musculoskeletal disease include…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FB21E01-DCFA-A271-3FEF-05EB027EDD9B}"/>
              </a:ext>
            </a:extLst>
          </p:cNvPr>
          <p:cNvSpPr txBox="1"/>
          <p:nvPr/>
        </p:nvSpPr>
        <p:spPr>
          <a:xfrm>
            <a:off x="1141408" y="2087046"/>
            <a:ext cx="36792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Numbness or burning sensation in the hand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4D729D-FB0C-8FBC-CDFF-143BDDE3F9BA}"/>
              </a:ext>
            </a:extLst>
          </p:cNvPr>
          <p:cNvSpPr txBox="1"/>
          <p:nvPr/>
        </p:nvSpPr>
        <p:spPr>
          <a:xfrm>
            <a:off x="1141408" y="3429000"/>
            <a:ext cx="36792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C. Pain in the wrists, forearms, elbows, neck or back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BE20C3-1BBE-8B8F-FAC3-8ECCB1819C76}"/>
              </a:ext>
            </a:extLst>
          </p:cNvPr>
          <p:cNvSpPr txBox="1"/>
          <p:nvPr/>
        </p:nvSpPr>
        <p:spPr>
          <a:xfrm>
            <a:off x="7012614" y="2087046"/>
            <a:ext cx="36792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Reduced grip strength in the hand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D4AD92-843E-78C6-A7A0-7099AEE7B5CD}"/>
              </a:ext>
            </a:extLst>
          </p:cNvPr>
          <p:cNvSpPr txBox="1"/>
          <p:nvPr/>
        </p:nvSpPr>
        <p:spPr>
          <a:xfrm>
            <a:off x="7012614" y="3429000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D. Dry, itchy, or sore eyes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0DBC4B-24B4-607E-2D7A-34AAB0A379DB}"/>
              </a:ext>
            </a:extLst>
          </p:cNvPr>
          <p:cNvSpPr txBox="1"/>
          <p:nvPr/>
        </p:nvSpPr>
        <p:spPr>
          <a:xfrm>
            <a:off x="1141408" y="4770954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Gotham Narrow Bold" pitchFamily="50" charset="0"/>
              </a:rPr>
              <a:t>E. All the above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DC60055-6AFD-D21D-6A93-F5DBD74C43D6}"/>
              </a:ext>
            </a:extLst>
          </p:cNvPr>
          <p:cNvSpPr txBox="1"/>
          <p:nvPr/>
        </p:nvSpPr>
        <p:spPr>
          <a:xfrm>
            <a:off x="7012614" y="4770954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F. 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18675950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62C42D-5E6D-411E-1562-394F1F8C40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37A6F1E-7B42-E99F-3122-5356D810DAD9}"/>
              </a:ext>
            </a:extLst>
          </p:cNvPr>
          <p:cNvSpPr txBox="1"/>
          <p:nvPr/>
        </p:nvSpPr>
        <p:spPr>
          <a:xfrm>
            <a:off x="584026" y="2967349"/>
            <a:ext cx="1104012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dirty="0">
                <a:solidFill>
                  <a:srgbClr val="FB6400"/>
                </a:solidFill>
                <a:latin typeface="FjallaOne" panose="02000506040000020004" pitchFamily="2" charset="77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Question 5</a:t>
            </a:r>
            <a:endParaRPr lang="en-US" sz="6300" dirty="0">
              <a:solidFill>
                <a:srgbClr val="FB6400"/>
              </a:solidFill>
              <a:latin typeface="FjallaOne" panose="02000506040000020004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2615616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07D08F-D319-CFE6-1509-E5760617CA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2E87199B-C640-E4DE-A2C2-47EAB05FE0A8}"/>
              </a:ext>
            </a:extLst>
          </p:cNvPr>
          <p:cNvSpPr txBox="1"/>
          <p:nvPr/>
        </p:nvSpPr>
        <p:spPr>
          <a:xfrm>
            <a:off x="1141408" y="1095962"/>
            <a:ext cx="99091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There is one correct posture and arrangement of components that fits everyone perfectly.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5EF866-0EFF-67C0-6DB3-4B66883B59BA}"/>
              </a:ext>
            </a:extLst>
          </p:cNvPr>
          <p:cNvSpPr txBox="1"/>
          <p:nvPr/>
        </p:nvSpPr>
        <p:spPr>
          <a:xfrm>
            <a:off x="1217916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True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24AB359-2C56-BE3A-9C64-18B1ADE34C83}"/>
              </a:ext>
            </a:extLst>
          </p:cNvPr>
          <p:cNvSpPr txBox="1"/>
          <p:nvPr/>
        </p:nvSpPr>
        <p:spPr>
          <a:xfrm>
            <a:off x="7012614" y="2551183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False</a:t>
            </a:r>
          </a:p>
        </p:txBody>
      </p:sp>
    </p:spTree>
    <p:extLst>
      <p:ext uri="{BB962C8B-B14F-4D97-AF65-F5344CB8AC3E}">
        <p14:creationId xmlns:p14="http://schemas.microsoft.com/office/powerpoint/2010/main" val="34129365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62EEDF-23DB-BBF4-8E60-FC8E09F31A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CB194808-5324-B2A1-82B9-53CC6D96943B}"/>
              </a:ext>
            </a:extLst>
          </p:cNvPr>
          <p:cNvSpPr txBox="1"/>
          <p:nvPr/>
        </p:nvSpPr>
        <p:spPr>
          <a:xfrm>
            <a:off x="1141408" y="1095962"/>
            <a:ext cx="99091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There is one correct posture and arrangement of components that fits everyone perfectly.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BBA3C8-D456-17BF-F174-1BAAF1BA6F2B}"/>
              </a:ext>
            </a:extLst>
          </p:cNvPr>
          <p:cNvSpPr txBox="1"/>
          <p:nvPr/>
        </p:nvSpPr>
        <p:spPr>
          <a:xfrm>
            <a:off x="1217916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True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09A3108-93E7-5C8E-9319-532BE25BF8C5}"/>
              </a:ext>
            </a:extLst>
          </p:cNvPr>
          <p:cNvSpPr txBox="1"/>
          <p:nvPr/>
        </p:nvSpPr>
        <p:spPr>
          <a:xfrm>
            <a:off x="7012614" y="2551183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Gotham Narrow Bold" pitchFamily="50" charset="0"/>
              </a:rPr>
              <a:t>B. False</a:t>
            </a:r>
          </a:p>
        </p:txBody>
      </p:sp>
    </p:spTree>
    <p:extLst>
      <p:ext uri="{BB962C8B-B14F-4D97-AF65-F5344CB8AC3E}">
        <p14:creationId xmlns:p14="http://schemas.microsoft.com/office/powerpoint/2010/main" val="11747611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ABC123-4549-40EC-EE67-AF5F98E775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C2A43EB-771C-5C86-046C-D281AA7F419F}"/>
              </a:ext>
            </a:extLst>
          </p:cNvPr>
          <p:cNvSpPr txBox="1"/>
          <p:nvPr/>
        </p:nvSpPr>
        <p:spPr>
          <a:xfrm>
            <a:off x="584026" y="2967349"/>
            <a:ext cx="1104012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dirty="0">
                <a:solidFill>
                  <a:srgbClr val="FB6400"/>
                </a:solidFill>
                <a:latin typeface="FjallaOne" panose="02000506040000020004" pitchFamily="2" charset="77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Question 6</a:t>
            </a:r>
            <a:endParaRPr lang="en-US" sz="6300" dirty="0">
              <a:solidFill>
                <a:srgbClr val="FB6400"/>
              </a:solidFill>
              <a:latin typeface="FjallaOne" panose="02000506040000020004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7594893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932D95-2FF4-48FF-0688-C184577692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1BCCE0FA-DE00-B827-86B3-DE349F102846}"/>
              </a:ext>
            </a:extLst>
          </p:cNvPr>
          <p:cNvSpPr txBox="1"/>
          <p:nvPr/>
        </p:nvSpPr>
        <p:spPr>
          <a:xfrm>
            <a:off x="1141408" y="1095962"/>
            <a:ext cx="99091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Your computer monitor should be directly in front of you how many inches away?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584025-CCDD-A199-DEFD-49AFA3D501B3}"/>
              </a:ext>
            </a:extLst>
          </p:cNvPr>
          <p:cNvSpPr txBox="1"/>
          <p:nvPr/>
        </p:nvSpPr>
        <p:spPr>
          <a:xfrm>
            <a:off x="1141408" y="2436256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3.14 Inches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16AB5DB-5D0F-D371-5DCD-0F8043E4E2FF}"/>
              </a:ext>
            </a:extLst>
          </p:cNvPr>
          <p:cNvSpPr txBox="1"/>
          <p:nvPr/>
        </p:nvSpPr>
        <p:spPr>
          <a:xfrm>
            <a:off x="1141408" y="3798332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C. 10 Inches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5B4AB7-43C4-C890-200E-07048013B38E}"/>
              </a:ext>
            </a:extLst>
          </p:cNvPr>
          <p:cNvSpPr txBox="1"/>
          <p:nvPr/>
        </p:nvSpPr>
        <p:spPr>
          <a:xfrm>
            <a:off x="7012614" y="2436256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15 inches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C9DDB9-32AA-CB67-F750-6E2323FBDA1C}"/>
              </a:ext>
            </a:extLst>
          </p:cNvPr>
          <p:cNvSpPr txBox="1"/>
          <p:nvPr/>
        </p:nvSpPr>
        <p:spPr>
          <a:xfrm>
            <a:off x="7012614" y="3798332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D. 20 Inches</a:t>
            </a:r>
          </a:p>
        </p:txBody>
      </p:sp>
    </p:spTree>
    <p:extLst>
      <p:ext uri="{BB962C8B-B14F-4D97-AF65-F5344CB8AC3E}">
        <p14:creationId xmlns:p14="http://schemas.microsoft.com/office/powerpoint/2010/main" val="24390376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7EFEFC1-921B-A15C-1730-57C0AE7142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085BCBAF-ECE5-BA59-A8D3-FB9DD9691702}"/>
              </a:ext>
            </a:extLst>
          </p:cNvPr>
          <p:cNvSpPr txBox="1"/>
          <p:nvPr/>
        </p:nvSpPr>
        <p:spPr>
          <a:xfrm>
            <a:off x="1141408" y="1095962"/>
            <a:ext cx="99091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Your computer monitor should be directly in front of you how many inches away?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671FBA-8B96-F45C-5535-E536AD46AA94}"/>
              </a:ext>
            </a:extLst>
          </p:cNvPr>
          <p:cNvSpPr txBox="1"/>
          <p:nvPr/>
        </p:nvSpPr>
        <p:spPr>
          <a:xfrm>
            <a:off x="1141408" y="2436256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3.14 Inches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78F976-CF5A-3B7F-B566-F8681AB50436}"/>
              </a:ext>
            </a:extLst>
          </p:cNvPr>
          <p:cNvSpPr txBox="1"/>
          <p:nvPr/>
        </p:nvSpPr>
        <p:spPr>
          <a:xfrm>
            <a:off x="1141408" y="3798332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C. 10 Inches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90C24C-EC14-E46D-A259-8263CF5D23FD}"/>
              </a:ext>
            </a:extLst>
          </p:cNvPr>
          <p:cNvSpPr txBox="1"/>
          <p:nvPr/>
        </p:nvSpPr>
        <p:spPr>
          <a:xfrm>
            <a:off x="7012614" y="2436256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15 inches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1D0984-7D4F-912E-3F64-F53052E803F3}"/>
              </a:ext>
            </a:extLst>
          </p:cNvPr>
          <p:cNvSpPr txBox="1"/>
          <p:nvPr/>
        </p:nvSpPr>
        <p:spPr>
          <a:xfrm>
            <a:off x="7012614" y="3798332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Gotham Narrow Bold" pitchFamily="50" charset="0"/>
              </a:rPr>
              <a:t>D. 20 Inches</a:t>
            </a:r>
          </a:p>
        </p:txBody>
      </p:sp>
    </p:spTree>
    <p:extLst>
      <p:ext uri="{BB962C8B-B14F-4D97-AF65-F5344CB8AC3E}">
        <p14:creationId xmlns:p14="http://schemas.microsoft.com/office/powerpoint/2010/main" val="2809697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AAF50A-B546-6847-7AC6-38ED04AD03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26764EC-9FDB-ADF6-D02B-01A48856AB11}"/>
              </a:ext>
            </a:extLst>
          </p:cNvPr>
          <p:cNvSpPr txBox="1"/>
          <p:nvPr/>
        </p:nvSpPr>
        <p:spPr>
          <a:xfrm>
            <a:off x="584026" y="2967349"/>
            <a:ext cx="1104012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u="sng" dirty="0">
                <a:solidFill>
                  <a:srgbClr val="FB6400"/>
                </a:solidFill>
                <a:latin typeface="FjallaOne" panose="02000506040000020004" pitchFamily="2" charset="77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Question 1</a:t>
            </a:r>
            <a:endParaRPr lang="en-US" sz="6300" u="sng" dirty="0">
              <a:solidFill>
                <a:srgbClr val="FB6400"/>
              </a:solidFill>
              <a:latin typeface="FjallaOne" panose="02000506040000020004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1871687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44C6F4-BE52-F1C0-7CEB-06A01F2B3B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E60D6AC-3DE4-7784-EA17-CD1E8380286F}"/>
              </a:ext>
            </a:extLst>
          </p:cNvPr>
          <p:cNvSpPr txBox="1"/>
          <p:nvPr/>
        </p:nvSpPr>
        <p:spPr>
          <a:xfrm>
            <a:off x="584026" y="2967349"/>
            <a:ext cx="1104012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dirty="0">
                <a:solidFill>
                  <a:srgbClr val="FB6400"/>
                </a:solidFill>
                <a:latin typeface="FjallaOne" panose="02000506040000020004" pitchFamily="2" charset="77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Question 7</a:t>
            </a:r>
            <a:endParaRPr lang="en-US" sz="6300" dirty="0">
              <a:solidFill>
                <a:srgbClr val="FB6400"/>
              </a:solidFill>
              <a:latin typeface="FjallaOne" panose="02000506040000020004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3828621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91DF36-EFF5-DD7D-E9B6-5C6E97375F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E6615A80-9CDF-01AD-B1AE-3A6FFE387685}"/>
              </a:ext>
            </a:extLst>
          </p:cNvPr>
          <p:cNvSpPr txBox="1"/>
          <p:nvPr/>
        </p:nvSpPr>
        <p:spPr>
          <a:xfrm>
            <a:off x="1141408" y="1095962"/>
            <a:ext cx="9909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You should rest your wrists on the desktop and not let them float.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A38118-567C-9E8C-86F0-B6B48E8682C2}"/>
              </a:ext>
            </a:extLst>
          </p:cNvPr>
          <p:cNvSpPr txBox="1"/>
          <p:nvPr/>
        </p:nvSpPr>
        <p:spPr>
          <a:xfrm>
            <a:off x="1217916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True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BAE0E85-3246-2775-7708-7EB57541D7B7}"/>
              </a:ext>
            </a:extLst>
          </p:cNvPr>
          <p:cNvSpPr txBox="1"/>
          <p:nvPr/>
        </p:nvSpPr>
        <p:spPr>
          <a:xfrm>
            <a:off x="7012614" y="2551183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False</a:t>
            </a:r>
          </a:p>
        </p:txBody>
      </p:sp>
    </p:spTree>
    <p:extLst>
      <p:ext uri="{BB962C8B-B14F-4D97-AF65-F5344CB8AC3E}">
        <p14:creationId xmlns:p14="http://schemas.microsoft.com/office/powerpoint/2010/main" val="36720986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EEE2B5-6D0D-F783-14CA-50C33E0A57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E21E1C55-0AB9-E097-C8E8-986912209FB2}"/>
              </a:ext>
            </a:extLst>
          </p:cNvPr>
          <p:cNvSpPr txBox="1"/>
          <p:nvPr/>
        </p:nvSpPr>
        <p:spPr>
          <a:xfrm>
            <a:off x="1141408" y="1095962"/>
            <a:ext cx="9909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You should rest your wrists on the desktop and not let them float.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AC5EE5C-39DA-293F-20CE-F881DAEF9041}"/>
              </a:ext>
            </a:extLst>
          </p:cNvPr>
          <p:cNvSpPr txBox="1"/>
          <p:nvPr/>
        </p:nvSpPr>
        <p:spPr>
          <a:xfrm>
            <a:off x="1217916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True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BA45E5-64B9-635F-FAC7-53616637AEA0}"/>
              </a:ext>
            </a:extLst>
          </p:cNvPr>
          <p:cNvSpPr txBox="1"/>
          <p:nvPr/>
        </p:nvSpPr>
        <p:spPr>
          <a:xfrm>
            <a:off x="7012614" y="2551183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Gotham Narrow Bold" pitchFamily="50" charset="0"/>
              </a:rPr>
              <a:t>B. False</a:t>
            </a:r>
          </a:p>
        </p:txBody>
      </p:sp>
    </p:spTree>
    <p:extLst>
      <p:ext uri="{BB962C8B-B14F-4D97-AF65-F5344CB8AC3E}">
        <p14:creationId xmlns:p14="http://schemas.microsoft.com/office/powerpoint/2010/main" val="28549867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4B8AF-D5B2-0AF3-49A5-DDCC74DED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21A3294-404F-6F64-4527-B4186C34C218}"/>
              </a:ext>
            </a:extLst>
          </p:cNvPr>
          <p:cNvSpPr txBox="1">
            <a:spLocks noChangeArrowheads="1"/>
          </p:cNvSpPr>
          <p:nvPr/>
        </p:nvSpPr>
        <p:spPr>
          <a:xfrm>
            <a:off x="730499" y="1106151"/>
            <a:ext cx="8213798" cy="39230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537" indent="0">
              <a:buNone/>
              <a:defRPr/>
            </a:pPr>
            <a:endParaRPr lang="en-US" altLang="en-US" sz="2400" dirty="0">
              <a:latin typeface="Gotham Narrow Book"/>
              <a:cs typeface="Tahoma" pitchFamily="34" charset="0"/>
            </a:endParaRPr>
          </a:p>
          <a:p>
            <a:pPr marL="342900" indent="-342900">
              <a:defRPr/>
            </a:pPr>
            <a:endParaRPr lang="en-US" altLang="en-US" sz="2400" dirty="0">
              <a:latin typeface="Gotham Narrow Book"/>
              <a:cs typeface="Tahoma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71CC7B-6C2E-1E4F-8DE2-2DC8202F6DEE}"/>
              </a:ext>
            </a:extLst>
          </p:cNvPr>
          <p:cNvSpPr txBox="1"/>
          <p:nvPr/>
        </p:nvSpPr>
        <p:spPr>
          <a:xfrm>
            <a:off x="722260" y="1685208"/>
            <a:ext cx="10734804" cy="42567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Narrow Book" pitchFamily="2" charset="0"/>
              </a:rPr>
              <a:t>Fire Protection Engineering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Narrow Book" pitchFamily="2" charset="0"/>
              </a:rPr>
              <a:t>Life Safety and Emergency Preparedness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Narrow Book" pitchFamily="2" charset="0"/>
              </a:rPr>
              <a:t>Environmental Compliance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Narrow Book" pitchFamily="2" charset="0"/>
              </a:rPr>
              <a:t>Laboratory Safety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Narrow Book" pitchFamily="2" charset="0"/>
              </a:rPr>
              <a:t>Occupational Safety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Narrow Book" pitchFamily="2" charset="0"/>
              </a:rPr>
              <a:t>Occupational Health and Medical Surveillance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Narrow Book" pitchFamily="2" charset="0"/>
              </a:rPr>
              <a:t>Materials Management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Narrow Book" pitchFamily="2" charset="0"/>
              </a:rPr>
              <a:t>Industrial Hygiene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Narrow Book" pitchFamily="2" charset="0"/>
              </a:rPr>
              <a:t>Chemical Hygiene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Narrow Book" pitchFamily="2" charset="0"/>
              </a:rPr>
              <a:t>Safety Training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5D9F33-A439-8822-6797-164BB62FB6E4}"/>
              </a:ext>
            </a:extLst>
          </p:cNvPr>
          <p:cNvSpPr txBox="1"/>
          <p:nvPr/>
        </p:nvSpPr>
        <p:spPr>
          <a:xfrm>
            <a:off x="421374" y="275154"/>
            <a:ext cx="110401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B6400"/>
                </a:solidFill>
                <a:latin typeface="FjallaOne" panose="02000506040000020004" pitchFamily="2" charset="77"/>
              </a:rPr>
              <a:t>PROGRAMS AND SERVICES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016B859-DD1A-ADCA-AA0E-BDE7986C53DA}"/>
              </a:ext>
            </a:extLst>
          </p:cNvPr>
          <p:cNvSpPr txBox="1"/>
          <p:nvPr/>
        </p:nvSpPr>
        <p:spPr>
          <a:xfrm>
            <a:off x="416937" y="1106151"/>
            <a:ext cx="11040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2" charset="0"/>
              </a:rPr>
              <a:t>ENVIRONMENTAL HEALTH AND SAFETY</a:t>
            </a:r>
          </a:p>
        </p:txBody>
      </p:sp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4F27D72E-35B8-62C0-3B5F-0C37F2D3C3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5359" y="1460490"/>
            <a:ext cx="4168032" cy="24452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71F1D90-7215-0744-CD48-9F125D0D6841}"/>
              </a:ext>
            </a:extLst>
          </p:cNvPr>
          <p:cNvSpPr txBox="1"/>
          <p:nvPr/>
        </p:nvSpPr>
        <p:spPr>
          <a:xfrm>
            <a:off x="204386" y="5712767"/>
            <a:ext cx="11465228" cy="69307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2200" b="1" dirty="0" err="1">
                <a:solidFill>
                  <a:srgbClr val="FB6400"/>
                </a:solidFill>
                <a:latin typeface="Gotham Narrow Bold" pitchFamily="2" charset="0"/>
              </a:rPr>
              <a:t>ehs@okstate.edu</a:t>
            </a:r>
            <a:r>
              <a:rPr lang="en-US" sz="2200" b="1" dirty="0">
                <a:solidFill>
                  <a:srgbClr val="63666A"/>
                </a:solidFill>
                <a:latin typeface="Gotham Narrow Bold" pitchFamily="2" charset="0"/>
              </a:rPr>
              <a:t> | 405.744.7241 | </a:t>
            </a:r>
            <a:r>
              <a:rPr lang="en-US" sz="2200" b="1" dirty="0">
                <a:solidFill>
                  <a:srgbClr val="FB6400"/>
                </a:solidFill>
                <a:latin typeface="Gotham Narrow Bold" pitchFamily="2" charset="0"/>
              </a:rPr>
              <a:t>1202 W. Farm Road, Suite 002 </a:t>
            </a:r>
            <a:r>
              <a:rPr lang="en-US" sz="2200" b="1" dirty="0">
                <a:solidFill>
                  <a:srgbClr val="63666A"/>
                </a:solidFill>
                <a:latin typeface="Gotham Narrow Bold" pitchFamily="2" charset="0"/>
              </a:rPr>
              <a:t>| </a:t>
            </a:r>
            <a:r>
              <a:rPr lang="en-US" sz="2200" b="1" dirty="0" err="1">
                <a:solidFill>
                  <a:srgbClr val="63666A"/>
                </a:solidFill>
                <a:latin typeface="Gotham Narrow Bold" pitchFamily="2" charset="0"/>
              </a:rPr>
              <a:t>ehs.okstate.edu</a:t>
            </a:r>
            <a:endParaRPr lang="en-US" sz="2200" b="1" dirty="0">
              <a:solidFill>
                <a:srgbClr val="63666A"/>
              </a:solidFill>
              <a:latin typeface="Gotham Narrow Bold" pitchFamily="2" charset="0"/>
            </a:endParaRPr>
          </a:p>
          <a:p>
            <a:endParaRPr lang="en-US" sz="2400" dirty="0">
              <a:solidFill>
                <a:schemeClr val="accent6"/>
              </a:solidFill>
              <a:latin typeface="Gotham Narrow Book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330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DF1446D-DACD-C116-0A89-62EB93D29F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D563C822-3CBA-727B-74B0-E1F1889DFB71}"/>
              </a:ext>
            </a:extLst>
          </p:cNvPr>
          <p:cNvSpPr txBox="1"/>
          <p:nvPr/>
        </p:nvSpPr>
        <p:spPr>
          <a:xfrm>
            <a:off x="1141408" y="1095962"/>
            <a:ext cx="99091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When working on the computer for a long period of time you should take a five-minute break every hour.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697841-9055-413D-827B-5FDCC2AE5C52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61002DB-085F-7FA8-930F-0C76DBFC8B76}"/>
              </a:ext>
            </a:extLst>
          </p:cNvPr>
          <p:cNvSpPr txBox="1"/>
          <p:nvPr/>
        </p:nvSpPr>
        <p:spPr>
          <a:xfrm>
            <a:off x="1217916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True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954DC0-07BD-8E6C-433F-D60AE475406A}"/>
              </a:ext>
            </a:extLst>
          </p:cNvPr>
          <p:cNvSpPr txBox="1"/>
          <p:nvPr/>
        </p:nvSpPr>
        <p:spPr>
          <a:xfrm>
            <a:off x="7012614" y="2551183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False</a:t>
            </a:r>
          </a:p>
        </p:txBody>
      </p:sp>
    </p:spTree>
    <p:extLst>
      <p:ext uri="{BB962C8B-B14F-4D97-AF65-F5344CB8AC3E}">
        <p14:creationId xmlns:p14="http://schemas.microsoft.com/office/powerpoint/2010/main" val="653375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75C212-5E93-8DE3-73FE-7C9BE5A702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38E9111F-7B5D-197E-96C9-32B3C08C75CC}"/>
              </a:ext>
            </a:extLst>
          </p:cNvPr>
          <p:cNvSpPr txBox="1"/>
          <p:nvPr/>
        </p:nvSpPr>
        <p:spPr>
          <a:xfrm>
            <a:off x="1141408" y="1095962"/>
            <a:ext cx="99091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When working on the computer for a long period of time you should take a five-minute break every hour.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9A60E7D-1087-6553-5E23-BB08AEA6C9B5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306FA8E-6A9B-CAE1-5870-81BAB56599C9}"/>
              </a:ext>
            </a:extLst>
          </p:cNvPr>
          <p:cNvSpPr txBox="1"/>
          <p:nvPr/>
        </p:nvSpPr>
        <p:spPr>
          <a:xfrm>
            <a:off x="1217916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Gotham Narrow Bold" pitchFamily="50" charset="0"/>
              </a:rPr>
              <a:t>A. True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95B31D-4DE1-C282-5BE7-CC14C89B20DB}"/>
              </a:ext>
            </a:extLst>
          </p:cNvPr>
          <p:cNvSpPr txBox="1"/>
          <p:nvPr/>
        </p:nvSpPr>
        <p:spPr>
          <a:xfrm>
            <a:off x="7012614" y="2551183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False</a:t>
            </a:r>
          </a:p>
        </p:txBody>
      </p:sp>
    </p:spTree>
    <p:extLst>
      <p:ext uri="{BB962C8B-B14F-4D97-AF65-F5344CB8AC3E}">
        <p14:creationId xmlns:p14="http://schemas.microsoft.com/office/powerpoint/2010/main" val="1417246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BCDAB1-D57D-FCC5-9502-300AD5FC1D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FA83891-93B1-4607-DC7F-4F559200264A}"/>
              </a:ext>
            </a:extLst>
          </p:cNvPr>
          <p:cNvSpPr txBox="1"/>
          <p:nvPr/>
        </p:nvSpPr>
        <p:spPr>
          <a:xfrm>
            <a:off x="584026" y="2967349"/>
            <a:ext cx="1104012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dirty="0">
                <a:solidFill>
                  <a:srgbClr val="FB6400"/>
                </a:solidFill>
                <a:latin typeface="FjallaOne" panose="02000506040000020004" pitchFamily="2" charset="77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Question 2</a:t>
            </a:r>
            <a:endParaRPr lang="en-US" sz="6300" dirty="0">
              <a:solidFill>
                <a:srgbClr val="FB6400"/>
              </a:solidFill>
              <a:latin typeface="FjallaOne" panose="02000506040000020004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32290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9339A7-72A1-0560-D081-04D202FF31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D4192D49-7499-53A8-7457-5D5E22A9BAF2}"/>
              </a:ext>
            </a:extLst>
          </p:cNvPr>
          <p:cNvSpPr txBox="1"/>
          <p:nvPr/>
        </p:nvSpPr>
        <p:spPr>
          <a:xfrm>
            <a:off x="1141408" y="1095962"/>
            <a:ext cx="9909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Causes of contact stress include…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A87D57A-F751-DBB3-A217-43F0163F7387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719EB3-A249-6BA2-2357-674BF3D53EC1}"/>
              </a:ext>
            </a:extLst>
          </p:cNvPr>
          <p:cNvSpPr txBox="1"/>
          <p:nvPr/>
        </p:nvSpPr>
        <p:spPr>
          <a:xfrm>
            <a:off x="1137635" y="1891585"/>
            <a:ext cx="36792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Resting forearms on the leading edges of worktables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B5D51E-DF2F-666C-5373-291D650608F0}"/>
              </a:ext>
            </a:extLst>
          </p:cNvPr>
          <p:cNvSpPr txBox="1"/>
          <p:nvPr/>
        </p:nvSpPr>
        <p:spPr>
          <a:xfrm>
            <a:off x="1137635" y="3205832"/>
            <a:ext cx="41160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C. Loss of circulation by contact with leading edge of a chair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96135-1C55-054E-8220-EEE4CC94245C}"/>
              </a:ext>
            </a:extLst>
          </p:cNvPr>
          <p:cNvSpPr txBox="1"/>
          <p:nvPr/>
        </p:nvSpPr>
        <p:spPr>
          <a:xfrm>
            <a:off x="7371389" y="1891586"/>
            <a:ext cx="36792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Repetitive finger motion tasks with a bent rest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E39FFE-724E-9110-5107-0BF45166EB0C}"/>
              </a:ext>
            </a:extLst>
          </p:cNvPr>
          <p:cNvSpPr txBox="1"/>
          <p:nvPr/>
        </p:nvSpPr>
        <p:spPr>
          <a:xfrm>
            <a:off x="7371389" y="3205832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D. None of the above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F1FB679-C2D6-5803-531E-B3462189D9CA}"/>
              </a:ext>
            </a:extLst>
          </p:cNvPr>
          <p:cNvSpPr txBox="1"/>
          <p:nvPr/>
        </p:nvSpPr>
        <p:spPr>
          <a:xfrm>
            <a:off x="1137635" y="4597082"/>
            <a:ext cx="41160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E. All the above</a:t>
            </a:r>
          </a:p>
        </p:txBody>
      </p:sp>
    </p:spTree>
    <p:extLst>
      <p:ext uri="{BB962C8B-B14F-4D97-AF65-F5344CB8AC3E}">
        <p14:creationId xmlns:p14="http://schemas.microsoft.com/office/powerpoint/2010/main" val="2484264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56C953-38C8-1735-6DB4-E026ED07BE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2E687DB5-78DF-DEB8-3489-A758E74501FA}"/>
              </a:ext>
            </a:extLst>
          </p:cNvPr>
          <p:cNvSpPr txBox="1"/>
          <p:nvPr/>
        </p:nvSpPr>
        <p:spPr>
          <a:xfrm>
            <a:off x="1141408" y="1095962"/>
            <a:ext cx="9909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Causes of contact stress include…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6BDCF5-E313-2927-9825-FC5E1EFD2CAE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AAEB34-B732-4147-ACC1-563AB1470675}"/>
              </a:ext>
            </a:extLst>
          </p:cNvPr>
          <p:cNvSpPr txBox="1"/>
          <p:nvPr/>
        </p:nvSpPr>
        <p:spPr>
          <a:xfrm>
            <a:off x="1137635" y="1891585"/>
            <a:ext cx="36792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Resting forearms on the leading edges of worktables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1D3E18-B6EE-0EB0-2F32-3D22D8EBCB12}"/>
              </a:ext>
            </a:extLst>
          </p:cNvPr>
          <p:cNvSpPr txBox="1"/>
          <p:nvPr/>
        </p:nvSpPr>
        <p:spPr>
          <a:xfrm>
            <a:off x="1137635" y="3205832"/>
            <a:ext cx="41160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C. Loss of circulation by contact with leading edge of a chair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824B64-7054-0E2B-9B02-77595AF03FF9}"/>
              </a:ext>
            </a:extLst>
          </p:cNvPr>
          <p:cNvSpPr txBox="1"/>
          <p:nvPr/>
        </p:nvSpPr>
        <p:spPr>
          <a:xfrm>
            <a:off x="7371389" y="1891586"/>
            <a:ext cx="36792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Repetitive finger motion tasks with a bent rest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447E0E-5A01-4D93-8F40-213F6F4886B5}"/>
              </a:ext>
            </a:extLst>
          </p:cNvPr>
          <p:cNvSpPr txBox="1"/>
          <p:nvPr/>
        </p:nvSpPr>
        <p:spPr>
          <a:xfrm>
            <a:off x="7371389" y="3205832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D. None of the above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7277D40-036E-D447-A1EF-246F4AC581C2}"/>
              </a:ext>
            </a:extLst>
          </p:cNvPr>
          <p:cNvSpPr txBox="1"/>
          <p:nvPr/>
        </p:nvSpPr>
        <p:spPr>
          <a:xfrm>
            <a:off x="1137635" y="4597082"/>
            <a:ext cx="41160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Gotham Narrow Bold" pitchFamily="50" charset="0"/>
              </a:rPr>
              <a:t>E. All the above</a:t>
            </a:r>
          </a:p>
        </p:txBody>
      </p:sp>
    </p:spTree>
    <p:extLst>
      <p:ext uri="{BB962C8B-B14F-4D97-AF65-F5344CB8AC3E}">
        <p14:creationId xmlns:p14="http://schemas.microsoft.com/office/powerpoint/2010/main" val="1014241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799F53-38B5-DF08-55F4-3A603C2694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4B801F1-C868-601B-4FFC-2DBDC65CDA16}"/>
              </a:ext>
            </a:extLst>
          </p:cNvPr>
          <p:cNvSpPr txBox="1"/>
          <p:nvPr/>
        </p:nvSpPr>
        <p:spPr>
          <a:xfrm>
            <a:off x="584026" y="2967349"/>
            <a:ext cx="1104012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dirty="0">
                <a:solidFill>
                  <a:srgbClr val="FB6400"/>
                </a:solidFill>
                <a:latin typeface="FjallaOne" panose="02000506040000020004" pitchFamily="2" charset="77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Question 3</a:t>
            </a:r>
            <a:endParaRPr lang="en-US" sz="6300" dirty="0">
              <a:solidFill>
                <a:srgbClr val="FB6400"/>
              </a:solidFill>
              <a:latin typeface="FjallaOne" panose="02000506040000020004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107476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6D9B51-7F3C-D23A-1A19-63F93602F2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428D6004-C2AC-7F83-9E8D-10D1AEBDC21F}"/>
              </a:ext>
            </a:extLst>
          </p:cNvPr>
          <p:cNvSpPr txBox="1"/>
          <p:nvPr/>
        </p:nvSpPr>
        <p:spPr>
          <a:xfrm>
            <a:off x="1141408" y="1095962"/>
            <a:ext cx="99091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Reclined sitting is when the torso and neck are straight and recline between 105 and 120 degrees from the thighs.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FD8BEAE-1DBF-E207-9E48-E0AAA660A142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CB1548B-4873-B1C9-5089-723F9517AA76}"/>
              </a:ext>
            </a:extLst>
          </p:cNvPr>
          <p:cNvSpPr txBox="1"/>
          <p:nvPr/>
        </p:nvSpPr>
        <p:spPr>
          <a:xfrm>
            <a:off x="1217916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True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F7547A2-31E4-AF5F-3EAD-7BCF6F179038}"/>
              </a:ext>
            </a:extLst>
          </p:cNvPr>
          <p:cNvSpPr txBox="1"/>
          <p:nvPr/>
        </p:nvSpPr>
        <p:spPr>
          <a:xfrm>
            <a:off x="7012614" y="2551183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False</a:t>
            </a:r>
          </a:p>
        </p:txBody>
      </p:sp>
    </p:spTree>
    <p:extLst>
      <p:ext uri="{BB962C8B-B14F-4D97-AF65-F5344CB8AC3E}">
        <p14:creationId xmlns:p14="http://schemas.microsoft.com/office/powerpoint/2010/main" val="4011904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 Point Template 1" id="{DC2E022B-F182-4E39-A13D-45A362EFA4DF}" vid="{53AD3225-FFD0-40D4-87A2-48A923D2663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BA034F7A80A44FA9B15B7BD4E710FB" ma:contentTypeVersion="9" ma:contentTypeDescription="Create a new document." ma:contentTypeScope="" ma:versionID="f96bc0510047e8d0f517b2cc79f409d5">
  <xsd:schema xmlns:xsd="http://www.w3.org/2001/XMLSchema" xmlns:xs="http://www.w3.org/2001/XMLSchema" xmlns:p="http://schemas.microsoft.com/office/2006/metadata/properties" xmlns:ns3="af35017b-d2ab-45ea-a04e-eb0b4cea89eb" xmlns:ns4="f30aa6a4-5206-41e5-890a-e127a85ff665" targetNamespace="http://schemas.microsoft.com/office/2006/metadata/properties" ma:root="true" ma:fieldsID="c3f0ebb30ee539b3dc706f7e516375e1" ns3:_="" ns4:_="">
    <xsd:import namespace="af35017b-d2ab-45ea-a04e-eb0b4cea89eb"/>
    <xsd:import namespace="f30aa6a4-5206-41e5-890a-e127a85ff66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earchPropertie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35017b-d2ab-45ea-a04e-eb0b4cea89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aa6a4-5206-41e5-890a-e127a85ff66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f35017b-d2ab-45ea-a04e-eb0b4cea89eb" xsi:nil="true"/>
  </documentManagement>
</p:properties>
</file>

<file path=customXml/itemProps1.xml><?xml version="1.0" encoding="utf-8"?>
<ds:datastoreItem xmlns:ds="http://schemas.openxmlformats.org/officeDocument/2006/customXml" ds:itemID="{02F29B77-5C40-4C1C-8327-97F83513D0F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D09EC7B-7660-4F21-B799-6453608D72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f35017b-d2ab-45ea-a04e-eb0b4cea89eb"/>
    <ds:schemaRef ds:uri="f30aa6a4-5206-41e5-890a-e127a85ff6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7BC77A0-8FFF-4B95-AAF3-72A05288678A}">
  <ds:schemaRefs>
    <ds:schemaRef ds:uri="af35017b-d2ab-45ea-a04e-eb0b4cea89eb"/>
    <ds:schemaRef ds:uri="http://purl.org/dc/dcmitype/"/>
    <ds:schemaRef ds:uri="http://schemas.microsoft.com/office/2006/metadata/properties"/>
    <ds:schemaRef ds:uri="http://schemas.microsoft.com/office/2006/documentManagement/types"/>
    <ds:schemaRef ds:uri="f30aa6a4-5206-41e5-890a-e127a85ff665"/>
    <ds:schemaRef ds:uri="http://www.w3.org/XML/1998/namespace"/>
    <ds:schemaRef ds:uri="http://schemas.openxmlformats.org/package/2006/metadata/core-properties"/>
    <ds:schemaRef ds:uri="http://purl.org/dc/terms/"/>
    <ds:schemaRef ds:uri="http://purl.org/dc/elements/1.1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powerpoint-styling-1</Template>
  <TotalTime>328</TotalTime>
  <Words>539</Words>
  <Application>Microsoft Macintosh PowerPoint</Application>
  <PresentationFormat>Widescreen</PresentationFormat>
  <Paragraphs>82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Calibri Light</vt:lpstr>
      <vt:lpstr>FjallaOne</vt:lpstr>
      <vt:lpstr>Gotham Narrow Bold</vt:lpstr>
      <vt:lpstr>Gotham Narrow Book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Oklahoma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Little, Kaitlin Ruth</dc:creator>
  <cp:lastModifiedBy>Christy, Alex</cp:lastModifiedBy>
  <cp:revision>20</cp:revision>
  <dcterms:created xsi:type="dcterms:W3CDTF">2020-01-16T16:49:47Z</dcterms:created>
  <dcterms:modified xsi:type="dcterms:W3CDTF">2025-10-09T16:18:33Z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0x010100AEBA034F7A80A44FA9B15B7BD4E710FB</vt:lpwstr>
  </property>
</Properties>
</file>