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66" r:id="rId2"/>
    <p:sldId id="257" r:id="rId3"/>
    <p:sldId id="259" r:id="rId4"/>
    <p:sldId id="268" r:id="rId5"/>
    <p:sldId id="260" r:id="rId6"/>
    <p:sldId id="269" r:id="rId7"/>
    <p:sldId id="272" r:id="rId8"/>
    <p:sldId id="273" r:id="rId9"/>
    <p:sldId id="274" r:id="rId10"/>
    <p:sldId id="275" r:id="rId11"/>
    <p:sldId id="276" r:id="rId12"/>
    <p:sldId id="277" r:id="rId13"/>
    <p:sldId id="278" r:id="rId14"/>
    <p:sldId id="279" r:id="rId15"/>
    <p:sldId id="271" r:id="rId16"/>
    <p:sldId id="280" r:id="rId17"/>
    <p:sldId id="282" r:id="rId18"/>
    <p:sldId id="283" r:id="rId19"/>
    <p:sldId id="270" r:id="rId20"/>
    <p:sldId id="281" r:id="rId21"/>
    <p:sldId id="285" r:id="rId22"/>
    <p:sldId id="287" r:id="rId23"/>
    <p:sldId id="288" r:id="rId24"/>
    <p:sldId id="284" r:id="rId25"/>
    <p:sldId id="286" r:id="rId26"/>
    <p:sldId id="291" r:id="rId27"/>
    <p:sldId id="292" r:id="rId28"/>
    <p:sldId id="293" r:id="rId29"/>
    <p:sldId id="290" r:id="rId30"/>
    <p:sldId id="295" r:id="rId31"/>
    <p:sldId id="296" r:id="rId32"/>
    <p:sldId id="297" r:id="rId33"/>
    <p:sldId id="310" r:id="rId34"/>
    <p:sldId id="298" r:id="rId35"/>
    <p:sldId id="299" r:id="rId36"/>
    <p:sldId id="300" r:id="rId37"/>
    <p:sldId id="301" r:id="rId38"/>
    <p:sldId id="302" r:id="rId39"/>
    <p:sldId id="267" r:id="rId40"/>
    <p:sldId id="294" r:id="rId41"/>
    <p:sldId id="305" r:id="rId42"/>
    <p:sldId id="308" r:id="rId43"/>
    <p:sldId id="258" r:id="rId44"/>
    <p:sldId id="26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7ecS/XZ3yO9J1Ss41nn+vg==" hashData="AU7SIknQ4ADvJl3PDn+ODTfmOmYMKndTqWbDG7t8tBq1x+xTvujD71+JL7g0zr87sWtSeadJHCgijtpcCpGzaQ=="/>
  <p:extLst>
    <p:ext uri="{EFAFB233-063F-42B5-8137-9DF3F51BA10A}">
      <p15:sldGuideLst xmlns:p15="http://schemas.microsoft.com/office/powerpoint/2012/main">
        <p15:guide id="1" orient="horz" pos="3384" userDrawn="1">
          <p15:clr>
            <a:srgbClr val="A4A3A4"/>
          </p15:clr>
        </p15:guide>
        <p15:guide id="2" pos="36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911D85-634B-6A11-DC40-AB1C1584ED4A}" name="Hogan, Gregory" initials="GH" userId="Hogan, Gregory" providerId="None"/>
  <p188:author id="{DBFEAA9A-4E72-97B4-57C9-E928028CE499}" name="Hogan, Gregory" initials="HG" userId="S::gregory.hogan@okstate.edu::8cb099db-9f8c-439c-b65f-4dd7ea73a71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reeman, Val" initials="FV" lastIdx="5" clrIdx="0">
    <p:extLst>
      <p:ext uri="{19B8F6BF-5375-455C-9EA6-DF929625EA0E}">
        <p15:presenceInfo xmlns:p15="http://schemas.microsoft.com/office/powerpoint/2012/main" userId="S::val.freeman@okstate.edu::f50f89b4-5abd-4204-a837-9e0bc4a262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666A"/>
    <a:srgbClr val="FA6400"/>
    <a:srgbClr val="FB6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96" autoAdjust="0"/>
    <p:restoredTop sz="95090" autoAdjust="0"/>
  </p:normalViewPr>
  <p:slideViewPr>
    <p:cSldViewPr snapToGrid="0" snapToObjects="1">
      <p:cViewPr varScale="1">
        <p:scale>
          <a:sx n="117" d="100"/>
          <a:sy n="117" d="100"/>
        </p:scale>
        <p:origin x="208" y="224"/>
      </p:cViewPr>
      <p:guideLst>
        <p:guide orient="horz" pos="3384"/>
        <p:guide pos="3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1314C4-2670-4894-870C-156C3D120094}" type="datetimeFigureOut">
              <a:rPr lang="en-US" smtClean="0"/>
              <a:t>8/13/25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B5A8CA-71AC-4552-9F2C-5ED810227542}" type="slidenum">
              <a:rPr lang="en-US" smtClean="0"/>
              <a:t>‹#›</a:t>
            </a:fld>
            <a:endParaRPr lang="en-US"/>
          </a:p>
        </p:txBody>
      </p:sp>
    </p:spTree>
    <p:extLst>
      <p:ext uri="{BB962C8B-B14F-4D97-AF65-F5344CB8AC3E}">
        <p14:creationId xmlns:p14="http://schemas.microsoft.com/office/powerpoint/2010/main" val="3651622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B5A8CA-71AC-4552-9F2C-5ED810227542}" type="slidenum">
              <a:rPr lang="en-US" smtClean="0"/>
              <a:t>11</a:t>
            </a:fld>
            <a:endParaRPr lang="en-US"/>
          </a:p>
        </p:txBody>
      </p:sp>
    </p:spTree>
    <p:extLst>
      <p:ext uri="{BB962C8B-B14F-4D97-AF65-F5344CB8AC3E}">
        <p14:creationId xmlns:p14="http://schemas.microsoft.com/office/powerpoint/2010/main" val="203353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8BFFB-A540-6648-9625-4836B62317F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C73EC4-0299-014F-AB63-5613D710FC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2F94B0-DB87-5A47-AE2A-0E1D86F67B26}"/>
              </a:ext>
            </a:extLst>
          </p:cNvPr>
          <p:cNvSpPr>
            <a:spLocks noGrp="1"/>
          </p:cNvSpPr>
          <p:nvPr>
            <p:ph type="dt" sz="half" idx="10"/>
          </p:nvPr>
        </p:nvSpPr>
        <p:spPr/>
        <p:txBody>
          <a:bodyPr/>
          <a:lstStyle/>
          <a:p>
            <a:fld id="{8F923C7D-B11C-8E43-A742-35D7D77F5333}" type="datetimeFigureOut">
              <a:rPr lang="en-US" smtClean="0"/>
              <a:t>8/13/25</a:t>
            </a:fld>
            <a:endParaRPr lang="en-US"/>
          </a:p>
        </p:txBody>
      </p:sp>
      <p:sp>
        <p:nvSpPr>
          <p:cNvPr id="5" name="Footer Placeholder 4">
            <a:extLst>
              <a:ext uri="{FF2B5EF4-FFF2-40B4-BE49-F238E27FC236}">
                <a16:creationId xmlns:a16="http://schemas.microsoft.com/office/drawing/2014/main" id="{3FFFB195-33B6-C54F-918A-7B248F91B1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3D38E47-E1D2-464F-84C8-7CF125C7BED6}"/>
              </a:ext>
            </a:extLst>
          </p:cNvPr>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4079823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339E2-8162-854A-9785-5C0F887B1A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A9A83B-A163-C845-9E2F-242B3E72FC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871843-8078-8E4F-8AC3-9CABB3CE75D3}"/>
              </a:ext>
            </a:extLst>
          </p:cNvPr>
          <p:cNvSpPr>
            <a:spLocks noGrp="1"/>
          </p:cNvSpPr>
          <p:nvPr>
            <p:ph type="dt" sz="half" idx="10"/>
          </p:nvPr>
        </p:nvSpPr>
        <p:spPr/>
        <p:txBody>
          <a:bodyPr/>
          <a:lstStyle/>
          <a:p>
            <a:fld id="{8F923C7D-B11C-8E43-A742-35D7D77F5333}" type="datetimeFigureOut">
              <a:rPr lang="en-US" smtClean="0"/>
              <a:t>8/13/25</a:t>
            </a:fld>
            <a:endParaRPr lang="en-US"/>
          </a:p>
        </p:txBody>
      </p:sp>
      <p:sp>
        <p:nvSpPr>
          <p:cNvPr id="5" name="Footer Placeholder 4">
            <a:extLst>
              <a:ext uri="{FF2B5EF4-FFF2-40B4-BE49-F238E27FC236}">
                <a16:creationId xmlns:a16="http://schemas.microsoft.com/office/drawing/2014/main" id="{1ED168B9-963D-5547-88F3-E66B21026C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1C0DBA-6DFD-EC49-89EB-D72108C352D3}"/>
              </a:ext>
            </a:extLst>
          </p:cNvPr>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3133972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CA7D84-2420-C449-A619-DE23F7AE49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089566-ACC1-2E48-8FA3-7D191784C5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2F448E-F29F-884C-AD6B-D96AC7BCFECB}"/>
              </a:ext>
            </a:extLst>
          </p:cNvPr>
          <p:cNvSpPr>
            <a:spLocks noGrp="1"/>
          </p:cNvSpPr>
          <p:nvPr>
            <p:ph type="dt" sz="half" idx="10"/>
          </p:nvPr>
        </p:nvSpPr>
        <p:spPr/>
        <p:txBody>
          <a:bodyPr/>
          <a:lstStyle/>
          <a:p>
            <a:fld id="{8F923C7D-B11C-8E43-A742-35D7D77F5333}" type="datetimeFigureOut">
              <a:rPr lang="en-US" smtClean="0"/>
              <a:t>8/13/25</a:t>
            </a:fld>
            <a:endParaRPr lang="en-US"/>
          </a:p>
        </p:txBody>
      </p:sp>
      <p:sp>
        <p:nvSpPr>
          <p:cNvPr id="5" name="Footer Placeholder 4">
            <a:extLst>
              <a:ext uri="{FF2B5EF4-FFF2-40B4-BE49-F238E27FC236}">
                <a16:creationId xmlns:a16="http://schemas.microsoft.com/office/drawing/2014/main" id="{B75FAC67-CC10-C84A-A4CE-4B65A7F96E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6715D-9921-8940-8B6B-19FEC38DC6D1}"/>
              </a:ext>
            </a:extLst>
          </p:cNvPr>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961304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DAAAF-162B-764C-9165-99A0392513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F5F611-392F-DE4F-869D-D71D33C986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B88EED-AC6C-364B-9B86-E7777D6278F2}"/>
              </a:ext>
            </a:extLst>
          </p:cNvPr>
          <p:cNvSpPr>
            <a:spLocks noGrp="1"/>
          </p:cNvSpPr>
          <p:nvPr>
            <p:ph type="dt" sz="half" idx="10"/>
          </p:nvPr>
        </p:nvSpPr>
        <p:spPr/>
        <p:txBody>
          <a:bodyPr/>
          <a:lstStyle/>
          <a:p>
            <a:fld id="{8F923C7D-B11C-8E43-A742-35D7D77F5333}" type="datetimeFigureOut">
              <a:rPr lang="en-US" smtClean="0"/>
              <a:t>8/13/25</a:t>
            </a:fld>
            <a:endParaRPr lang="en-US"/>
          </a:p>
        </p:txBody>
      </p:sp>
      <p:sp>
        <p:nvSpPr>
          <p:cNvPr id="5" name="Footer Placeholder 4">
            <a:extLst>
              <a:ext uri="{FF2B5EF4-FFF2-40B4-BE49-F238E27FC236}">
                <a16:creationId xmlns:a16="http://schemas.microsoft.com/office/drawing/2014/main" id="{7125717A-C572-9F4A-8C49-35876F4BAB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EF19E1-DD71-9048-A713-8333C81FF217}"/>
              </a:ext>
            </a:extLst>
          </p:cNvPr>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470523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169D8-0C4B-4C49-954B-B50510DC919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8C253F-263A-9548-A099-C98753CC65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1C5EEA-A592-FA4D-B776-28DE68146D98}"/>
              </a:ext>
            </a:extLst>
          </p:cNvPr>
          <p:cNvSpPr>
            <a:spLocks noGrp="1"/>
          </p:cNvSpPr>
          <p:nvPr>
            <p:ph type="dt" sz="half" idx="10"/>
          </p:nvPr>
        </p:nvSpPr>
        <p:spPr/>
        <p:txBody>
          <a:bodyPr/>
          <a:lstStyle/>
          <a:p>
            <a:fld id="{8F923C7D-B11C-8E43-A742-35D7D77F5333}" type="datetimeFigureOut">
              <a:rPr lang="en-US" smtClean="0"/>
              <a:t>8/13/25</a:t>
            </a:fld>
            <a:endParaRPr lang="en-US"/>
          </a:p>
        </p:txBody>
      </p:sp>
      <p:sp>
        <p:nvSpPr>
          <p:cNvPr id="5" name="Footer Placeholder 4">
            <a:extLst>
              <a:ext uri="{FF2B5EF4-FFF2-40B4-BE49-F238E27FC236}">
                <a16:creationId xmlns:a16="http://schemas.microsoft.com/office/drawing/2014/main" id="{5A18A7AD-6FAE-E047-B091-0E5E743AD5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2A0334-B68E-0644-8F59-DB61E640E013}"/>
              </a:ext>
            </a:extLst>
          </p:cNvPr>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2032925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7E8FA-CF49-3F41-A16F-3BCB184806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8D15DF-683F-CA4F-B72E-077596B1A0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BB0DF0-3BB7-4A45-AAED-0ED87981FB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0C2B11-07E0-AA49-8CAB-02F7E3B033A7}"/>
              </a:ext>
            </a:extLst>
          </p:cNvPr>
          <p:cNvSpPr>
            <a:spLocks noGrp="1"/>
          </p:cNvSpPr>
          <p:nvPr>
            <p:ph type="dt" sz="half" idx="10"/>
          </p:nvPr>
        </p:nvSpPr>
        <p:spPr/>
        <p:txBody>
          <a:bodyPr/>
          <a:lstStyle/>
          <a:p>
            <a:fld id="{8F923C7D-B11C-8E43-A742-35D7D77F5333}" type="datetimeFigureOut">
              <a:rPr lang="en-US" smtClean="0"/>
              <a:t>8/13/25</a:t>
            </a:fld>
            <a:endParaRPr lang="en-US"/>
          </a:p>
        </p:txBody>
      </p:sp>
      <p:sp>
        <p:nvSpPr>
          <p:cNvPr id="6" name="Footer Placeholder 5">
            <a:extLst>
              <a:ext uri="{FF2B5EF4-FFF2-40B4-BE49-F238E27FC236}">
                <a16:creationId xmlns:a16="http://schemas.microsoft.com/office/drawing/2014/main" id="{ECD39DF7-CBF9-E74C-B379-C9291CD348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A7A2C5-C891-D84D-9269-2CE5A7DEC35A}"/>
              </a:ext>
            </a:extLst>
          </p:cNvPr>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2723912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B0516-810D-3146-A79C-F110832A9B2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F71F2ED-DA19-0147-86CB-F005966370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AB8081-56DC-E84A-92B5-98898A06C1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C6D4B9-57CA-A545-B68A-D59E610813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29C2E1-3752-6148-A1AE-8BD5EED321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3DC856-1C30-9A45-A8B9-2CBD49633E34}"/>
              </a:ext>
            </a:extLst>
          </p:cNvPr>
          <p:cNvSpPr>
            <a:spLocks noGrp="1"/>
          </p:cNvSpPr>
          <p:nvPr>
            <p:ph type="dt" sz="half" idx="10"/>
          </p:nvPr>
        </p:nvSpPr>
        <p:spPr/>
        <p:txBody>
          <a:bodyPr/>
          <a:lstStyle/>
          <a:p>
            <a:fld id="{8F923C7D-B11C-8E43-A742-35D7D77F5333}" type="datetimeFigureOut">
              <a:rPr lang="en-US" smtClean="0"/>
              <a:t>8/13/25</a:t>
            </a:fld>
            <a:endParaRPr lang="en-US"/>
          </a:p>
        </p:txBody>
      </p:sp>
      <p:sp>
        <p:nvSpPr>
          <p:cNvPr id="8" name="Footer Placeholder 7">
            <a:extLst>
              <a:ext uri="{FF2B5EF4-FFF2-40B4-BE49-F238E27FC236}">
                <a16:creationId xmlns:a16="http://schemas.microsoft.com/office/drawing/2014/main" id="{B250F0AE-49BE-2041-8FD8-B825604CD7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B892C59-772A-6242-81EB-4F2695D4C128}"/>
              </a:ext>
            </a:extLst>
          </p:cNvPr>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975333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6B5D2-BF11-1047-9083-119184BF7FD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5F0279-DC95-1944-A206-6B077F0AAB4E}"/>
              </a:ext>
            </a:extLst>
          </p:cNvPr>
          <p:cNvSpPr>
            <a:spLocks noGrp="1"/>
          </p:cNvSpPr>
          <p:nvPr>
            <p:ph type="dt" sz="half" idx="10"/>
          </p:nvPr>
        </p:nvSpPr>
        <p:spPr/>
        <p:txBody>
          <a:bodyPr/>
          <a:lstStyle/>
          <a:p>
            <a:fld id="{8F923C7D-B11C-8E43-A742-35D7D77F5333}" type="datetimeFigureOut">
              <a:rPr lang="en-US" smtClean="0"/>
              <a:t>8/13/25</a:t>
            </a:fld>
            <a:endParaRPr lang="en-US"/>
          </a:p>
        </p:txBody>
      </p:sp>
      <p:sp>
        <p:nvSpPr>
          <p:cNvPr id="4" name="Footer Placeholder 3">
            <a:extLst>
              <a:ext uri="{FF2B5EF4-FFF2-40B4-BE49-F238E27FC236}">
                <a16:creationId xmlns:a16="http://schemas.microsoft.com/office/drawing/2014/main" id="{DBA981DB-E2D7-EA48-82BE-628C37BED5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DB7645-C9C2-1E48-A9C3-BFF2634EB4EF}"/>
              </a:ext>
            </a:extLst>
          </p:cNvPr>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2504097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39D316-3D33-5145-854C-38AAD7F304DF}"/>
              </a:ext>
            </a:extLst>
          </p:cNvPr>
          <p:cNvSpPr>
            <a:spLocks noGrp="1"/>
          </p:cNvSpPr>
          <p:nvPr>
            <p:ph type="dt" sz="half" idx="10"/>
          </p:nvPr>
        </p:nvSpPr>
        <p:spPr/>
        <p:txBody>
          <a:bodyPr/>
          <a:lstStyle/>
          <a:p>
            <a:fld id="{8F923C7D-B11C-8E43-A742-35D7D77F5333}" type="datetimeFigureOut">
              <a:rPr lang="en-US" smtClean="0"/>
              <a:t>8/13/25</a:t>
            </a:fld>
            <a:endParaRPr lang="en-US"/>
          </a:p>
        </p:txBody>
      </p:sp>
      <p:sp>
        <p:nvSpPr>
          <p:cNvPr id="3" name="Footer Placeholder 2">
            <a:extLst>
              <a:ext uri="{FF2B5EF4-FFF2-40B4-BE49-F238E27FC236}">
                <a16:creationId xmlns:a16="http://schemas.microsoft.com/office/drawing/2014/main" id="{7208E516-C2C9-9148-83F9-7F7F644696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2E85027-4659-ED4A-AEC6-1B447F656043}"/>
              </a:ext>
            </a:extLst>
          </p:cNvPr>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2482557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3B70-3B6B-7C46-932B-D8202847189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2E4202-47F6-374E-B56D-13004790BF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A41383-C902-B745-815D-A6E6B8C6A0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1057A3-65A5-ED42-98E3-7340343EF234}"/>
              </a:ext>
            </a:extLst>
          </p:cNvPr>
          <p:cNvSpPr>
            <a:spLocks noGrp="1"/>
          </p:cNvSpPr>
          <p:nvPr>
            <p:ph type="dt" sz="half" idx="10"/>
          </p:nvPr>
        </p:nvSpPr>
        <p:spPr/>
        <p:txBody>
          <a:bodyPr/>
          <a:lstStyle/>
          <a:p>
            <a:fld id="{8F923C7D-B11C-8E43-A742-35D7D77F5333}" type="datetimeFigureOut">
              <a:rPr lang="en-US" smtClean="0"/>
              <a:t>8/13/25</a:t>
            </a:fld>
            <a:endParaRPr lang="en-US"/>
          </a:p>
        </p:txBody>
      </p:sp>
      <p:sp>
        <p:nvSpPr>
          <p:cNvPr id="6" name="Footer Placeholder 5">
            <a:extLst>
              <a:ext uri="{FF2B5EF4-FFF2-40B4-BE49-F238E27FC236}">
                <a16:creationId xmlns:a16="http://schemas.microsoft.com/office/drawing/2014/main" id="{AD2BEA6D-495E-754E-9B75-49BF9C7060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651FE09-6AC0-B648-BB6F-7210AA6C1967}"/>
              </a:ext>
            </a:extLst>
          </p:cNvPr>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83029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CC57-A14E-2145-A748-1258E07D55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9B45EF-9D37-2641-927E-67A6D4CF46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591C982-4DDE-BC40-9231-AEAFF2CC45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5DD25F-1CC5-814E-A0F3-7D4E58162347}"/>
              </a:ext>
            </a:extLst>
          </p:cNvPr>
          <p:cNvSpPr>
            <a:spLocks noGrp="1"/>
          </p:cNvSpPr>
          <p:nvPr>
            <p:ph type="dt" sz="half" idx="10"/>
          </p:nvPr>
        </p:nvSpPr>
        <p:spPr/>
        <p:txBody>
          <a:bodyPr/>
          <a:lstStyle/>
          <a:p>
            <a:fld id="{8F923C7D-B11C-8E43-A742-35D7D77F5333}" type="datetimeFigureOut">
              <a:rPr lang="en-US" smtClean="0"/>
              <a:t>8/13/25</a:t>
            </a:fld>
            <a:endParaRPr lang="en-US"/>
          </a:p>
        </p:txBody>
      </p:sp>
      <p:sp>
        <p:nvSpPr>
          <p:cNvPr id="6" name="Footer Placeholder 5">
            <a:extLst>
              <a:ext uri="{FF2B5EF4-FFF2-40B4-BE49-F238E27FC236}">
                <a16:creationId xmlns:a16="http://schemas.microsoft.com/office/drawing/2014/main" id="{89E9E17A-3562-B641-B9A8-6360810DA2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FFDCFE-5830-8541-81C5-9937B204E121}"/>
              </a:ext>
            </a:extLst>
          </p:cNvPr>
          <p:cNvSpPr>
            <a:spLocks noGrp="1"/>
          </p:cNvSpPr>
          <p:nvPr>
            <p:ph type="sldNum" sz="quarter" idx="12"/>
          </p:nvPr>
        </p:nvSpPr>
        <p:spPr/>
        <p:txBody>
          <a:bodyPr/>
          <a:lstStyle/>
          <a:p>
            <a:fld id="{8A69B41D-D4B6-FD40-8C8E-00FA62457801}" type="slidenum">
              <a:rPr lang="en-US" smtClean="0"/>
              <a:t>‹#›</a:t>
            </a:fld>
            <a:endParaRPr lang="en-US"/>
          </a:p>
        </p:txBody>
      </p:sp>
    </p:spTree>
    <p:extLst>
      <p:ext uri="{BB962C8B-B14F-4D97-AF65-F5344CB8AC3E}">
        <p14:creationId xmlns:p14="http://schemas.microsoft.com/office/powerpoint/2010/main" val="3124131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027420-8314-BA4E-BA14-76D22FE5E9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739A44-6E65-7546-A1B9-B020895644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923C7D-B11C-8E43-A742-35D7D77F5333}" type="datetimeFigureOut">
              <a:rPr lang="en-US" smtClean="0"/>
              <a:t>8/13/25</a:t>
            </a:fld>
            <a:endParaRPr lang="en-US"/>
          </a:p>
        </p:txBody>
      </p:sp>
      <p:sp>
        <p:nvSpPr>
          <p:cNvPr id="6" name="Slide Number Placeholder 5">
            <a:extLst>
              <a:ext uri="{FF2B5EF4-FFF2-40B4-BE49-F238E27FC236}">
                <a16:creationId xmlns:a16="http://schemas.microsoft.com/office/drawing/2014/main" id="{7B64D054-124A-2040-A81D-AB921CEAC6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69B41D-D4B6-FD40-8C8E-00FA62457801}" type="slidenum">
              <a:rPr lang="en-US" smtClean="0"/>
              <a:t>‹#›</a:t>
            </a:fld>
            <a:endParaRPr lang="en-US"/>
          </a:p>
        </p:txBody>
      </p:sp>
      <p:sp>
        <p:nvSpPr>
          <p:cNvPr id="8" name="Title Placeholder 7">
            <a:extLst>
              <a:ext uri="{FF2B5EF4-FFF2-40B4-BE49-F238E27FC236}">
                <a16:creationId xmlns:a16="http://schemas.microsoft.com/office/drawing/2014/main" id="{4328C7BD-97E0-8746-BE4A-081D2E08BA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106304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81A51A-3168-024C-AD87-56547AE479AD}"/>
              </a:ext>
            </a:extLst>
          </p:cNvPr>
          <p:cNvSpPr txBox="1"/>
          <p:nvPr/>
        </p:nvSpPr>
        <p:spPr>
          <a:xfrm>
            <a:off x="3867462" y="1635256"/>
            <a:ext cx="7922301" cy="2308324"/>
          </a:xfrm>
          <a:prstGeom prst="rect">
            <a:avLst/>
          </a:prstGeom>
          <a:noFill/>
        </p:spPr>
        <p:txBody>
          <a:bodyPr wrap="square" rtlCol="0">
            <a:spAutoFit/>
          </a:bodyPr>
          <a:lstStyle/>
          <a:p>
            <a:r>
              <a:rPr lang="en-US" sz="7200" dirty="0">
                <a:solidFill>
                  <a:schemeClr val="bg1"/>
                </a:solidFill>
                <a:latin typeface="FjallaOne" panose="02000506040000020004" pitchFamily="2" charset="77"/>
              </a:rPr>
              <a:t>OFFICE ERGONOMICS</a:t>
            </a:r>
          </a:p>
        </p:txBody>
      </p:sp>
      <p:sp>
        <p:nvSpPr>
          <p:cNvPr id="6" name="TextBox 5">
            <a:extLst>
              <a:ext uri="{FF2B5EF4-FFF2-40B4-BE49-F238E27FC236}">
                <a16:creationId xmlns:a16="http://schemas.microsoft.com/office/drawing/2014/main" id="{1851FAA6-B02C-0841-8093-DB5B5E2D753C}"/>
              </a:ext>
            </a:extLst>
          </p:cNvPr>
          <p:cNvSpPr txBox="1"/>
          <p:nvPr/>
        </p:nvSpPr>
        <p:spPr>
          <a:xfrm>
            <a:off x="3874957" y="3693084"/>
            <a:ext cx="7922300" cy="461665"/>
          </a:xfrm>
          <a:prstGeom prst="rect">
            <a:avLst/>
          </a:prstGeom>
          <a:noFill/>
        </p:spPr>
        <p:txBody>
          <a:bodyPr wrap="square" rtlCol="0">
            <a:spAutoFit/>
          </a:bodyPr>
          <a:lstStyle/>
          <a:p>
            <a:r>
              <a:rPr lang="en-US" sz="2400" b="1" dirty="0">
                <a:latin typeface="Gotham Narrow Bold" pitchFamily="2" charset="0"/>
                <a:cs typeface="Rubik" panose="02000604000000020004" pitchFamily="2" charset="-79"/>
              </a:rPr>
              <a:t>OKLAHOMA STATE UNIVERSITY</a:t>
            </a:r>
          </a:p>
        </p:txBody>
      </p:sp>
      <p:pic>
        <p:nvPicPr>
          <p:cNvPr id="4" name="Picture 3" descr="Logo&#10;&#10;Description automatically generated">
            <a:extLst>
              <a:ext uri="{FF2B5EF4-FFF2-40B4-BE49-F238E27FC236}">
                <a16:creationId xmlns:a16="http://schemas.microsoft.com/office/drawing/2014/main" id="{2CA79EAD-E623-6346-B447-F899481805ED}"/>
              </a:ext>
            </a:extLst>
          </p:cNvPr>
          <p:cNvPicPr>
            <a:picLocks noChangeAspect="1"/>
          </p:cNvPicPr>
          <p:nvPr/>
        </p:nvPicPr>
        <p:blipFill>
          <a:blip r:embed="rId3"/>
          <a:stretch>
            <a:fillRect/>
          </a:stretch>
        </p:blipFill>
        <p:spPr>
          <a:xfrm>
            <a:off x="9076477" y="3027882"/>
            <a:ext cx="2713286" cy="2939392"/>
          </a:xfrm>
          <a:prstGeom prst="rect">
            <a:avLst/>
          </a:prstGeom>
        </p:spPr>
      </p:pic>
      <p:sp>
        <p:nvSpPr>
          <p:cNvPr id="7" name="TextBox 6">
            <a:extLst>
              <a:ext uri="{FF2B5EF4-FFF2-40B4-BE49-F238E27FC236}">
                <a16:creationId xmlns:a16="http://schemas.microsoft.com/office/drawing/2014/main" id="{04E91B09-57E9-1A49-8F4C-B19ADB8C4CF9}"/>
              </a:ext>
            </a:extLst>
          </p:cNvPr>
          <p:cNvSpPr txBox="1"/>
          <p:nvPr/>
        </p:nvSpPr>
        <p:spPr>
          <a:xfrm>
            <a:off x="8708571" y="5881992"/>
            <a:ext cx="3000690" cy="369332"/>
          </a:xfrm>
          <a:prstGeom prst="rect">
            <a:avLst/>
          </a:prstGeom>
          <a:noFill/>
        </p:spPr>
        <p:txBody>
          <a:bodyPr wrap="square" rtlCol="0">
            <a:spAutoFit/>
          </a:bodyPr>
          <a:lstStyle/>
          <a:p>
            <a:r>
              <a:rPr lang="en-US" b="1" dirty="0">
                <a:latin typeface="Gotham Narrow Bold" pitchFamily="2" charset="0"/>
                <a:cs typeface="Rubik" panose="02000604000000020004" pitchFamily="2" charset="-79"/>
              </a:rPr>
              <a:t>Current as of April 2025</a:t>
            </a:r>
          </a:p>
        </p:txBody>
      </p:sp>
    </p:spTree>
    <p:extLst>
      <p:ext uri="{BB962C8B-B14F-4D97-AF65-F5344CB8AC3E}">
        <p14:creationId xmlns:p14="http://schemas.microsoft.com/office/powerpoint/2010/main" val="1288842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REDUCING REPETITION</a:t>
            </a:r>
          </a:p>
        </p:txBody>
      </p:sp>
      <p:sp>
        <p:nvSpPr>
          <p:cNvPr id="6" name="TextBox 5">
            <a:extLst>
              <a:ext uri="{FF2B5EF4-FFF2-40B4-BE49-F238E27FC236}">
                <a16:creationId xmlns:a16="http://schemas.microsoft.com/office/drawing/2014/main" id="{A87927AC-8429-D242-9F31-193EE99C1A6C}"/>
              </a:ext>
            </a:extLst>
          </p:cNvPr>
          <p:cNvSpPr txBox="1"/>
          <p:nvPr/>
        </p:nvSpPr>
        <p:spPr>
          <a:xfrm>
            <a:off x="876822" y="1115395"/>
            <a:ext cx="10734804" cy="3166673"/>
          </a:xfrm>
          <a:prstGeom prst="rect">
            <a:avLst/>
          </a:prstGeom>
          <a:noFill/>
        </p:spPr>
        <p:txBody>
          <a:bodyPr wrap="square" rtlCol="0">
            <a:noAutofit/>
          </a:bodyPr>
          <a:lstStyle/>
          <a:p>
            <a:pPr marL="285750" indent="-285750">
              <a:lnSpc>
                <a:spcPct val="125000"/>
              </a:lnSpc>
              <a:buFont typeface="Arial" panose="020B0604020202020204" pitchFamily="34" charset="0"/>
              <a:buChar char="•"/>
            </a:pPr>
            <a:r>
              <a:rPr lang="en-US" b="1" dirty="0">
                <a:latin typeface="Gotham Narrow Bold" pitchFamily="2" charset="0"/>
              </a:rPr>
              <a:t>Task Rotation or Job Enlargement</a:t>
            </a:r>
            <a:endParaRPr lang="en-US" dirty="0">
              <a:latin typeface="Gotham Narrow Book" pitchFamily="2" charset="0"/>
            </a:endParaRPr>
          </a:p>
          <a:p>
            <a:pPr marL="742950" lvl="1" indent="-285750">
              <a:lnSpc>
                <a:spcPct val="125000"/>
              </a:lnSpc>
              <a:buFont typeface="Arial" panose="020B0604020202020204" pitchFamily="34" charset="0"/>
              <a:buChar char="•"/>
            </a:pPr>
            <a:r>
              <a:rPr lang="en-US" dirty="0">
                <a:latin typeface="Gotham Narrow Book" pitchFamily="2" charset="0"/>
              </a:rPr>
              <a:t>If you perform a variety of tasks, when possible, intersperse them throughout the work day. Minimize long blocks of uninterrupted computer time by doing other non-computer tasks such as photocopying, phone work, cleanup, etc.</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r>
              <a:rPr lang="en-US" b="1" dirty="0">
                <a:latin typeface="Gotham Narrow Bold" pitchFamily="2" charset="0"/>
              </a:rPr>
              <a:t>Micro Breaks or Rest Pauses</a:t>
            </a:r>
            <a:endParaRPr lang="en-US" dirty="0">
              <a:latin typeface="Gotham Narrow Book" pitchFamily="2" charset="0"/>
            </a:endParaRPr>
          </a:p>
          <a:p>
            <a:pPr marL="742950" lvl="1" indent="-285750">
              <a:lnSpc>
                <a:spcPct val="125000"/>
              </a:lnSpc>
              <a:buFont typeface="Arial" panose="020B0604020202020204" pitchFamily="34" charset="0"/>
              <a:buChar char="•"/>
            </a:pPr>
            <a:r>
              <a:rPr lang="en-US" dirty="0">
                <a:latin typeface="Gotham Narrow Book" pitchFamily="2" charset="0"/>
              </a:rPr>
              <a:t>Build short micro pauses into computer use sessions. Frequent short breaks are desirable. Every hour, take a five-minute break from computer tasks. Look away, stretch, get up, or walk. These brief pauses provide time for muscles and tendons to recover. </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p:txBody>
      </p:sp>
      <p:pic>
        <p:nvPicPr>
          <p:cNvPr id="2" name="Picture 1">
            <a:extLst>
              <a:ext uri="{FF2B5EF4-FFF2-40B4-BE49-F238E27FC236}">
                <a16:creationId xmlns:a16="http://schemas.microsoft.com/office/drawing/2014/main" id="{6A0E6512-2A3D-9F49-FE2A-5563F8B82E00}"/>
              </a:ext>
            </a:extLst>
          </p:cNvPr>
          <p:cNvPicPr>
            <a:picLocks noChangeAspect="1"/>
          </p:cNvPicPr>
          <p:nvPr/>
        </p:nvPicPr>
        <p:blipFill>
          <a:blip r:embed="rId3"/>
          <a:stretch>
            <a:fillRect/>
          </a:stretch>
        </p:blipFill>
        <p:spPr>
          <a:xfrm>
            <a:off x="8079583" y="4041761"/>
            <a:ext cx="3532043" cy="1847989"/>
          </a:xfrm>
          <a:prstGeom prst="rect">
            <a:avLst/>
          </a:prstGeom>
        </p:spPr>
      </p:pic>
    </p:spTree>
    <p:extLst>
      <p:ext uri="{BB962C8B-B14F-4D97-AF65-F5344CB8AC3E}">
        <p14:creationId xmlns:p14="http://schemas.microsoft.com/office/powerpoint/2010/main" val="3416663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AWKWARD POSTURES</a:t>
            </a:r>
          </a:p>
        </p:txBody>
      </p:sp>
      <p:sp>
        <p:nvSpPr>
          <p:cNvPr id="6" name="TextBox 5">
            <a:extLst>
              <a:ext uri="{FF2B5EF4-FFF2-40B4-BE49-F238E27FC236}">
                <a16:creationId xmlns:a16="http://schemas.microsoft.com/office/drawing/2014/main" id="{A87927AC-8429-D242-9F31-193EE99C1A6C}"/>
              </a:ext>
            </a:extLst>
          </p:cNvPr>
          <p:cNvSpPr txBox="1"/>
          <p:nvPr/>
        </p:nvSpPr>
        <p:spPr>
          <a:xfrm>
            <a:off x="876822" y="1137429"/>
            <a:ext cx="7700648" cy="4256705"/>
          </a:xfrm>
          <a:prstGeom prst="rect">
            <a:avLst/>
          </a:prstGeom>
          <a:noFill/>
        </p:spPr>
        <p:txBody>
          <a:bodyPr wrap="square" rtlCol="0">
            <a:noAutofit/>
          </a:bodyPr>
          <a:lstStyle/>
          <a:p>
            <a:pPr marL="285750" indent="-285750">
              <a:lnSpc>
                <a:spcPct val="125000"/>
              </a:lnSpc>
              <a:buFont typeface="Arial" panose="020B0604020202020204" pitchFamily="34" charset="0"/>
              <a:buChar char="•"/>
            </a:pPr>
            <a:r>
              <a:rPr lang="en-US" dirty="0">
                <a:latin typeface="Gotham Narrow Book" pitchFamily="2" charset="0"/>
              </a:rPr>
              <a:t>Muscles can be stretched or compressed causing them to be inefficient and resulting in possible fatigue and overexertion.</a:t>
            </a:r>
            <a:br>
              <a:rPr lang="en-US" dirty="0">
                <a:latin typeface="Gotham Narrow Book" pitchFamily="2" charset="0"/>
              </a:rPr>
            </a:b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Non-neutral postures can pull and stretch tendons, blood vessels, and nerves over ligaments or bone where they can become pinched and restricted.</a:t>
            </a:r>
            <a:br>
              <a:rPr lang="en-US" dirty="0">
                <a:latin typeface="Gotham Narrow Book" pitchFamily="2" charset="0"/>
              </a:rPr>
            </a:b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Tendons and their sheaths can rub on bone and ligaments, which can lead to irritation and fraying. This can lead to swelling within confined areas such as the carpal tunnel, which then restricts nerves and blood vessels.</a:t>
            </a:r>
            <a:br>
              <a:rPr lang="en-US" dirty="0">
                <a:latin typeface="Gotham Narrow Book" pitchFamily="2" charset="0"/>
              </a:rPr>
            </a:b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Tingling and numbness of the fingers and hands as well as pain from tendinitis and tenosynovitis (inflammation of a tendon sheath) can result.</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p:txBody>
      </p:sp>
      <p:pic>
        <p:nvPicPr>
          <p:cNvPr id="2" name="Picture 1">
            <a:extLst>
              <a:ext uri="{FF2B5EF4-FFF2-40B4-BE49-F238E27FC236}">
                <a16:creationId xmlns:a16="http://schemas.microsoft.com/office/drawing/2014/main" id="{BE5CF123-E4DC-1F9A-723D-A49D82020E64}"/>
              </a:ext>
            </a:extLst>
          </p:cNvPr>
          <p:cNvPicPr>
            <a:picLocks noChangeAspect="1"/>
          </p:cNvPicPr>
          <p:nvPr/>
        </p:nvPicPr>
        <p:blipFill>
          <a:blip r:embed="rId4"/>
          <a:stretch>
            <a:fillRect/>
          </a:stretch>
        </p:blipFill>
        <p:spPr>
          <a:xfrm>
            <a:off x="8308488" y="1597152"/>
            <a:ext cx="3639671" cy="3669792"/>
          </a:xfrm>
          <a:prstGeom prst="rect">
            <a:avLst/>
          </a:prstGeom>
        </p:spPr>
      </p:pic>
    </p:spTree>
    <p:extLst>
      <p:ext uri="{BB962C8B-B14F-4D97-AF65-F5344CB8AC3E}">
        <p14:creationId xmlns:p14="http://schemas.microsoft.com/office/powerpoint/2010/main" val="1687488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GOOD WORKING POSITIONS</a:t>
            </a:r>
          </a:p>
        </p:txBody>
      </p:sp>
      <p:sp>
        <p:nvSpPr>
          <p:cNvPr id="6" name="TextBox 5">
            <a:extLst>
              <a:ext uri="{FF2B5EF4-FFF2-40B4-BE49-F238E27FC236}">
                <a16:creationId xmlns:a16="http://schemas.microsoft.com/office/drawing/2014/main" id="{A87927AC-8429-D242-9F31-193EE99C1A6C}"/>
              </a:ext>
            </a:extLst>
          </p:cNvPr>
          <p:cNvSpPr txBox="1"/>
          <p:nvPr/>
        </p:nvSpPr>
        <p:spPr>
          <a:xfrm>
            <a:off x="876822" y="1115395"/>
            <a:ext cx="10734804" cy="2313605"/>
          </a:xfrm>
          <a:prstGeom prst="rect">
            <a:avLst/>
          </a:prstGeom>
          <a:noFill/>
        </p:spPr>
        <p:txBody>
          <a:bodyPr wrap="square" rtlCol="0">
            <a:noAutofit/>
          </a:bodyPr>
          <a:lstStyle/>
          <a:p>
            <a:pPr marL="285750" indent="-285750">
              <a:lnSpc>
                <a:spcPct val="125000"/>
              </a:lnSpc>
              <a:buFont typeface="Arial" panose="020B0604020202020204" pitchFamily="34" charset="0"/>
              <a:buChar char="•"/>
            </a:pPr>
            <a:r>
              <a:rPr lang="en-US" dirty="0">
                <a:latin typeface="Gotham Narrow Book" pitchFamily="2" charset="0"/>
              </a:rPr>
              <a:t>Understand the concept of neutral body positioning.</a:t>
            </a:r>
            <a:br>
              <a:rPr lang="en-US" dirty="0">
                <a:latin typeface="Gotham Narrow Book" pitchFamily="2" charset="0"/>
              </a:rPr>
            </a:b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A comfortable working posture in which your joints are naturally aligned.</a:t>
            </a:r>
            <a:br>
              <a:rPr lang="en-US" dirty="0">
                <a:latin typeface="Gotham Narrow Book" pitchFamily="2" charset="0"/>
              </a:rPr>
            </a:b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Body in a neutral position reduces stress and strain on the muscles, tendons, and skeletal system and reduces your risk of developing a musculoskeletal disorder (MSD). </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a:lnSpc>
                <a:spcPct val="125000"/>
              </a:lnSpc>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p:txBody>
      </p:sp>
      <p:pic>
        <p:nvPicPr>
          <p:cNvPr id="3" name="Picture 2">
            <a:extLst>
              <a:ext uri="{FF2B5EF4-FFF2-40B4-BE49-F238E27FC236}">
                <a16:creationId xmlns:a16="http://schemas.microsoft.com/office/drawing/2014/main" id="{3CEE44C5-887F-B84B-11D7-C8F2F59CA407}"/>
              </a:ext>
            </a:extLst>
          </p:cNvPr>
          <p:cNvPicPr>
            <a:picLocks noChangeAspect="1"/>
          </p:cNvPicPr>
          <p:nvPr/>
        </p:nvPicPr>
        <p:blipFill>
          <a:blip r:embed="rId3"/>
          <a:stretch>
            <a:fillRect/>
          </a:stretch>
        </p:blipFill>
        <p:spPr>
          <a:xfrm>
            <a:off x="8679543" y="2888342"/>
            <a:ext cx="2932083" cy="2948999"/>
          </a:xfrm>
          <a:prstGeom prst="rect">
            <a:avLst/>
          </a:prstGeom>
        </p:spPr>
      </p:pic>
    </p:spTree>
    <p:extLst>
      <p:ext uri="{BB962C8B-B14F-4D97-AF65-F5344CB8AC3E}">
        <p14:creationId xmlns:p14="http://schemas.microsoft.com/office/powerpoint/2010/main" val="4179078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NEUTRAL BODY POSTURES</a:t>
            </a:r>
          </a:p>
        </p:txBody>
      </p:sp>
      <p:sp>
        <p:nvSpPr>
          <p:cNvPr id="6" name="TextBox 5">
            <a:extLst>
              <a:ext uri="{FF2B5EF4-FFF2-40B4-BE49-F238E27FC236}">
                <a16:creationId xmlns:a16="http://schemas.microsoft.com/office/drawing/2014/main" id="{A87927AC-8429-D242-9F31-193EE99C1A6C}"/>
              </a:ext>
            </a:extLst>
          </p:cNvPr>
          <p:cNvSpPr txBox="1"/>
          <p:nvPr/>
        </p:nvSpPr>
        <p:spPr>
          <a:xfrm>
            <a:off x="876822" y="1115395"/>
            <a:ext cx="6338170" cy="4256705"/>
          </a:xfrm>
          <a:prstGeom prst="rect">
            <a:avLst/>
          </a:prstGeom>
          <a:noFill/>
        </p:spPr>
        <p:txBody>
          <a:bodyPr wrap="square" rtlCol="0">
            <a:noAutofit/>
          </a:bodyPr>
          <a:lstStyle/>
          <a:p>
            <a:pPr marL="285750" indent="-285750">
              <a:lnSpc>
                <a:spcPct val="125000"/>
              </a:lnSpc>
              <a:buFont typeface="Arial" panose="020B0604020202020204" pitchFamily="34" charset="0"/>
              <a:buChar char="•"/>
            </a:pPr>
            <a:r>
              <a:rPr lang="en-US" b="1" dirty="0">
                <a:latin typeface="Gotham Narrow Bold" pitchFamily="2" charset="0"/>
              </a:rPr>
              <a:t>Hands, wrists and forearms</a:t>
            </a:r>
            <a:endParaRPr lang="en-US" dirty="0">
              <a:latin typeface="Gotham Narrow Book" pitchFamily="2" charset="0"/>
            </a:endParaRPr>
          </a:p>
          <a:p>
            <a:pPr marL="742950" lvl="1" indent="-285750">
              <a:lnSpc>
                <a:spcPct val="125000"/>
              </a:lnSpc>
              <a:buFont typeface="Arial" panose="020B0604020202020204" pitchFamily="34" charset="0"/>
              <a:buChar char="•"/>
            </a:pPr>
            <a:r>
              <a:rPr lang="en-US" dirty="0">
                <a:latin typeface="Gotham Narrow Book" pitchFamily="2" charset="0"/>
              </a:rPr>
              <a:t>Straight, in-line and roughly parallel to the floor</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r>
              <a:rPr lang="en-US" b="1" dirty="0">
                <a:latin typeface="Gotham Narrow Bold" pitchFamily="2" charset="0"/>
              </a:rPr>
              <a:t>Head</a:t>
            </a:r>
            <a:endParaRPr lang="en-US" dirty="0">
              <a:latin typeface="Gotham Narrow Book" pitchFamily="2" charset="0"/>
            </a:endParaRPr>
          </a:p>
          <a:p>
            <a:pPr marL="742950" lvl="1" indent="-285750">
              <a:lnSpc>
                <a:spcPct val="125000"/>
              </a:lnSpc>
              <a:buFont typeface="Arial" panose="020B0604020202020204" pitchFamily="34" charset="0"/>
              <a:buChar char="•"/>
            </a:pPr>
            <a:r>
              <a:rPr lang="en-US" dirty="0">
                <a:latin typeface="Gotham Narrow Book" pitchFamily="2" charset="0"/>
              </a:rPr>
              <a:t>Is level, or bent slightly forward, forward facing and balanced. Generally, it is in line with the torso.</a:t>
            </a:r>
          </a:p>
          <a:p>
            <a:pPr marL="742950" lvl="1"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r>
              <a:rPr lang="en-US" b="1" dirty="0">
                <a:latin typeface="Gotham Narrow Bold" pitchFamily="2" charset="0"/>
              </a:rPr>
              <a:t>Shoulders</a:t>
            </a:r>
            <a:endParaRPr lang="en-US" dirty="0">
              <a:latin typeface="Gotham Narrow Book" pitchFamily="2" charset="0"/>
            </a:endParaRPr>
          </a:p>
          <a:p>
            <a:pPr marL="742950" lvl="1" indent="-285750">
              <a:lnSpc>
                <a:spcPct val="125000"/>
              </a:lnSpc>
              <a:buFont typeface="Arial" panose="020B0604020202020204" pitchFamily="34" charset="0"/>
              <a:buChar char="•"/>
            </a:pPr>
            <a:r>
              <a:rPr lang="en-US" dirty="0">
                <a:latin typeface="Gotham Narrow Book" pitchFamily="2" charset="0"/>
              </a:rPr>
              <a:t>Are relaxed and upper arms hang normally at the side of the body</a:t>
            </a:r>
          </a:p>
          <a:p>
            <a:pPr marL="742950" lvl="1"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r>
              <a:rPr lang="en-US" b="1" dirty="0">
                <a:latin typeface="Gotham Narrow Bold" pitchFamily="2" charset="0"/>
              </a:rPr>
              <a:t>Elbows</a:t>
            </a:r>
            <a:endParaRPr lang="en-US" dirty="0">
              <a:latin typeface="Gotham Narrow Book" pitchFamily="2" charset="0"/>
            </a:endParaRPr>
          </a:p>
          <a:p>
            <a:pPr marL="742950" lvl="1" indent="-285750">
              <a:lnSpc>
                <a:spcPct val="125000"/>
              </a:lnSpc>
              <a:buFont typeface="Arial" panose="020B0604020202020204" pitchFamily="34" charset="0"/>
              <a:buChar char="•"/>
            </a:pPr>
            <a:r>
              <a:rPr lang="en-US" dirty="0">
                <a:latin typeface="Gotham Narrow Book" pitchFamily="2" charset="0"/>
              </a:rPr>
              <a:t>Stay in close to the body and bent between 90 and 120 degrees</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p:txBody>
      </p:sp>
      <p:pic>
        <p:nvPicPr>
          <p:cNvPr id="2" name="Picture 1">
            <a:extLst>
              <a:ext uri="{FF2B5EF4-FFF2-40B4-BE49-F238E27FC236}">
                <a16:creationId xmlns:a16="http://schemas.microsoft.com/office/drawing/2014/main" id="{E1E9F846-44F1-EE20-2485-2856036416D8}"/>
              </a:ext>
            </a:extLst>
          </p:cNvPr>
          <p:cNvPicPr>
            <a:picLocks noChangeAspect="1"/>
          </p:cNvPicPr>
          <p:nvPr/>
        </p:nvPicPr>
        <p:blipFill>
          <a:blip r:embed="rId3"/>
          <a:stretch>
            <a:fillRect/>
          </a:stretch>
        </p:blipFill>
        <p:spPr>
          <a:xfrm>
            <a:off x="7175880" y="1716066"/>
            <a:ext cx="4171832" cy="4133590"/>
          </a:xfrm>
          <a:prstGeom prst="rect">
            <a:avLst/>
          </a:prstGeom>
        </p:spPr>
      </p:pic>
    </p:spTree>
    <p:extLst>
      <p:ext uri="{BB962C8B-B14F-4D97-AF65-F5344CB8AC3E}">
        <p14:creationId xmlns:p14="http://schemas.microsoft.com/office/powerpoint/2010/main" val="3202387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NEUTRAL BODY POSTURES</a:t>
            </a:r>
          </a:p>
        </p:txBody>
      </p:sp>
      <p:sp>
        <p:nvSpPr>
          <p:cNvPr id="6" name="TextBox 5">
            <a:extLst>
              <a:ext uri="{FF2B5EF4-FFF2-40B4-BE49-F238E27FC236}">
                <a16:creationId xmlns:a16="http://schemas.microsoft.com/office/drawing/2014/main" id="{A87927AC-8429-D242-9F31-193EE99C1A6C}"/>
              </a:ext>
            </a:extLst>
          </p:cNvPr>
          <p:cNvSpPr txBox="1"/>
          <p:nvPr/>
        </p:nvSpPr>
        <p:spPr>
          <a:xfrm>
            <a:off x="876822" y="1115395"/>
            <a:ext cx="10734804" cy="4256705"/>
          </a:xfrm>
          <a:prstGeom prst="rect">
            <a:avLst/>
          </a:prstGeom>
          <a:noFill/>
        </p:spPr>
        <p:txBody>
          <a:bodyPr wrap="square" rtlCol="0">
            <a:noAutofit/>
          </a:bodyPr>
          <a:lstStyle/>
          <a:p>
            <a:pPr marL="285750" indent="-285750">
              <a:lnSpc>
                <a:spcPct val="125000"/>
              </a:lnSpc>
              <a:buFont typeface="Arial" panose="020B0604020202020204" pitchFamily="34" charset="0"/>
              <a:buChar char="•"/>
            </a:pPr>
            <a:r>
              <a:rPr lang="en-US" b="1" dirty="0">
                <a:latin typeface="Gotham Narrow Bold" pitchFamily="2" charset="0"/>
              </a:rPr>
              <a:t>Feet</a:t>
            </a:r>
            <a:endParaRPr lang="en-US" dirty="0">
              <a:latin typeface="Gotham Narrow Book" pitchFamily="2" charset="0"/>
            </a:endParaRPr>
          </a:p>
          <a:p>
            <a:pPr marL="742950" lvl="1" indent="-285750">
              <a:lnSpc>
                <a:spcPct val="125000"/>
              </a:lnSpc>
              <a:buFont typeface="Arial" panose="020B0604020202020204" pitchFamily="34" charset="0"/>
              <a:buChar char="•"/>
            </a:pPr>
            <a:r>
              <a:rPr lang="en-US" dirty="0">
                <a:latin typeface="Gotham Narrow Book" pitchFamily="2" charset="0"/>
              </a:rPr>
              <a:t>Are fully supported by the floor, or a footrest may be used if the desk height is not adjustable</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r>
              <a:rPr lang="en-US" b="1" dirty="0">
                <a:latin typeface="Gotham Narrow Bold" pitchFamily="2" charset="0"/>
              </a:rPr>
              <a:t>Back</a:t>
            </a:r>
            <a:endParaRPr lang="en-US" dirty="0">
              <a:latin typeface="Gotham Narrow Book" pitchFamily="2" charset="0"/>
            </a:endParaRPr>
          </a:p>
          <a:p>
            <a:pPr marL="742950" lvl="1" indent="-285750">
              <a:lnSpc>
                <a:spcPct val="125000"/>
              </a:lnSpc>
              <a:buFont typeface="Arial" panose="020B0604020202020204" pitchFamily="34" charset="0"/>
              <a:buChar char="•"/>
            </a:pPr>
            <a:r>
              <a:rPr lang="en-US" dirty="0">
                <a:latin typeface="Gotham Narrow Book" pitchFamily="2" charset="0"/>
              </a:rPr>
              <a:t>Is fully supported with appropriate lumbar support when sitting vertical or leaning back slightly</a:t>
            </a:r>
          </a:p>
          <a:p>
            <a:pPr marL="742950" lvl="1"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r>
              <a:rPr lang="en-US" b="1" dirty="0">
                <a:latin typeface="Gotham Narrow Bold" pitchFamily="2" charset="0"/>
              </a:rPr>
              <a:t>Thighs</a:t>
            </a:r>
            <a:endParaRPr lang="en-US" dirty="0">
              <a:latin typeface="Gotham Narrow Book" pitchFamily="2" charset="0"/>
            </a:endParaRPr>
          </a:p>
          <a:p>
            <a:pPr marL="742950" lvl="1" indent="-285750">
              <a:lnSpc>
                <a:spcPct val="125000"/>
              </a:lnSpc>
              <a:buFont typeface="Arial" panose="020B0604020202020204" pitchFamily="34" charset="0"/>
              <a:buChar char="•"/>
            </a:pPr>
            <a:r>
              <a:rPr lang="en-US" dirty="0">
                <a:latin typeface="Gotham Narrow Book" pitchFamily="2" charset="0"/>
              </a:rPr>
              <a:t>And hips are supported by a well-padded seat and generally parallel to the floor</a:t>
            </a:r>
          </a:p>
          <a:p>
            <a:pPr marL="742950" lvl="1"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r>
              <a:rPr lang="en-US" b="1" dirty="0">
                <a:latin typeface="Gotham Narrow Bold" pitchFamily="2" charset="0"/>
              </a:rPr>
              <a:t>Knees</a:t>
            </a:r>
            <a:endParaRPr lang="en-US" dirty="0">
              <a:latin typeface="Gotham Narrow Book" pitchFamily="2" charset="0"/>
            </a:endParaRPr>
          </a:p>
          <a:p>
            <a:pPr marL="742950" lvl="1" indent="-285750">
              <a:lnSpc>
                <a:spcPct val="125000"/>
              </a:lnSpc>
              <a:buFont typeface="Arial" panose="020B0604020202020204" pitchFamily="34" charset="0"/>
              <a:buChar char="•"/>
            </a:pPr>
            <a:r>
              <a:rPr lang="en-US" dirty="0">
                <a:latin typeface="Gotham Narrow Book" pitchFamily="2" charset="0"/>
              </a:rPr>
              <a:t>Are about the same height as the hips with feet slightly forward</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p:txBody>
      </p:sp>
    </p:spTree>
    <p:extLst>
      <p:ext uri="{BB962C8B-B14F-4D97-AF65-F5344CB8AC3E}">
        <p14:creationId xmlns:p14="http://schemas.microsoft.com/office/powerpoint/2010/main" val="139425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WORKING POSTURE</a:t>
            </a:r>
          </a:p>
        </p:txBody>
      </p:sp>
      <p:sp>
        <p:nvSpPr>
          <p:cNvPr id="6" name="TextBox 5">
            <a:extLst>
              <a:ext uri="{FF2B5EF4-FFF2-40B4-BE49-F238E27FC236}">
                <a16:creationId xmlns:a16="http://schemas.microsoft.com/office/drawing/2014/main" id="{A87927AC-8429-D242-9F31-193EE99C1A6C}"/>
              </a:ext>
            </a:extLst>
          </p:cNvPr>
          <p:cNvSpPr txBox="1"/>
          <p:nvPr/>
        </p:nvSpPr>
        <p:spPr>
          <a:xfrm>
            <a:off x="876822" y="1115395"/>
            <a:ext cx="10734804" cy="4256705"/>
          </a:xfrm>
          <a:prstGeom prst="rect">
            <a:avLst/>
          </a:prstGeom>
          <a:noFill/>
        </p:spPr>
        <p:txBody>
          <a:bodyPr wrap="square" rtlCol="0">
            <a:noAutofit/>
          </a:bodyPr>
          <a:lstStyle/>
          <a:p>
            <a:pPr marL="285750" indent="-285750">
              <a:lnSpc>
                <a:spcPct val="125000"/>
              </a:lnSpc>
              <a:buFont typeface="Arial" panose="020B0604020202020204" pitchFamily="34" charset="0"/>
              <a:buChar char="•"/>
            </a:pPr>
            <a:r>
              <a:rPr lang="en-US" dirty="0">
                <a:latin typeface="Gotham Narrow Book" pitchFamily="2" charset="0"/>
              </a:rPr>
              <a:t>Regardless of how good your working posture is, working in the same posture or sitting still for prolonged periods is not healthy. </a:t>
            </a:r>
            <a:r>
              <a:rPr lang="en-US" b="1" dirty="0">
                <a:latin typeface="Gotham Narrow Bold" pitchFamily="2" charset="0"/>
              </a:rPr>
              <a:t>You should change your working position frequently throughout the day in the following ways:</a:t>
            </a: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marL="742950" lvl="1" indent="-285750">
              <a:lnSpc>
                <a:spcPct val="125000"/>
              </a:lnSpc>
              <a:buFont typeface="Arial" panose="020B0604020202020204" pitchFamily="34" charset="0"/>
              <a:buChar char="•"/>
            </a:pPr>
            <a:r>
              <a:rPr lang="en-US" dirty="0">
                <a:latin typeface="Gotham Narrow Book" pitchFamily="2" charset="0"/>
              </a:rPr>
              <a:t>Make small adjustments to your chair or backrest.</a:t>
            </a:r>
            <a:br>
              <a:rPr lang="en-US" dirty="0">
                <a:latin typeface="Gotham Narrow Book" pitchFamily="2" charset="0"/>
              </a:rPr>
            </a:br>
            <a:endParaRPr lang="en-US" dirty="0">
              <a:latin typeface="Gotham Narrow Book" pitchFamily="2" charset="0"/>
            </a:endParaRPr>
          </a:p>
          <a:p>
            <a:pPr marL="742950" lvl="1" indent="-285750">
              <a:lnSpc>
                <a:spcPct val="125000"/>
              </a:lnSpc>
              <a:buFont typeface="Arial" panose="020B0604020202020204" pitchFamily="34" charset="0"/>
              <a:buChar char="•"/>
            </a:pPr>
            <a:r>
              <a:rPr lang="en-US" dirty="0">
                <a:latin typeface="Gotham Narrow Book" pitchFamily="2" charset="0"/>
              </a:rPr>
              <a:t>Stretch your fingers, hands, arms, and torso.</a:t>
            </a:r>
            <a:br>
              <a:rPr lang="en-US" dirty="0">
                <a:latin typeface="Gotham Narrow Book" pitchFamily="2" charset="0"/>
              </a:rPr>
            </a:br>
            <a:r>
              <a:rPr lang="en-US" dirty="0">
                <a:latin typeface="Gotham Narrow Book" pitchFamily="2" charset="0"/>
              </a:rPr>
              <a:t>  </a:t>
            </a:r>
          </a:p>
          <a:p>
            <a:pPr marL="742950" lvl="1" indent="-285750">
              <a:lnSpc>
                <a:spcPct val="125000"/>
              </a:lnSpc>
              <a:buFont typeface="Arial" panose="020B0604020202020204" pitchFamily="34" charset="0"/>
              <a:buChar char="•"/>
            </a:pPr>
            <a:r>
              <a:rPr lang="en-US" dirty="0">
                <a:latin typeface="Gotham Narrow Book" pitchFamily="2" charset="0"/>
              </a:rPr>
              <a:t>Stand up and walk around for a few minutes periodically.</a:t>
            </a:r>
          </a:p>
          <a:p>
            <a:pPr>
              <a:lnSpc>
                <a:spcPct val="125000"/>
              </a:lnSpc>
            </a:pPr>
            <a:endParaRPr lang="en-US" dirty="0">
              <a:latin typeface="Gotham Narrow Book" pitchFamily="2" charset="0"/>
            </a:endParaRPr>
          </a:p>
        </p:txBody>
      </p:sp>
    </p:spTree>
    <p:extLst>
      <p:ext uri="{BB962C8B-B14F-4D97-AF65-F5344CB8AC3E}">
        <p14:creationId xmlns:p14="http://schemas.microsoft.com/office/powerpoint/2010/main" val="4162800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WORKING POSTURE</a:t>
            </a:r>
          </a:p>
        </p:txBody>
      </p:sp>
      <p:pic>
        <p:nvPicPr>
          <p:cNvPr id="4" name="Picture 3">
            <a:extLst>
              <a:ext uri="{FF2B5EF4-FFF2-40B4-BE49-F238E27FC236}">
                <a16:creationId xmlns:a16="http://schemas.microsoft.com/office/drawing/2014/main" id="{8340C6B8-0052-774A-B5FE-0DF731D6C4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3112" y="1000284"/>
            <a:ext cx="9244361" cy="4876409"/>
          </a:xfrm>
          <a:prstGeom prst="rect">
            <a:avLst/>
          </a:prstGeom>
        </p:spPr>
      </p:pic>
    </p:spTree>
    <p:extLst>
      <p:ext uri="{BB962C8B-B14F-4D97-AF65-F5344CB8AC3E}">
        <p14:creationId xmlns:p14="http://schemas.microsoft.com/office/powerpoint/2010/main" val="1010116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WORKING POSTURE</a:t>
            </a:r>
          </a:p>
        </p:txBody>
      </p:sp>
      <p:sp>
        <p:nvSpPr>
          <p:cNvPr id="6" name="TextBox 5">
            <a:extLst>
              <a:ext uri="{FF2B5EF4-FFF2-40B4-BE49-F238E27FC236}">
                <a16:creationId xmlns:a16="http://schemas.microsoft.com/office/drawing/2014/main" id="{F7D0BB06-4179-3648-BC25-B33068695715}"/>
              </a:ext>
            </a:extLst>
          </p:cNvPr>
          <p:cNvSpPr txBox="1"/>
          <p:nvPr/>
        </p:nvSpPr>
        <p:spPr>
          <a:xfrm>
            <a:off x="876822" y="1115395"/>
            <a:ext cx="4361928" cy="2142155"/>
          </a:xfrm>
          <a:prstGeom prst="rect">
            <a:avLst/>
          </a:prstGeom>
          <a:noFill/>
        </p:spPr>
        <p:txBody>
          <a:bodyPr wrap="square" rtlCol="0">
            <a:noAutofit/>
          </a:bodyPr>
          <a:lstStyle/>
          <a:p>
            <a:pPr>
              <a:lnSpc>
                <a:spcPct val="125000"/>
              </a:lnSpc>
            </a:pPr>
            <a:r>
              <a:rPr lang="en-US" b="1" dirty="0">
                <a:latin typeface="Gotham Narrow Bold" pitchFamily="2" charset="0"/>
              </a:rPr>
              <a:t>Upright sitting position</a:t>
            </a:r>
            <a:endParaRPr lang="en-US" b="1"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The user’s neck and torso are approximately vertical and in line. The thighs are approximately horizontal, and the lower legs are vertical</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p:txBody>
      </p:sp>
      <p:pic>
        <p:nvPicPr>
          <p:cNvPr id="7" name="Picture 2">
            <a:extLst>
              <a:ext uri="{FF2B5EF4-FFF2-40B4-BE49-F238E27FC236}">
                <a16:creationId xmlns:a16="http://schemas.microsoft.com/office/drawing/2014/main" id="{B41DCCE7-E4A4-7B41-A734-5AA7640D1F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3092" y="3085100"/>
            <a:ext cx="1909387" cy="2695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EC378ED4-0A57-994F-95DE-B18890782AB2}"/>
              </a:ext>
            </a:extLst>
          </p:cNvPr>
          <p:cNvSpPr txBox="1"/>
          <p:nvPr/>
        </p:nvSpPr>
        <p:spPr>
          <a:xfrm>
            <a:off x="6953250" y="1115395"/>
            <a:ext cx="4361928" cy="2247089"/>
          </a:xfrm>
          <a:prstGeom prst="rect">
            <a:avLst/>
          </a:prstGeom>
          <a:noFill/>
        </p:spPr>
        <p:txBody>
          <a:bodyPr wrap="square" rtlCol="0">
            <a:noAutofit/>
          </a:bodyPr>
          <a:lstStyle/>
          <a:p>
            <a:pPr>
              <a:lnSpc>
                <a:spcPct val="125000"/>
              </a:lnSpc>
            </a:pPr>
            <a:r>
              <a:rPr lang="en-US" b="1" dirty="0">
                <a:latin typeface="Gotham Narrow Bold" pitchFamily="2" charset="0"/>
              </a:rPr>
              <a:t>Standing</a:t>
            </a:r>
            <a:endParaRPr lang="en-US" b="1"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The user's legs, torso, neck, and head are approximately in-line and vertical. The user may also elevate one foot on a rest while in this posture.</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p:txBody>
      </p:sp>
      <p:pic>
        <p:nvPicPr>
          <p:cNvPr id="10" name="Picture 3">
            <a:extLst>
              <a:ext uri="{FF2B5EF4-FFF2-40B4-BE49-F238E27FC236}">
                <a16:creationId xmlns:a16="http://schemas.microsoft.com/office/drawing/2014/main" id="{DA29AD87-5092-F944-873F-753B5D976F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6174" y="3085100"/>
            <a:ext cx="1982734" cy="2695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4204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WORKING POSTURE</a:t>
            </a:r>
          </a:p>
        </p:txBody>
      </p:sp>
      <p:sp>
        <p:nvSpPr>
          <p:cNvPr id="6" name="TextBox 5">
            <a:extLst>
              <a:ext uri="{FF2B5EF4-FFF2-40B4-BE49-F238E27FC236}">
                <a16:creationId xmlns:a16="http://schemas.microsoft.com/office/drawing/2014/main" id="{F7D0BB06-4179-3648-BC25-B33068695715}"/>
              </a:ext>
            </a:extLst>
          </p:cNvPr>
          <p:cNvSpPr txBox="1"/>
          <p:nvPr/>
        </p:nvSpPr>
        <p:spPr>
          <a:xfrm>
            <a:off x="876822" y="1115395"/>
            <a:ext cx="4850158" cy="2142155"/>
          </a:xfrm>
          <a:prstGeom prst="rect">
            <a:avLst/>
          </a:prstGeom>
          <a:noFill/>
        </p:spPr>
        <p:txBody>
          <a:bodyPr wrap="square" rtlCol="0">
            <a:noAutofit/>
          </a:bodyPr>
          <a:lstStyle/>
          <a:p>
            <a:pPr>
              <a:lnSpc>
                <a:spcPct val="125000"/>
              </a:lnSpc>
            </a:pPr>
            <a:r>
              <a:rPr lang="en-US" b="1" dirty="0">
                <a:latin typeface="Gotham Narrow Bold" pitchFamily="2" charset="0"/>
              </a:rPr>
              <a:t>Declined sitting</a:t>
            </a:r>
            <a:endParaRPr lang="en-US" b="1"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The user's thighs are inclined with the buttocks higher than the knee and the angle between the thighs and the torso is greater than 90 degrees. The torso is vertical or slightly reclined and the legs are vertical</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p:txBody>
      </p:sp>
      <p:sp>
        <p:nvSpPr>
          <p:cNvPr id="9" name="TextBox 8">
            <a:extLst>
              <a:ext uri="{FF2B5EF4-FFF2-40B4-BE49-F238E27FC236}">
                <a16:creationId xmlns:a16="http://schemas.microsoft.com/office/drawing/2014/main" id="{EC378ED4-0A57-994F-95DE-B18890782AB2}"/>
              </a:ext>
            </a:extLst>
          </p:cNvPr>
          <p:cNvSpPr txBox="1"/>
          <p:nvPr/>
        </p:nvSpPr>
        <p:spPr>
          <a:xfrm>
            <a:off x="6953250" y="1220329"/>
            <a:ext cx="4361928" cy="2037221"/>
          </a:xfrm>
          <a:prstGeom prst="rect">
            <a:avLst/>
          </a:prstGeom>
          <a:noFill/>
        </p:spPr>
        <p:txBody>
          <a:bodyPr wrap="square" rtlCol="0">
            <a:noAutofit/>
          </a:bodyPr>
          <a:lstStyle/>
          <a:p>
            <a:pPr>
              <a:lnSpc>
                <a:spcPct val="125000"/>
              </a:lnSpc>
            </a:pPr>
            <a:r>
              <a:rPr lang="en-US" b="1" dirty="0">
                <a:latin typeface="Gotham Narrow Bold" pitchFamily="2" charset="0"/>
              </a:rPr>
              <a:t>Reclined sitting posture</a:t>
            </a:r>
            <a:endParaRPr lang="en-US" b="1"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The user's torso and neck are straight and recline between 105 and 120 degrees from the thighs.</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p:txBody>
      </p:sp>
      <p:pic>
        <p:nvPicPr>
          <p:cNvPr id="8" name="Picture 2">
            <a:extLst>
              <a:ext uri="{FF2B5EF4-FFF2-40B4-BE49-F238E27FC236}">
                <a16:creationId xmlns:a16="http://schemas.microsoft.com/office/drawing/2014/main" id="{DE21A067-92FA-ED47-9B56-8661B7377B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9842" y="3295650"/>
            <a:ext cx="1864117" cy="2485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5C19FF38-E8FE-1043-A1C2-793C00B4D2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0352" y="2970898"/>
            <a:ext cx="2107724" cy="2809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7346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BD5A06-E12A-27CE-3194-CD3894E4F4FE}"/>
              </a:ext>
            </a:extLst>
          </p:cNvPr>
          <p:cNvPicPr>
            <a:picLocks noChangeAspect="1"/>
          </p:cNvPicPr>
          <p:nvPr/>
        </p:nvPicPr>
        <p:blipFill>
          <a:blip r:embed="rId3"/>
          <a:stretch>
            <a:fillRect/>
          </a:stretch>
        </p:blipFill>
        <p:spPr>
          <a:xfrm>
            <a:off x="256311" y="1115395"/>
            <a:ext cx="4530842" cy="4406949"/>
          </a:xfrm>
          <a:prstGeom prst="rect">
            <a:avLst/>
          </a:prstGeom>
        </p:spPr>
      </p:pic>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MONITOR</a:t>
            </a:r>
          </a:p>
        </p:txBody>
      </p:sp>
      <p:sp>
        <p:nvSpPr>
          <p:cNvPr id="6" name="TextBox 5">
            <a:extLst>
              <a:ext uri="{FF2B5EF4-FFF2-40B4-BE49-F238E27FC236}">
                <a16:creationId xmlns:a16="http://schemas.microsoft.com/office/drawing/2014/main" id="{A87927AC-8429-D242-9F31-193EE99C1A6C}"/>
              </a:ext>
            </a:extLst>
          </p:cNvPr>
          <p:cNvSpPr txBox="1"/>
          <p:nvPr/>
        </p:nvSpPr>
        <p:spPr>
          <a:xfrm>
            <a:off x="5107708" y="1115395"/>
            <a:ext cx="6503917" cy="4256705"/>
          </a:xfrm>
          <a:prstGeom prst="rect">
            <a:avLst/>
          </a:prstGeom>
          <a:noFill/>
        </p:spPr>
        <p:txBody>
          <a:bodyPr wrap="square" rtlCol="0">
            <a:noAutofit/>
          </a:bodyPr>
          <a:lstStyle/>
          <a:p>
            <a:pPr marL="285750" indent="-285750">
              <a:lnSpc>
                <a:spcPct val="125000"/>
              </a:lnSpc>
              <a:buFont typeface="Arial" panose="020B0604020202020204" pitchFamily="34" charset="0"/>
              <a:buChar char="•"/>
            </a:pPr>
            <a:r>
              <a:rPr lang="en-US" dirty="0">
                <a:latin typeface="Gotham Narrow Book" pitchFamily="2" charset="0"/>
              </a:rPr>
              <a:t>Put monitor directly in front of you and at least 20 inches away. </a:t>
            </a:r>
          </a:p>
          <a:p>
            <a:pPr>
              <a:lnSpc>
                <a:spcPct val="125000"/>
              </a:lnSpc>
            </a:pP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Place monitor so top line of screen is at or below eye level. </a:t>
            </a:r>
          </a:p>
          <a:p>
            <a:pPr>
              <a:lnSpc>
                <a:spcPct val="125000"/>
              </a:lnSpc>
            </a:pP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Place monitor perpendicular to window. </a:t>
            </a:r>
          </a:p>
          <a:p>
            <a:pPr>
              <a:lnSpc>
                <a:spcPct val="125000"/>
              </a:lnSpc>
            </a:pPr>
            <a:endParaRPr lang="en-US" dirty="0">
              <a:latin typeface="Gotham Narrow Book" pitchFamily="2" charset="0"/>
            </a:endParaRPr>
          </a:p>
        </p:txBody>
      </p:sp>
    </p:spTree>
    <p:extLst>
      <p:ext uri="{BB962C8B-B14F-4D97-AF65-F5344CB8AC3E}">
        <p14:creationId xmlns:p14="http://schemas.microsoft.com/office/powerpoint/2010/main" val="1394247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B71DA5C-13E2-A149-B419-F04D98AC3511}"/>
              </a:ext>
            </a:extLst>
          </p:cNvPr>
          <p:cNvSpPr txBox="1"/>
          <p:nvPr/>
        </p:nvSpPr>
        <p:spPr>
          <a:xfrm>
            <a:off x="584026" y="538619"/>
            <a:ext cx="11040127" cy="830997"/>
          </a:xfrm>
          <a:prstGeom prst="rect">
            <a:avLst/>
          </a:prstGeom>
          <a:noFill/>
        </p:spPr>
        <p:txBody>
          <a:bodyPr wrap="square" rtlCol="0">
            <a:spAutoFit/>
          </a:bodyPr>
          <a:lstStyle/>
          <a:p>
            <a:r>
              <a:rPr lang="en-US" sz="4800" dirty="0">
                <a:solidFill>
                  <a:srgbClr val="FB6400"/>
                </a:solidFill>
                <a:latin typeface="FjallaOne" panose="02000506040000020004" pitchFamily="2" charset="77"/>
              </a:rPr>
              <a:t>OBJECTIVES</a:t>
            </a:r>
          </a:p>
        </p:txBody>
      </p:sp>
      <p:sp>
        <p:nvSpPr>
          <p:cNvPr id="12" name="TextBox 11">
            <a:extLst>
              <a:ext uri="{FF2B5EF4-FFF2-40B4-BE49-F238E27FC236}">
                <a16:creationId xmlns:a16="http://schemas.microsoft.com/office/drawing/2014/main" id="{B0E297CD-5450-7441-A033-60CDC02876B0}"/>
              </a:ext>
            </a:extLst>
          </p:cNvPr>
          <p:cNvSpPr txBox="1"/>
          <p:nvPr/>
        </p:nvSpPr>
        <p:spPr>
          <a:xfrm>
            <a:off x="873170" y="1369616"/>
            <a:ext cx="10734804" cy="4196297"/>
          </a:xfrm>
          <a:prstGeom prst="rect">
            <a:avLst/>
          </a:prstGeom>
          <a:noFill/>
        </p:spPr>
        <p:txBody>
          <a:bodyPr wrap="square" rtlCol="0">
            <a:noAutofit/>
          </a:bodyPr>
          <a:lstStyle/>
          <a:p>
            <a:pPr marL="285750" indent="-285750">
              <a:lnSpc>
                <a:spcPct val="125000"/>
              </a:lnSpc>
              <a:buFont typeface="Arial" panose="020B0604020202020204" pitchFamily="34" charset="0"/>
              <a:buChar char="•"/>
            </a:pPr>
            <a:r>
              <a:rPr lang="en-US" dirty="0">
                <a:latin typeface="Gotham Narrow Book" pitchFamily="2" charset="0"/>
              </a:rPr>
              <a:t>What is Contact Stress, Force, Repetition </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 Musculoskeletal Disorders (MSD) Signs and Symptoms</a:t>
            </a:r>
            <a:br>
              <a:rPr lang="en-US" dirty="0">
                <a:latin typeface="Gotham Narrow Book" pitchFamily="2" charset="0"/>
              </a:rPr>
            </a:b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 Working Postures</a:t>
            </a:r>
            <a:br>
              <a:rPr lang="en-US" dirty="0">
                <a:latin typeface="Gotham Narrow Book" pitchFamily="2" charset="0"/>
              </a:rPr>
            </a:b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 Computer and Office Equipment Set-up</a:t>
            </a:r>
            <a:br>
              <a:rPr lang="en-US" dirty="0">
                <a:latin typeface="Gotham Narrow Book" pitchFamily="2" charset="0"/>
              </a:rPr>
            </a:b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 Hand and Ergonomics issues</a:t>
            </a:r>
            <a:br>
              <a:rPr lang="en-US" dirty="0">
                <a:latin typeface="Gotham Narrow Book" pitchFamily="2" charset="0"/>
              </a:rPr>
            </a:b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 Lap Top Ergonomic Guidelines</a:t>
            </a:r>
          </a:p>
          <a:p>
            <a:pPr>
              <a:lnSpc>
                <a:spcPct val="125000"/>
              </a:lnSpc>
            </a:pPr>
            <a:endParaRPr lang="en-US" dirty="0">
              <a:latin typeface="Gotham Narrow Book" pitchFamily="2" charset="0"/>
            </a:endParaRPr>
          </a:p>
        </p:txBody>
      </p:sp>
    </p:spTree>
    <p:extLst>
      <p:ext uri="{BB962C8B-B14F-4D97-AF65-F5344CB8AC3E}">
        <p14:creationId xmlns:p14="http://schemas.microsoft.com/office/powerpoint/2010/main" val="1045490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KEYBOARD</a:t>
            </a:r>
          </a:p>
        </p:txBody>
      </p:sp>
      <p:sp>
        <p:nvSpPr>
          <p:cNvPr id="6" name="TextBox 5">
            <a:extLst>
              <a:ext uri="{FF2B5EF4-FFF2-40B4-BE49-F238E27FC236}">
                <a16:creationId xmlns:a16="http://schemas.microsoft.com/office/drawing/2014/main" id="{A87927AC-8429-D242-9F31-193EE99C1A6C}"/>
              </a:ext>
            </a:extLst>
          </p:cNvPr>
          <p:cNvSpPr txBox="1"/>
          <p:nvPr/>
        </p:nvSpPr>
        <p:spPr>
          <a:xfrm>
            <a:off x="5753100" y="1115395"/>
            <a:ext cx="5858526" cy="4256705"/>
          </a:xfrm>
          <a:prstGeom prst="rect">
            <a:avLst/>
          </a:prstGeom>
          <a:noFill/>
        </p:spPr>
        <p:txBody>
          <a:bodyPr wrap="square" rtlCol="0">
            <a:noAutofit/>
          </a:bodyPr>
          <a:lstStyle/>
          <a:p>
            <a:pPr marL="285750" indent="-285750">
              <a:lnSpc>
                <a:spcPct val="125000"/>
              </a:lnSpc>
              <a:buFont typeface="Arial" panose="020B0604020202020204" pitchFamily="34" charset="0"/>
              <a:buChar char="•"/>
            </a:pPr>
            <a:r>
              <a:rPr lang="en-US" dirty="0">
                <a:latin typeface="Gotham Narrow Book" pitchFamily="2" charset="0"/>
              </a:rPr>
              <a:t>Put the keyboard directly in front of you. </a:t>
            </a:r>
          </a:p>
          <a:p>
            <a:pPr>
              <a:lnSpc>
                <a:spcPct val="125000"/>
              </a:lnSpc>
            </a:pP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Your shoulders should be relaxed and your elbows close to your body. </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Your wrists should be straight and in-line with your forearms. </a:t>
            </a:r>
          </a:p>
          <a:p>
            <a:pPr>
              <a:lnSpc>
                <a:spcPct val="125000"/>
              </a:lnSpc>
            </a:pPr>
            <a:endParaRPr lang="en-US" dirty="0">
              <a:latin typeface="Gotham Narrow Book" pitchFamily="2" charset="0"/>
            </a:endParaRPr>
          </a:p>
        </p:txBody>
      </p:sp>
      <p:pic>
        <p:nvPicPr>
          <p:cNvPr id="4" name="Picture 3">
            <a:extLst>
              <a:ext uri="{FF2B5EF4-FFF2-40B4-BE49-F238E27FC236}">
                <a16:creationId xmlns:a16="http://schemas.microsoft.com/office/drawing/2014/main" id="{515E481D-225B-5147-8981-5AB9E199BFA4}"/>
              </a:ext>
            </a:extLst>
          </p:cNvPr>
          <p:cNvPicPr>
            <a:picLocks noChangeAspect="1"/>
          </p:cNvPicPr>
          <p:nvPr/>
        </p:nvPicPr>
        <p:blipFill>
          <a:blip r:embed="rId3"/>
          <a:stretch>
            <a:fillRect/>
          </a:stretch>
        </p:blipFill>
        <p:spPr>
          <a:xfrm>
            <a:off x="1996337" y="1115395"/>
            <a:ext cx="2993297" cy="1490662"/>
          </a:xfrm>
          <a:prstGeom prst="rect">
            <a:avLst/>
          </a:prstGeom>
        </p:spPr>
      </p:pic>
      <p:pic>
        <p:nvPicPr>
          <p:cNvPr id="7" name="Picture 6">
            <a:extLst>
              <a:ext uri="{FF2B5EF4-FFF2-40B4-BE49-F238E27FC236}">
                <a16:creationId xmlns:a16="http://schemas.microsoft.com/office/drawing/2014/main" id="{9DA9DAB2-1476-C24D-B226-322FACCC9D60}"/>
              </a:ext>
            </a:extLst>
          </p:cNvPr>
          <p:cNvPicPr>
            <a:picLocks noChangeAspect="1"/>
          </p:cNvPicPr>
          <p:nvPr/>
        </p:nvPicPr>
        <p:blipFill>
          <a:blip r:embed="rId4"/>
          <a:stretch>
            <a:fillRect/>
          </a:stretch>
        </p:blipFill>
        <p:spPr>
          <a:xfrm>
            <a:off x="443063" y="2381492"/>
            <a:ext cx="2611247" cy="1615491"/>
          </a:xfrm>
          <a:prstGeom prst="rect">
            <a:avLst/>
          </a:prstGeom>
        </p:spPr>
      </p:pic>
      <p:pic>
        <p:nvPicPr>
          <p:cNvPr id="8" name="Picture 2" descr="Shop Matias Ergo Pro Ergonomic Keyboards for Mac">
            <a:extLst>
              <a:ext uri="{FF2B5EF4-FFF2-40B4-BE49-F238E27FC236}">
                <a16:creationId xmlns:a16="http://schemas.microsoft.com/office/drawing/2014/main" id="{24C2DC82-16B6-CF4F-A510-E4C3CD3BA7E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047" t="9257" r="12460" b="9017"/>
          <a:stretch/>
        </p:blipFill>
        <p:spPr bwMode="auto">
          <a:xfrm>
            <a:off x="2269881" y="3761904"/>
            <a:ext cx="3147646" cy="1858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87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POINTING DEVICES</a:t>
            </a:r>
          </a:p>
        </p:txBody>
      </p:sp>
      <p:sp>
        <p:nvSpPr>
          <p:cNvPr id="6" name="TextBox 5">
            <a:extLst>
              <a:ext uri="{FF2B5EF4-FFF2-40B4-BE49-F238E27FC236}">
                <a16:creationId xmlns:a16="http://schemas.microsoft.com/office/drawing/2014/main" id="{A87927AC-8429-D242-9F31-193EE99C1A6C}"/>
              </a:ext>
            </a:extLst>
          </p:cNvPr>
          <p:cNvSpPr txBox="1"/>
          <p:nvPr/>
        </p:nvSpPr>
        <p:spPr>
          <a:xfrm>
            <a:off x="876822" y="1115395"/>
            <a:ext cx="10734804" cy="4256705"/>
          </a:xfrm>
          <a:prstGeom prst="rect">
            <a:avLst/>
          </a:prstGeom>
          <a:noFill/>
        </p:spPr>
        <p:txBody>
          <a:bodyPr wrap="square" rtlCol="0">
            <a:noAutofit/>
          </a:bodyPr>
          <a:lstStyle/>
          <a:p>
            <a:pPr marL="285750" indent="-285750">
              <a:lnSpc>
                <a:spcPct val="125000"/>
              </a:lnSpc>
              <a:buFont typeface="Arial" panose="020B0604020202020204" pitchFamily="34" charset="0"/>
              <a:buChar char="•"/>
            </a:pPr>
            <a:r>
              <a:rPr lang="en-US" dirty="0">
                <a:latin typeface="Gotham Narrow Book" pitchFamily="2" charset="0"/>
              </a:rPr>
              <a:t>Keep the pointer/mouse close to the keyboard. </a:t>
            </a:r>
            <a:br>
              <a:rPr lang="en-US" dirty="0">
                <a:latin typeface="Gotham Narrow Book" pitchFamily="2" charset="0"/>
              </a:rPr>
            </a:b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Alternate hands with which you operate the pointer/mouse. </a:t>
            </a:r>
            <a:br>
              <a:rPr lang="en-US" dirty="0">
                <a:latin typeface="Gotham Narrow Book" pitchFamily="2" charset="0"/>
              </a:rPr>
            </a:b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Use keyboard short cuts to reduce extended use. </a:t>
            </a:r>
            <a:br>
              <a:rPr lang="en-US" dirty="0">
                <a:latin typeface="Gotham Narrow Book" pitchFamily="2" charset="0"/>
              </a:rPr>
            </a:b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Pointers do come in various sizes.</a:t>
            </a:r>
          </a:p>
          <a:p>
            <a:pPr>
              <a:lnSpc>
                <a:spcPct val="125000"/>
              </a:lnSpc>
            </a:pPr>
            <a:endParaRPr lang="en-US" dirty="0">
              <a:latin typeface="Gotham Narrow Book" pitchFamily="2" charset="0"/>
            </a:endParaRPr>
          </a:p>
        </p:txBody>
      </p:sp>
      <p:pic>
        <p:nvPicPr>
          <p:cNvPr id="4" name="Picture 2" descr="The 5 Best Ergonomic Mice - Spring 2020: Mouse Reviews - RTINGS.com">
            <a:extLst>
              <a:ext uri="{FF2B5EF4-FFF2-40B4-BE49-F238E27FC236}">
                <a16:creationId xmlns:a16="http://schemas.microsoft.com/office/drawing/2014/main" id="{B05C46A0-98CB-4F44-9EFF-B0E0D8310E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990" b="12405"/>
          <a:stretch/>
        </p:blipFill>
        <p:spPr bwMode="auto">
          <a:xfrm>
            <a:off x="5014910" y="3509358"/>
            <a:ext cx="6145442" cy="2233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106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WRIST AND PALM SUPPORT</a:t>
            </a:r>
          </a:p>
        </p:txBody>
      </p:sp>
      <p:sp>
        <p:nvSpPr>
          <p:cNvPr id="6" name="TextBox 5">
            <a:extLst>
              <a:ext uri="{FF2B5EF4-FFF2-40B4-BE49-F238E27FC236}">
                <a16:creationId xmlns:a16="http://schemas.microsoft.com/office/drawing/2014/main" id="{A87927AC-8429-D242-9F31-193EE99C1A6C}"/>
              </a:ext>
            </a:extLst>
          </p:cNvPr>
          <p:cNvSpPr txBox="1"/>
          <p:nvPr/>
        </p:nvSpPr>
        <p:spPr>
          <a:xfrm>
            <a:off x="876822" y="1115395"/>
            <a:ext cx="10734804" cy="961055"/>
          </a:xfrm>
          <a:prstGeom prst="rect">
            <a:avLst/>
          </a:prstGeom>
          <a:noFill/>
        </p:spPr>
        <p:txBody>
          <a:bodyPr wrap="square" rtlCol="0">
            <a:noAutofit/>
          </a:bodyPr>
          <a:lstStyle/>
          <a:p>
            <a:pPr marL="285750" indent="-285750">
              <a:lnSpc>
                <a:spcPct val="125000"/>
              </a:lnSpc>
              <a:buFont typeface="Arial" panose="020B0604020202020204" pitchFamily="34" charset="0"/>
              <a:buChar char="•"/>
            </a:pPr>
            <a:r>
              <a:rPr lang="en-US" dirty="0">
                <a:latin typeface="Gotham Narrow Book" pitchFamily="2" charset="0"/>
              </a:rPr>
              <a:t>Use a wrist rest to maintain straight wrist postures and to minimize contact stress during typing and mousing tasks.</a:t>
            </a:r>
          </a:p>
          <a:p>
            <a:pPr marL="285750" indent="-285750">
              <a:lnSpc>
                <a:spcPct val="125000"/>
              </a:lnSpc>
              <a:buFont typeface="Arial" panose="020B0604020202020204" pitchFamily="34" charset="0"/>
              <a:buChar char="•"/>
            </a:pPr>
            <a:endParaRPr lang="en-US" dirty="0">
              <a:latin typeface="Gotham Narrow Book" pitchFamily="2" charset="0"/>
            </a:endParaRPr>
          </a:p>
          <a:p>
            <a:pPr>
              <a:lnSpc>
                <a:spcPct val="125000"/>
              </a:lnSpc>
            </a:pPr>
            <a:endParaRPr lang="en-US" dirty="0">
              <a:latin typeface="Gotham Narrow Book" pitchFamily="2" charset="0"/>
            </a:endParaRPr>
          </a:p>
        </p:txBody>
      </p:sp>
      <p:pic>
        <p:nvPicPr>
          <p:cNvPr id="8" name="Picture 4" descr="Sliding Rotating Wrist Rest Gaming Mouse Pad Memory Foam Wrist ...">
            <a:extLst>
              <a:ext uri="{FF2B5EF4-FFF2-40B4-BE49-F238E27FC236}">
                <a16:creationId xmlns:a16="http://schemas.microsoft.com/office/drawing/2014/main" id="{07C49DCA-E53F-6C4E-98F6-37023A3CDE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915"/>
          <a:stretch/>
        </p:blipFill>
        <p:spPr bwMode="auto">
          <a:xfrm>
            <a:off x="6096000" y="2012527"/>
            <a:ext cx="4012476" cy="321339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A379314-2200-FDBB-3E77-DDDABD33F9F5}"/>
              </a:ext>
            </a:extLst>
          </p:cNvPr>
          <p:cNvPicPr>
            <a:picLocks noChangeAspect="1"/>
          </p:cNvPicPr>
          <p:nvPr/>
        </p:nvPicPr>
        <p:blipFill>
          <a:blip r:embed="rId4"/>
          <a:stretch>
            <a:fillRect/>
          </a:stretch>
        </p:blipFill>
        <p:spPr>
          <a:xfrm>
            <a:off x="876822" y="2012527"/>
            <a:ext cx="4636901" cy="3843322"/>
          </a:xfrm>
          <a:prstGeom prst="rect">
            <a:avLst/>
          </a:prstGeom>
        </p:spPr>
      </p:pic>
    </p:spTree>
    <p:extLst>
      <p:ext uri="{BB962C8B-B14F-4D97-AF65-F5344CB8AC3E}">
        <p14:creationId xmlns:p14="http://schemas.microsoft.com/office/powerpoint/2010/main" val="3390499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DOCUMENT HOLDERS</a:t>
            </a:r>
          </a:p>
        </p:txBody>
      </p:sp>
      <p:sp>
        <p:nvSpPr>
          <p:cNvPr id="6" name="TextBox 5">
            <a:extLst>
              <a:ext uri="{FF2B5EF4-FFF2-40B4-BE49-F238E27FC236}">
                <a16:creationId xmlns:a16="http://schemas.microsoft.com/office/drawing/2014/main" id="{A87927AC-8429-D242-9F31-193EE99C1A6C}"/>
              </a:ext>
            </a:extLst>
          </p:cNvPr>
          <p:cNvSpPr txBox="1"/>
          <p:nvPr/>
        </p:nvSpPr>
        <p:spPr>
          <a:xfrm>
            <a:off x="876822" y="1115395"/>
            <a:ext cx="10734804" cy="961055"/>
          </a:xfrm>
          <a:prstGeom prst="rect">
            <a:avLst/>
          </a:prstGeom>
          <a:noFill/>
        </p:spPr>
        <p:txBody>
          <a:bodyPr wrap="square" rtlCol="0">
            <a:noAutofit/>
          </a:bodyPr>
          <a:lstStyle/>
          <a:p>
            <a:pPr marL="285750" indent="-285750">
              <a:lnSpc>
                <a:spcPct val="125000"/>
              </a:lnSpc>
              <a:buFont typeface="Arial" panose="020B0604020202020204" pitchFamily="34" charset="0"/>
              <a:buChar char="•"/>
            </a:pPr>
            <a:r>
              <a:rPr lang="en-US" dirty="0">
                <a:latin typeface="Gotham Narrow Book" pitchFamily="2" charset="0"/>
              </a:rPr>
              <a:t>Documents should be at the same height and distance as the monitor.</a:t>
            </a:r>
          </a:p>
          <a:p>
            <a:pPr>
              <a:lnSpc>
                <a:spcPct val="125000"/>
              </a:lnSpc>
            </a:pPr>
            <a:endParaRPr lang="en-US" dirty="0">
              <a:latin typeface="Gotham Narrow Book" pitchFamily="2" charset="0"/>
            </a:endParaRPr>
          </a:p>
        </p:txBody>
      </p:sp>
      <p:pic>
        <p:nvPicPr>
          <p:cNvPr id="9" name="Picture 6" descr="Adjustable Computer Document Holder Stand Gray Three dimensional ...">
            <a:extLst>
              <a:ext uri="{FF2B5EF4-FFF2-40B4-BE49-F238E27FC236}">
                <a16:creationId xmlns:a16="http://schemas.microsoft.com/office/drawing/2014/main" id="{E702F28E-B4CC-A64D-9934-08A9BD3A05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891" b="22263"/>
          <a:stretch/>
        </p:blipFill>
        <p:spPr bwMode="auto">
          <a:xfrm>
            <a:off x="1095046" y="2370095"/>
            <a:ext cx="4996517" cy="30401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3M Monitor Dry Erase Document Holder - SCHOOL SPECIALTY MARKETPLACE">
            <a:extLst>
              <a:ext uri="{FF2B5EF4-FFF2-40B4-BE49-F238E27FC236}">
                <a16:creationId xmlns:a16="http://schemas.microsoft.com/office/drawing/2014/main" id="{9B0CC774-42E3-224D-B59F-E79B3B2117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8991" y="2191561"/>
            <a:ext cx="3146952" cy="3218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431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DESK</a:t>
            </a:r>
          </a:p>
        </p:txBody>
      </p:sp>
      <p:sp>
        <p:nvSpPr>
          <p:cNvPr id="6" name="TextBox 5">
            <a:extLst>
              <a:ext uri="{FF2B5EF4-FFF2-40B4-BE49-F238E27FC236}">
                <a16:creationId xmlns:a16="http://schemas.microsoft.com/office/drawing/2014/main" id="{A87927AC-8429-D242-9F31-193EE99C1A6C}"/>
              </a:ext>
            </a:extLst>
          </p:cNvPr>
          <p:cNvSpPr txBox="1"/>
          <p:nvPr/>
        </p:nvSpPr>
        <p:spPr>
          <a:xfrm>
            <a:off x="5107708" y="1115395"/>
            <a:ext cx="6503917" cy="4256705"/>
          </a:xfrm>
          <a:prstGeom prst="rect">
            <a:avLst/>
          </a:prstGeom>
          <a:noFill/>
        </p:spPr>
        <p:txBody>
          <a:bodyPr wrap="square" rtlCol="0">
            <a:noAutofit/>
          </a:bodyPr>
          <a:lstStyle/>
          <a:p>
            <a:pPr marL="285750" indent="-285750">
              <a:lnSpc>
                <a:spcPct val="125000"/>
              </a:lnSpc>
              <a:buFont typeface="Arial" panose="020B0604020202020204" pitchFamily="34" charset="0"/>
              <a:buChar char="•"/>
            </a:pPr>
            <a:r>
              <a:rPr lang="en-US" dirty="0">
                <a:latin typeface="Gotham Narrow Book" pitchFamily="2" charset="0"/>
              </a:rPr>
              <a:t>Desk surface should allow you to place the monitor directly in front of you, at least 20 inches away. </a:t>
            </a:r>
            <a:br>
              <a:rPr lang="en-US" dirty="0">
                <a:latin typeface="Gotham Narrow Book" pitchFamily="2" charset="0"/>
              </a:rPr>
            </a:b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Avoid storing items on top of workspaces or under desks. </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Desks should be able to accommodate a variety of working postures.</a:t>
            </a:r>
          </a:p>
          <a:p>
            <a:pPr>
              <a:lnSpc>
                <a:spcPct val="125000"/>
              </a:lnSpc>
            </a:pPr>
            <a:endParaRPr lang="en-US" dirty="0">
              <a:latin typeface="Gotham Narrow Book" pitchFamily="2" charset="0"/>
            </a:endParaRPr>
          </a:p>
        </p:txBody>
      </p:sp>
      <p:pic>
        <p:nvPicPr>
          <p:cNvPr id="7" name="Picture 6" descr="Bivi – Resources.com Beta">
            <a:extLst>
              <a:ext uri="{FF2B5EF4-FFF2-40B4-BE49-F238E27FC236}">
                <a16:creationId xmlns:a16="http://schemas.microsoft.com/office/drawing/2014/main" id="{83950B79-E637-2D46-9783-45826FB85E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57" y="1219888"/>
            <a:ext cx="3656377" cy="20567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PU Holder + Stands Desk &amp; Space Saver | Steelcase">
            <a:extLst>
              <a:ext uri="{FF2B5EF4-FFF2-40B4-BE49-F238E27FC236}">
                <a16:creationId xmlns:a16="http://schemas.microsoft.com/office/drawing/2014/main" id="{98B16F0A-F4E5-9A41-83B4-229681441C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57" y="3488229"/>
            <a:ext cx="3656377" cy="2057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447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CHAIR</a:t>
            </a:r>
          </a:p>
        </p:txBody>
      </p:sp>
      <p:sp>
        <p:nvSpPr>
          <p:cNvPr id="6" name="TextBox 5">
            <a:extLst>
              <a:ext uri="{FF2B5EF4-FFF2-40B4-BE49-F238E27FC236}">
                <a16:creationId xmlns:a16="http://schemas.microsoft.com/office/drawing/2014/main" id="{A87927AC-8429-D242-9F31-193EE99C1A6C}"/>
              </a:ext>
            </a:extLst>
          </p:cNvPr>
          <p:cNvSpPr txBox="1"/>
          <p:nvPr/>
        </p:nvSpPr>
        <p:spPr>
          <a:xfrm>
            <a:off x="876822" y="1115395"/>
            <a:ext cx="5219178" cy="4256705"/>
          </a:xfrm>
          <a:prstGeom prst="rect">
            <a:avLst/>
          </a:prstGeom>
          <a:noFill/>
        </p:spPr>
        <p:txBody>
          <a:bodyPr wrap="square" rtlCol="0">
            <a:noAutofit/>
          </a:bodyPr>
          <a:lstStyle/>
          <a:p>
            <a:pPr marL="285750" indent="-285750">
              <a:lnSpc>
                <a:spcPct val="125000"/>
              </a:lnSpc>
              <a:buFont typeface="Arial" panose="020B0604020202020204" pitchFamily="34" charset="0"/>
              <a:buChar char="•"/>
            </a:pPr>
            <a:r>
              <a:rPr lang="en-US" dirty="0">
                <a:latin typeface="Gotham Narrow Book" pitchFamily="2" charset="0"/>
              </a:rPr>
              <a:t>The backrest should conform to the natural curvature of your spine and provide adequate lumbar support. </a:t>
            </a:r>
            <a:br>
              <a:rPr lang="en-US" dirty="0">
                <a:latin typeface="Gotham Narrow Book" pitchFamily="2" charset="0"/>
              </a:rPr>
            </a:b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The seat should be comfortable and allow your feet to rest flat on the floor or footrest. </a:t>
            </a:r>
            <a:br>
              <a:rPr lang="en-US" dirty="0">
                <a:latin typeface="Gotham Narrow Book" pitchFamily="2" charset="0"/>
              </a:rPr>
            </a:b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Armrests, if provided, should be soft, allow your shoulders to relax and your elbows to stay close to your body. </a:t>
            </a:r>
            <a:br>
              <a:rPr lang="en-US" dirty="0">
                <a:latin typeface="Gotham Narrow Book" pitchFamily="2" charset="0"/>
              </a:rPr>
            </a:b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The chair should have a five-leg base with casters that allow easy movement along the floor. </a:t>
            </a:r>
          </a:p>
          <a:p>
            <a:pPr>
              <a:lnSpc>
                <a:spcPct val="125000"/>
              </a:lnSpc>
            </a:pPr>
            <a:endParaRPr lang="en-US" dirty="0">
              <a:latin typeface="Gotham Narrow Book" pitchFamily="2" charset="0"/>
            </a:endParaRPr>
          </a:p>
        </p:txBody>
      </p:sp>
      <p:pic>
        <p:nvPicPr>
          <p:cNvPr id="2" name="Picture 1">
            <a:extLst>
              <a:ext uri="{FF2B5EF4-FFF2-40B4-BE49-F238E27FC236}">
                <a16:creationId xmlns:a16="http://schemas.microsoft.com/office/drawing/2014/main" id="{45E08248-EE0E-40A1-5E54-AA0295E6ADCD}"/>
              </a:ext>
            </a:extLst>
          </p:cNvPr>
          <p:cNvPicPr>
            <a:picLocks noChangeAspect="1"/>
          </p:cNvPicPr>
          <p:nvPr/>
        </p:nvPicPr>
        <p:blipFill>
          <a:blip r:embed="rId3"/>
          <a:stretch>
            <a:fillRect/>
          </a:stretch>
        </p:blipFill>
        <p:spPr>
          <a:xfrm>
            <a:off x="6621952" y="1802700"/>
            <a:ext cx="5253237" cy="2956588"/>
          </a:xfrm>
          <a:prstGeom prst="rect">
            <a:avLst/>
          </a:prstGeom>
        </p:spPr>
      </p:pic>
    </p:spTree>
    <p:extLst>
      <p:ext uri="{BB962C8B-B14F-4D97-AF65-F5344CB8AC3E}">
        <p14:creationId xmlns:p14="http://schemas.microsoft.com/office/powerpoint/2010/main" val="3758985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CHAIR</a:t>
            </a:r>
          </a:p>
        </p:txBody>
      </p:sp>
      <p:pic>
        <p:nvPicPr>
          <p:cNvPr id="7" name="Picture 6">
            <a:extLst>
              <a:ext uri="{FF2B5EF4-FFF2-40B4-BE49-F238E27FC236}">
                <a16:creationId xmlns:a16="http://schemas.microsoft.com/office/drawing/2014/main" id="{05F3C2A5-66A4-5548-A3B0-95EFFD13D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5713" y="1385796"/>
            <a:ext cx="9791700" cy="4532447"/>
          </a:xfrm>
          <a:prstGeom prst="rect">
            <a:avLst/>
          </a:prstGeom>
        </p:spPr>
      </p:pic>
    </p:spTree>
    <p:extLst>
      <p:ext uri="{BB962C8B-B14F-4D97-AF65-F5344CB8AC3E}">
        <p14:creationId xmlns:p14="http://schemas.microsoft.com/office/powerpoint/2010/main" val="4100399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ARM REST</a:t>
            </a:r>
          </a:p>
        </p:txBody>
      </p:sp>
      <p:pic>
        <p:nvPicPr>
          <p:cNvPr id="4" name="Picture 4" descr="Proper Desk Chair Posture - Best Sit Stand Desk">
            <a:extLst>
              <a:ext uri="{FF2B5EF4-FFF2-40B4-BE49-F238E27FC236}">
                <a16:creationId xmlns:a16="http://schemas.microsoft.com/office/drawing/2014/main" id="{5631B2D1-4E46-A440-AD06-5A6BAC7BD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9653" y="1572322"/>
            <a:ext cx="9392694" cy="4202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175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TELEPHONE</a:t>
            </a:r>
          </a:p>
        </p:txBody>
      </p:sp>
      <p:sp>
        <p:nvSpPr>
          <p:cNvPr id="6" name="TextBox 5">
            <a:extLst>
              <a:ext uri="{FF2B5EF4-FFF2-40B4-BE49-F238E27FC236}">
                <a16:creationId xmlns:a16="http://schemas.microsoft.com/office/drawing/2014/main" id="{A87927AC-8429-D242-9F31-193EE99C1A6C}"/>
              </a:ext>
            </a:extLst>
          </p:cNvPr>
          <p:cNvSpPr txBox="1"/>
          <p:nvPr/>
        </p:nvSpPr>
        <p:spPr>
          <a:xfrm>
            <a:off x="876822" y="1115395"/>
            <a:ext cx="10734804" cy="1361105"/>
          </a:xfrm>
          <a:prstGeom prst="rect">
            <a:avLst/>
          </a:prstGeom>
          <a:noFill/>
        </p:spPr>
        <p:txBody>
          <a:bodyPr wrap="square" rtlCol="0">
            <a:noAutofit/>
          </a:bodyPr>
          <a:lstStyle/>
          <a:p>
            <a:pPr marL="285750" indent="-285750">
              <a:lnSpc>
                <a:spcPct val="125000"/>
              </a:lnSpc>
              <a:buFont typeface="Arial" panose="020B0604020202020204" pitchFamily="34" charset="0"/>
              <a:buChar char="•"/>
            </a:pPr>
            <a:r>
              <a:rPr lang="en-US" dirty="0">
                <a:latin typeface="Gotham Narrow Book" pitchFamily="2" charset="0"/>
              </a:rPr>
              <a:t>Use a speaker phone or head set for long conversations. </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Keep it close enough to avoid repeated reaching.</a:t>
            </a:r>
          </a:p>
          <a:p>
            <a:pPr marL="285750" indent="-285750">
              <a:lnSpc>
                <a:spcPct val="125000"/>
              </a:lnSpc>
              <a:buFont typeface="Arial" panose="020B0604020202020204" pitchFamily="34" charset="0"/>
              <a:buChar char="•"/>
            </a:pPr>
            <a:endParaRPr lang="en-US" dirty="0">
              <a:latin typeface="Gotham Narrow Book" pitchFamily="2" charset="0"/>
            </a:endParaRPr>
          </a:p>
          <a:p>
            <a:pPr>
              <a:lnSpc>
                <a:spcPct val="125000"/>
              </a:lnSpc>
            </a:pPr>
            <a:endParaRPr lang="en-US" dirty="0">
              <a:latin typeface="Gotham Narrow Book" pitchFamily="2" charset="0"/>
            </a:endParaRPr>
          </a:p>
        </p:txBody>
      </p:sp>
      <p:pic>
        <p:nvPicPr>
          <p:cNvPr id="7" name="Picture 2" descr="Luft Enterprises - Plantronics &amp; Jabra Headsets, Polycom Audio ...">
            <a:extLst>
              <a:ext uri="{FF2B5EF4-FFF2-40B4-BE49-F238E27FC236}">
                <a16:creationId xmlns:a16="http://schemas.microsoft.com/office/drawing/2014/main" id="{573FE179-BB78-8B43-944F-2A0C9186C5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4094" y="2591611"/>
            <a:ext cx="7194937" cy="287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213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WORKSTATION ENVIRONMENT</a:t>
            </a:r>
          </a:p>
        </p:txBody>
      </p:sp>
      <p:sp>
        <p:nvSpPr>
          <p:cNvPr id="6" name="TextBox 5">
            <a:extLst>
              <a:ext uri="{FF2B5EF4-FFF2-40B4-BE49-F238E27FC236}">
                <a16:creationId xmlns:a16="http://schemas.microsoft.com/office/drawing/2014/main" id="{A87927AC-8429-D242-9F31-193EE99C1A6C}"/>
              </a:ext>
            </a:extLst>
          </p:cNvPr>
          <p:cNvSpPr txBox="1"/>
          <p:nvPr/>
        </p:nvSpPr>
        <p:spPr>
          <a:xfrm>
            <a:off x="876822" y="1115395"/>
            <a:ext cx="4229811" cy="4256705"/>
          </a:xfrm>
          <a:prstGeom prst="rect">
            <a:avLst/>
          </a:prstGeom>
          <a:noFill/>
        </p:spPr>
        <p:txBody>
          <a:bodyPr wrap="square" rtlCol="0">
            <a:noAutofit/>
          </a:bodyPr>
          <a:lstStyle/>
          <a:p>
            <a:pPr marL="285750" indent="-285750">
              <a:lnSpc>
                <a:spcPct val="125000"/>
              </a:lnSpc>
              <a:buFont typeface="Arial" panose="020B0604020202020204" pitchFamily="34" charset="0"/>
              <a:buChar char="•"/>
            </a:pPr>
            <a:r>
              <a:rPr lang="en-US" dirty="0">
                <a:latin typeface="Gotham Narrow Book" pitchFamily="2" charset="0"/>
              </a:rPr>
              <a:t>Arrange your office to minimize glare from overhead lights, desk lamps, and windows. </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Maintain appropriate air circulation. </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Avoid sitting directly under air conditioning vents that "dump" air right on top of you.</a:t>
            </a:r>
          </a:p>
          <a:p>
            <a:pPr>
              <a:lnSpc>
                <a:spcPct val="125000"/>
              </a:lnSpc>
            </a:pPr>
            <a:endParaRPr lang="en-US" dirty="0">
              <a:latin typeface="Gotham Narrow Book" pitchFamily="2" charset="0"/>
            </a:endParaRPr>
          </a:p>
        </p:txBody>
      </p:sp>
      <p:pic>
        <p:nvPicPr>
          <p:cNvPr id="2" name="Picture 1">
            <a:extLst>
              <a:ext uri="{FF2B5EF4-FFF2-40B4-BE49-F238E27FC236}">
                <a16:creationId xmlns:a16="http://schemas.microsoft.com/office/drawing/2014/main" id="{4E770950-1A34-DE53-9C69-F0A9388BFD2D}"/>
              </a:ext>
            </a:extLst>
          </p:cNvPr>
          <p:cNvPicPr>
            <a:picLocks noChangeAspect="1"/>
          </p:cNvPicPr>
          <p:nvPr/>
        </p:nvPicPr>
        <p:blipFill>
          <a:blip r:embed="rId3"/>
          <a:stretch>
            <a:fillRect/>
          </a:stretch>
        </p:blipFill>
        <p:spPr>
          <a:xfrm>
            <a:off x="5437632" y="1636804"/>
            <a:ext cx="6200350" cy="3337532"/>
          </a:xfrm>
          <a:prstGeom prst="rect">
            <a:avLst/>
          </a:prstGeom>
        </p:spPr>
      </p:pic>
    </p:spTree>
    <p:extLst>
      <p:ext uri="{BB962C8B-B14F-4D97-AF65-F5344CB8AC3E}">
        <p14:creationId xmlns:p14="http://schemas.microsoft.com/office/powerpoint/2010/main" val="4225826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OFFICE ERGONOMICS AND OSHA</a:t>
            </a:r>
          </a:p>
        </p:txBody>
      </p:sp>
      <p:pic>
        <p:nvPicPr>
          <p:cNvPr id="3" name="Picture 2">
            <a:extLst>
              <a:ext uri="{FF2B5EF4-FFF2-40B4-BE49-F238E27FC236}">
                <a16:creationId xmlns:a16="http://schemas.microsoft.com/office/drawing/2014/main" id="{A91681B5-86AB-BF4C-6795-0C2306048115}"/>
              </a:ext>
            </a:extLst>
          </p:cNvPr>
          <p:cNvPicPr>
            <a:picLocks noChangeAspect="1"/>
          </p:cNvPicPr>
          <p:nvPr/>
        </p:nvPicPr>
        <p:blipFill>
          <a:blip r:embed="rId3"/>
          <a:stretch>
            <a:fillRect/>
          </a:stretch>
        </p:blipFill>
        <p:spPr>
          <a:xfrm>
            <a:off x="1095375" y="1974781"/>
            <a:ext cx="10001250" cy="2345428"/>
          </a:xfrm>
          <a:prstGeom prst="rect">
            <a:avLst/>
          </a:prstGeom>
        </p:spPr>
      </p:pic>
    </p:spTree>
    <p:extLst>
      <p:ext uri="{BB962C8B-B14F-4D97-AF65-F5344CB8AC3E}">
        <p14:creationId xmlns:p14="http://schemas.microsoft.com/office/powerpoint/2010/main" val="17790874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EXERCISES</a:t>
            </a:r>
          </a:p>
        </p:txBody>
      </p:sp>
      <p:sp>
        <p:nvSpPr>
          <p:cNvPr id="6" name="TextBox 5">
            <a:extLst>
              <a:ext uri="{FF2B5EF4-FFF2-40B4-BE49-F238E27FC236}">
                <a16:creationId xmlns:a16="http://schemas.microsoft.com/office/drawing/2014/main" id="{A87927AC-8429-D242-9F31-193EE99C1A6C}"/>
              </a:ext>
            </a:extLst>
          </p:cNvPr>
          <p:cNvSpPr txBox="1"/>
          <p:nvPr/>
        </p:nvSpPr>
        <p:spPr>
          <a:xfrm>
            <a:off x="876822" y="1115395"/>
            <a:ext cx="10734804" cy="2313605"/>
          </a:xfrm>
          <a:prstGeom prst="rect">
            <a:avLst/>
          </a:prstGeom>
          <a:noFill/>
        </p:spPr>
        <p:txBody>
          <a:bodyPr wrap="square" rtlCol="0">
            <a:noAutofit/>
          </a:bodyPr>
          <a:lstStyle/>
          <a:p>
            <a:pPr marL="285750" indent="-285750">
              <a:lnSpc>
                <a:spcPct val="125000"/>
              </a:lnSpc>
              <a:buFont typeface="Arial" panose="020B0604020202020204" pitchFamily="34" charset="0"/>
              <a:buChar char="•"/>
            </a:pPr>
            <a:r>
              <a:rPr lang="en-US" dirty="0">
                <a:latin typeface="Gotham Narrow Book" pitchFamily="2" charset="0"/>
              </a:rPr>
              <a:t>High repetition tasks or jobs that require long periods of static posture may require several, short rest breaks (micro breaks). During these breaks users should be encouraged to stand, stretch, and move around. This provides rest and allows the muscles enough time to recover.</a:t>
            </a:r>
          </a:p>
          <a:p>
            <a:pPr>
              <a:lnSpc>
                <a:spcPct val="125000"/>
              </a:lnSpc>
            </a:pP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Alternate tasks whenever possible, mixing non-computer-related tasks into the workday. This encourages body movement and the use of different muscle groups.</a:t>
            </a:r>
          </a:p>
          <a:p>
            <a:pPr marL="285750" indent="-285750">
              <a:lnSpc>
                <a:spcPct val="125000"/>
              </a:lnSpc>
              <a:buFont typeface="Arial" panose="020B0604020202020204" pitchFamily="34" charset="0"/>
              <a:buChar char="•"/>
            </a:pPr>
            <a:endParaRPr lang="en-US" dirty="0">
              <a:latin typeface="Gotham Narrow Book" pitchFamily="2" charset="0"/>
            </a:endParaRPr>
          </a:p>
          <a:p>
            <a:pPr>
              <a:lnSpc>
                <a:spcPct val="125000"/>
              </a:lnSpc>
            </a:pPr>
            <a:endParaRPr lang="en-US" dirty="0">
              <a:latin typeface="Gotham Narrow Book" pitchFamily="2" charset="0"/>
            </a:endParaRPr>
          </a:p>
        </p:txBody>
      </p:sp>
      <p:pic>
        <p:nvPicPr>
          <p:cNvPr id="4" name="Picture 4" descr="25 Office Exercises: Easy Desk-Friendly Ways to Get Fit in 2020">
            <a:extLst>
              <a:ext uri="{FF2B5EF4-FFF2-40B4-BE49-F238E27FC236}">
                <a16:creationId xmlns:a16="http://schemas.microsoft.com/office/drawing/2014/main" id="{129DF495-C2A8-5F42-BD55-1128DD3D12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7196" y="3290931"/>
            <a:ext cx="3919870" cy="2596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8362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DESK EXERCISES</a:t>
            </a:r>
          </a:p>
        </p:txBody>
      </p:sp>
      <p:sp>
        <p:nvSpPr>
          <p:cNvPr id="6" name="TextBox 5">
            <a:extLst>
              <a:ext uri="{FF2B5EF4-FFF2-40B4-BE49-F238E27FC236}">
                <a16:creationId xmlns:a16="http://schemas.microsoft.com/office/drawing/2014/main" id="{A87927AC-8429-D242-9F31-193EE99C1A6C}"/>
              </a:ext>
            </a:extLst>
          </p:cNvPr>
          <p:cNvSpPr txBox="1"/>
          <p:nvPr/>
        </p:nvSpPr>
        <p:spPr>
          <a:xfrm>
            <a:off x="876822" y="1115395"/>
            <a:ext cx="4888358" cy="3242031"/>
          </a:xfrm>
          <a:prstGeom prst="rect">
            <a:avLst/>
          </a:prstGeom>
          <a:noFill/>
        </p:spPr>
        <p:txBody>
          <a:bodyPr wrap="square" rtlCol="0">
            <a:noAutofit/>
          </a:bodyPr>
          <a:lstStyle/>
          <a:p>
            <a:pPr marL="285750" indent="-285750">
              <a:lnSpc>
                <a:spcPct val="125000"/>
              </a:lnSpc>
              <a:buFont typeface="Arial" panose="020B0604020202020204" pitchFamily="34" charset="0"/>
              <a:buChar char="•"/>
            </a:pPr>
            <a:r>
              <a:rPr lang="en-US" dirty="0">
                <a:latin typeface="Gotham Narrow Book" pitchFamily="2" charset="0"/>
              </a:rPr>
              <a:t>Blink!!! and exercise eye muscles frequently to avoid eye strain</a:t>
            </a:r>
          </a:p>
          <a:p>
            <a:pPr marL="285750" indent="-285750">
              <a:lnSpc>
                <a:spcPct val="125000"/>
              </a:lnSpc>
              <a:buFont typeface="Arial" panose="020B0604020202020204" pitchFamily="34" charset="0"/>
              <a:buChar char="•"/>
            </a:pPr>
            <a:r>
              <a:rPr lang="en-US" dirty="0">
                <a:latin typeface="Gotham Narrow Book" pitchFamily="2" charset="0"/>
              </a:rPr>
              <a:t>Head rolls side to side and front to back</a:t>
            </a:r>
          </a:p>
          <a:p>
            <a:pPr marL="285750" indent="-285750">
              <a:lnSpc>
                <a:spcPct val="125000"/>
              </a:lnSpc>
              <a:buFont typeface="Arial" panose="020B0604020202020204" pitchFamily="34" charset="0"/>
              <a:buChar char="•"/>
            </a:pPr>
            <a:r>
              <a:rPr lang="en-US" dirty="0">
                <a:latin typeface="Gotham Narrow Book" pitchFamily="2" charset="0"/>
              </a:rPr>
              <a:t>Shoulder shrugs</a:t>
            </a:r>
          </a:p>
          <a:p>
            <a:pPr marL="285750" indent="-285750">
              <a:lnSpc>
                <a:spcPct val="125000"/>
              </a:lnSpc>
              <a:buFont typeface="Arial" panose="020B0604020202020204" pitchFamily="34" charset="0"/>
              <a:buChar char="•"/>
            </a:pPr>
            <a:r>
              <a:rPr lang="en-US" dirty="0">
                <a:latin typeface="Gotham Narrow Book" pitchFamily="2" charset="0"/>
              </a:rPr>
              <a:t>Arms over the head stretching side to side and backwards</a:t>
            </a:r>
          </a:p>
          <a:p>
            <a:pPr marL="285750" indent="-285750">
              <a:lnSpc>
                <a:spcPct val="125000"/>
              </a:lnSpc>
              <a:buFont typeface="Arial" panose="020B0604020202020204" pitchFamily="34" charset="0"/>
              <a:buChar char="•"/>
            </a:pPr>
            <a:r>
              <a:rPr lang="en-US" dirty="0">
                <a:latin typeface="Gotham Narrow Book" pitchFamily="2" charset="0"/>
              </a:rPr>
              <a:t>Stretching legs outward off the floor</a:t>
            </a:r>
          </a:p>
          <a:p>
            <a:pPr marL="285750" indent="-285750">
              <a:lnSpc>
                <a:spcPct val="125000"/>
              </a:lnSpc>
              <a:buFont typeface="Arial" panose="020B0604020202020204" pitchFamily="34" charset="0"/>
              <a:buChar char="•"/>
            </a:pPr>
            <a:r>
              <a:rPr lang="en-US" dirty="0">
                <a:latin typeface="Gotham Narrow Book" pitchFamily="2" charset="0"/>
              </a:rPr>
              <a:t>Ankle rolls</a:t>
            </a:r>
          </a:p>
          <a:p>
            <a:pPr marL="285750" indent="-285750">
              <a:lnSpc>
                <a:spcPct val="125000"/>
              </a:lnSpc>
              <a:buFont typeface="Arial" panose="020B0604020202020204" pitchFamily="34" charset="0"/>
              <a:buChar char="•"/>
            </a:pPr>
            <a:r>
              <a:rPr lang="en-US" dirty="0">
                <a:latin typeface="Gotham Narrow Book" pitchFamily="2" charset="0"/>
              </a:rPr>
              <a:t>Seated knee raises</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a:lnSpc>
                <a:spcPct val="125000"/>
              </a:lnSpc>
            </a:pPr>
            <a:endParaRPr lang="en-US" dirty="0">
              <a:latin typeface="Gotham Narrow Book" pitchFamily="2" charset="0"/>
            </a:endParaRPr>
          </a:p>
        </p:txBody>
      </p:sp>
      <p:pic>
        <p:nvPicPr>
          <p:cNvPr id="7" name="Picture 6" descr="25 Office Exercises: Easy Desk-Friendly Ways to Get Fit in 2020">
            <a:extLst>
              <a:ext uri="{FF2B5EF4-FFF2-40B4-BE49-F238E27FC236}">
                <a16:creationId xmlns:a16="http://schemas.microsoft.com/office/drawing/2014/main" id="{4D408900-3138-9548-9A07-C61972EFA2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186" y="4357426"/>
            <a:ext cx="2261760" cy="1574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ake it Happen: 8 Simple Exercises You Can Do at Your Desk">
            <a:extLst>
              <a:ext uri="{FF2B5EF4-FFF2-40B4-BE49-F238E27FC236}">
                <a16:creationId xmlns:a16="http://schemas.microsoft.com/office/drawing/2014/main" id="{B8337CCC-32D5-6B45-94DF-5978816293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1562" y="1282390"/>
            <a:ext cx="5513628" cy="2885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718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MSD’S SIGN SYMPTOM</a:t>
            </a:r>
          </a:p>
        </p:txBody>
      </p:sp>
      <p:sp>
        <p:nvSpPr>
          <p:cNvPr id="6" name="TextBox 5">
            <a:extLst>
              <a:ext uri="{FF2B5EF4-FFF2-40B4-BE49-F238E27FC236}">
                <a16:creationId xmlns:a16="http://schemas.microsoft.com/office/drawing/2014/main" id="{A87927AC-8429-D242-9F31-193EE99C1A6C}"/>
              </a:ext>
            </a:extLst>
          </p:cNvPr>
          <p:cNvSpPr txBox="1"/>
          <p:nvPr/>
        </p:nvSpPr>
        <p:spPr>
          <a:xfrm>
            <a:off x="876822" y="1115395"/>
            <a:ext cx="10305528" cy="4627210"/>
          </a:xfrm>
          <a:prstGeom prst="rect">
            <a:avLst/>
          </a:prstGeom>
          <a:noFill/>
        </p:spPr>
        <p:txBody>
          <a:bodyPr wrap="square" numCol="2" rtlCol="0">
            <a:noAutofit/>
          </a:bodyPr>
          <a:lstStyle/>
          <a:p>
            <a:pPr marL="285750" indent="-285750">
              <a:lnSpc>
                <a:spcPct val="125000"/>
              </a:lnSpc>
              <a:buFont typeface="Arial" panose="020B0604020202020204" pitchFamily="34" charset="0"/>
              <a:buChar char="•"/>
            </a:pPr>
            <a:r>
              <a:rPr lang="en-US" dirty="0">
                <a:latin typeface="Gotham Narrow Book" pitchFamily="2" charset="0"/>
              </a:rPr>
              <a:t>Numbness or a burning sensation in the hand</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Reduced grip strength in the hand </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Swelling or stiffness in the joints </a:t>
            </a:r>
            <a:br>
              <a:rPr lang="en-US" dirty="0">
                <a:latin typeface="Gotham Narrow Book" pitchFamily="2" charset="0"/>
              </a:rPr>
            </a:b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Pain in wrists, forearms, elbows, neck, or back</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Reduced range of motion in the shoulder, neck, or back </a:t>
            </a:r>
            <a:br>
              <a:rPr lang="en-US" dirty="0">
                <a:latin typeface="Gotham Narrow Book" pitchFamily="2" charset="0"/>
              </a:rPr>
            </a:b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Dry, itchy, or sore eyes </a:t>
            </a:r>
            <a:br>
              <a:rPr lang="en-US" dirty="0">
                <a:latin typeface="Gotham Narrow Book" pitchFamily="2" charset="0"/>
              </a:rPr>
            </a:br>
            <a:endParaRPr lang="en-US" dirty="0">
              <a:latin typeface="Gotham Narrow Book" pitchFamily="2" charset="0"/>
            </a:endParaRPr>
          </a:p>
          <a:p>
            <a:pPr marL="285750" indent="4763">
              <a:lnSpc>
                <a:spcPct val="125000"/>
              </a:lnSpc>
              <a:buFont typeface="Arial" panose="020B0604020202020204" pitchFamily="34" charset="0"/>
              <a:buChar char="•"/>
            </a:pPr>
            <a:r>
              <a:rPr lang="en-US" dirty="0">
                <a:latin typeface="Gotham Narrow Book" pitchFamily="2" charset="0"/>
              </a:rPr>
              <a:t>  Blurred or double vision </a:t>
            </a:r>
            <a:br>
              <a:rPr lang="en-US" dirty="0">
                <a:latin typeface="Gotham Narrow Book" pitchFamily="2" charset="0"/>
              </a:rPr>
            </a:br>
            <a:endParaRPr lang="en-US" dirty="0">
              <a:latin typeface="Gotham Narrow Book" pitchFamily="2" charset="0"/>
            </a:endParaRPr>
          </a:p>
          <a:p>
            <a:pPr marL="285750" indent="60325">
              <a:lnSpc>
                <a:spcPct val="125000"/>
              </a:lnSpc>
              <a:buFont typeface="Arial" panose="020B0604020202020204" pitchFamily="34" charset="0"/>
              <a:buChar char="•"/>
            </a:pPr>
            <a:r>
              <a:rPr lang="en-US" dirty="0">
                <a:latin typeface="Gotham Narrow Book" pitchFamily="2" charset="0"/>
              </a:rPr>
              <a:t>  Aching or tingling </a:t>
            </a:r>
            <a:br>
              <a:rPr lang="en-US" dirty="0">
                <a:latin typeface="Gotham Narrow Book" pitchFamily="2" charset="0"/>
              </a:rPr>
            </a:br>
            <a:endParaRPr lang="en-US" dirty="0">
              <a:latin typeface="Gotham Narrow Book" pitchFamily="2" charset="0"/>
            </a:endParaRPr>
          </a:p>
          <a:p>
            <a:pPr marL="285750" indent="4763">
              <a:lnSpc>
                <a:spcPct val="125000"/>
              </a:lnSpc>
              <a:buFont typeface="Arial" panose="020B0604020202020204" pitchFamily="34" charset="0"/>
              <a:buChar char="•"/>
            </a:pPr>
            <a:r>
              <a:rPr lang="en-US" dirty="0">
                <a:latin typeface="Gotham Narrow Book" pitchFamily="2" charset="0"/>
              </a:rPr>
              <a:t>  Cramping </a:t>
            </a:r>
            <a:br>
              <a:rPr lang="en-US" dirty="0">
                <a:latin typeface="Gotham Narrow Book" pitchFamily="2" charset="0"/>
              </a:rPr>
            </a:br>
            <a:endParaRPr lang="en-US" dirty="0">
              <a:latin typeface="Gotham Narrow Book" pitchFamily="2" charset="0"/>
            </a:endParaRPr>
          </a:p>
          <a:p>
            <a:pPr marL="285750" indent="4763">
              <a:lnSpc>
                <a:spcPct val="125000"/>
              </a:lnSpc>
              <a:buFont typeface="Arial" panose="020B0604020202020204" pitchFamily="34" charset="0"/>
              <a:buChar char="•"/>
            </a:pPr>
            <a:r>
              <a:rPr lang="en-US" dirty="0">
                <a:latin typeface="Gotham Narrow Book" pitchFamily="2" charset="0"/>
              </a:rPr>
              <a:t>  Weakness  </a:t>
            </a:r>
          </a:p>
          <a:p>
            <a:pPr marL="285750" indent="-285750">
              <a:lnSpc>
                <a:spcPct val="125000"/>
              </a:lnSpc>
              <a:buFont typeface="Arial" panose="020B0604020202020204" pitchFamily="34" charset="0"/>
              <a:buChar char="•"/>
            </a:pPr>
            <a:endParaRPr lang="en-US" dirty="0">
              <a:latin typeface="Gotham Narrow Book" pitchFamily="2" charset="0"/>
            </a:endParaRPr>
          </a:p>
          <a:p>
            <a:pPr>
              <a:lnSpc>
                <a:spcPct val="125000"/>
              </a:lnSpc>
            </a:pPr>
            <a:endParaRPr lang="en-US" dirty="0">
              <a:latin typeface="Gotham Narrow Book" pitchFamily="2" charset="0"/>
            </a:endParaRPr>
          </a:p>
        </p:txBody>
      </p:sp>
    </p:spTree>
    <p:extLst>
      <p:ext uri="{BB962C8B-B14F-4D97-AF65-F5344CB8AC3E}">
        <p14:creationId xmlns:p14="http://schemas.microsoft.com/office/powerpoint/2010/main" val="830765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CARPAL TUNNEL, INSIDE OF WRIST</a:t>
            </a:r>
          </a:p>
        </p:txBody>
      </p:sp>
      <p:sp>
        <p:nvSpPr>
          <p:cNvPr id="4" name="TextBox 3">
            <a:extLst>
              <a:ext uri="{FF2B5EF4-FFF2-40B4-BE49-F238E27FC236}">
                <a16:creationId xmlns:a16="http://schemas.microsoft.com/office/drawing/2014/main" id="{2EF6A1B5-6278-AF46-B59D-85EF5D6A95A7}"/>
              </a:ext>
            </a:extLst>
          </p:cNvPr>
          <p:cNvSpPr txBox="1"/>
          <p:nvPr/>
        </p:nvSpPr>
        <p:spPr>
          <a:xfrm>
            <a:off x="876822" y="1115395"/>
            <a:ext cx="10734804" cy="2313605"/>
          </a:xfrm>
          <a:prstGeom prst="rect">
            <a:avLst/>
          </a:prstGeom>
          <a:noFill/>
        </p:spPr>
        <p:txBody>
          <a:bodyPr wrap="square" rtlCol="0">
            <a:noAutofit/>
          </a:bodyPr>
          <a:lstStyle/>
          <a:p>
            <a:pPr marL="285750" indent="-285750">
              <a:lnSpc>
                <a:spcPct val="125000"/>
              </a:lnSpc>
              <a:buFont typeface="Arial" panose="020B0604020202020204" pitchFamily="34" charset="0"/>
              <a:buChar char="•"/>
            </a:pPr>
            <a:r>
              <a:rPr lang="en-US" dirty="0">
                <a:latin typeface="Gotham Narrow Book" pitchFamily="2" charset="0"/>
              </a:rPr>
              <a:t>Inside view of wrist</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Yellow nerve crosses under flexor retinaculum</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Nerve has to share the space with nine tendons and tendon sheaths.</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a:lnSpc>
                <a:spcPct val="125000"/>
              </a:lnSpc>
            </a:pPr>
            <a:endParaRPr lang="en-US" dirty="0">
              <a:latin typeface="Gotham Narrow Book" pitchFamily="2" charset="0"/>
            </a:endParaRPr>
          </a:p>
        </p:txBody>
      </p:sp>
      <p:pic>
        <p:nvPicPr>
          <p:cNvPr id="6" name="Picture 2" descr="What is Carpal Tunnel? - Lattimore PT - Medium">
            <a:extLst>
              <a:ext uri="{FF2B5EF4-FFF2-40B4-BE49-F238E27FC236}">
                <a16:creationId xmlns:a16="http://schemas.microsoft.com/office/drawing/2014/main" id="{CF833419-3D5B-2849-B843-798A53E6C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1036" y="3105178"/>
            <a:ext cx="6029927" cy="2760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3932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a:solidFill>
                  <a:srgbClr val="63666A"/>
                </a:solidFill>
                <a:latin typeface="Gotham Narrow Bold" pitchFamily="2" charset="0"/>
              </a:rPr>
              <a:t>MEDIAN NERVE (CARPAL TUNNEL) </a:t>
            </a:r>
            <a:endParaRPr lang="en-US" sz="2400" b="1" dirty="0">
              <a:solidFill>
                <a:srgbClr val="63666A"/>
              </a:solidFill>
              <a:latin typeface="Gotham Narrow Bold" pitchFamily="2" charset="0"/>
            </a:endParaRPr>
          </a:p>
        </p:txBody>
      </p:sp>
      <p:pic>
        <p:nvPicPr>
          <p:cNvPr id="17" name="Picture 2" descr="Carpal Tunnel Syndrome – The Climbing Doctor">
            <a:extLst>
              <a:ext uri="{FF2B5EF4-FFF2-40B4-BE49-F238E27FC236}">
                <a16:creationId xmlns:a16="http://schemas.microsoft.com/office/drawing/2014/main" id="{B49FADFA-0AE4-2642-A4FE-722DF7049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161646"/>
            <a:ext cx="10131629" cy="4534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3765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CUBITAL TUNNEL OR “FUNNY BONE”</a:t>
            </a:r>
          </a:p>
        </p:txBody>
      </p:sp>
      <p:sp>
        <p:nvSpPr>
          <p:cNvPr id="6" name="TextBox 5">
            <a:extLst>
              <a:ext uri="{FF2B5EF4-FFF2-40B4-BE49-F238E27FC236}">
                <a16:creationId xmlns:a16="http://schemas.microsoft.com/office/drawing/2014/main" id="{A87927AC-8429-D242-9F31-193EE99C1A6C}"/>
              </a:ext>
            </a:extLst>
          </p:cNvPr>
          <p:cNvSpPr txBox="1"/>
          <p:nvPr/>
        </p:nvSpPr>
        <p:spPr>
          <a:xfrm>
            <a:off x="876822" y="1115395"/>
            <a:ext cx="5219178" cy="4627210"/>
          </a:xfrm>
          <a:prstGeom prst="rect">
            <a:avLst/>
          </a:prstGeom>
          <a:noFill/>
        </p:spPr>
        <p:txBody>
          <a:bodyPr wrap="square" rtlCol="0">
            <a:noAutofit/>
          </a:bodyPr>
          <a:lstStyle/>
          <a:p>
            <a:pPr marL="285750" indent="-285750">
              <a:lnSpc>
                <a:spcPct val="125000"/>
              </a:lnSpc>
              <a:buFont typeface="Arial" panose="020B0604020202020204" pitchFamily="34" charset="0"/>
              <a:buChar char="•"/>
            </a:pPr>
            <a:r>
              <a:rPr lang="en-US" dirty="0">
                <a:latin typeface="Gotham Narrow Book" pitchFamily="2" charset="0"/>
              </a:rPr>
              <a:t>The ulnar nerve passes by the inside of the elbow through a fibrous tunnel.</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Swelling can put pressure on the ulnar nerve.</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Symptoms are felt at the elbow and into the little finger.</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This is called Cubital</a:t>
            </a:r>
            <a:br>
              <a:rPr lang="en-US" dirty="0">
                <a:latin typeface="Gotham Narrow Book" pitchFamily="2" charset="0"/>
              </a:rPr>
            </a:br>
            <a:r>
              <a:rPr lang="en-US" dirty="0">
                <a:latin typeface="Gotham Narrow Book" pitchFamily="2" charset="0"/>
              </a:rPr>
              <a:t>Tunnel Syndrome.</a:t>
            </a:r>
          </a:p>
          <a:p>
            <a:pPr>
              <a:lnSpc>
                <a:spcPct val="125000"/>
              </a:lnSpc>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a:lnSpc>
                <a:spcPct val="125000"/>
              </a:lnSpc>
            </a:pPr>
            <a:endParaRPr lang="en-US" dirty="0">
              <a:latin typeface="Gotham Narrow Book" pitchFamily="2" charset="0"/>
            </a:endParaRPr>
          </a:p>
        </p:txBody>
      </p:sp>
      <p:pic>
        <p:nvPicPr>
          <p:cNvPr id="9" name="Picture 2" descr="Ulnar Nerve/Cubital Tunnel - Sports Medicine">
            <a:extLst>
              <a:ext uri="{FF2B5EF4-FFF2-40B4-BE49-F238E27FC236}">
                <a16:creationId xmlns:a16="http://schemas.microsoft.com/office/drawing/2014/main" id="{6C855DA3-DC8C-1042-B84D-2CB30E8802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975"/>
          <a:stretch/>
        </p:blipFill>
        <p:spPr bwMode="auto">
          <a:xfrm>
            <a:off x="7531927" y="586300"/>
            <a:ext cx="2991520" cy="28427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bital Tunnel Syndrome">
            <a:extLst>
              <a:ext uri="{FF2B5EF4-FFF2-40B4-BE49-F238E27FC236}">
                <a16:creationId xmlns:a16="http://schemas.microsoft.com/office/drawing/2014/main" id="{CAF4DC0C-05AE-B64D-A4F3-5BBAAFA70A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3540" y="3476681"/>
            <a:ext cx="3719908" cy="2092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5979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WATCH THE HAND MOVEMENTS</a:t>
            </a:r>
          </a:p>
        </p:txBody>
      </p:sp>
      <p:sp>
        <p:nvSpPr>
          <p:cNvPr id="6" name="TextBox 5">
            <a:extLst>
              <a:ext uri="{FF2B5EF4-FFF2-40B4-BE49-F238E27FC236}">
                <a16:creationId xmlns:a16="http://schemas.microsoft.com/office/drawing/2014/main" id="{A87927AC-8429-D242-9F31-193EE99C1A6C}"/>
              </a:ext>
            </a:extLst>
          </p:cNvPr>
          <p:cNvSpPr txBox="1"/>
          <p:nvPr/>
        </p:nvSpPr>
        <p:spPr>
          <a:xfrm>
            <a:off x="6389447" y="1967598"/>
            <a:ext cx="4939223" cy="683366"/>
          </a:xfrm>
          <a:prstGeom prst="rect">
            <a:avLst/>
          </a:prstGeom>
          <a:noFill/>
        </p:spPr>
        <p:txBody>
          <a:bodyPr wrap="square" rtlCol="0">
            <a:noAutofit/>
          </a:bodyPr>
          <a:lstStyle/>
          <a:p>
            <a:pPr marL="285750" indent="-285750">
              <a:lnSpc>
                <a:spcPct val="125000"/>
              </a:lnSpc>
              <a:buFont typeface="Arial" panose="020B0604020202020204" pitchFamily="34" charset="0"/>
              <a:buChar char="•"/>
            </a:pPr>
            <a:r>
              <a:rPr lang="en-US" sz="2000" b="1" dirty="0">
                <a:latin typeface="Gotham Narrow Bold" pitchFamily="2" charset="0"/>
              </a:rPr>
              <a:t>DON’T</a:t>
            </a:r>
            <a:r>
              <a:rPr lang="en-US" sz="2000" dirty="0">
                <a:latin typeface="Gotham Narrow Book" pitchFamily="2" charset="0"/>
              </a:rPr>
              <a:t> rest your wrists on the desktop</a:t>
            </a:r>
          </a:p>
          <a:p>
            <a:pPr>
              <a:lnSpc>
                <a:spcPct val="125000"/>
              </a:lnSpc>
            </a:pPr>
            <a:endParaRPr lang="en-US" dirty="0">
              <a:latin typeface="Gotham Narrow Book" pitchFamily="2" charset="0"/>
            </a:endParaRPr>
          </a:p>
        </p:txBody>
      </p:sp>
      <p:pic>
        <p:nvPicPr>
          <p:cNvPr id="7" name="Picture 2">
            <a:extLst>
              <a:ext uri="{FF2B5EF4-FFF2-40B4-BE49-F238E27FC236}">
                <a16:creationId xmlns:a16="http://schemas.microsoft.com/office/drawing/2014/main" id="{1B19ED6A-C666-6341-8D05-71E0D8DE8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926" y="1288871"/>
            <a:ext cx="4920917" cy="2039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B7C7D850-F37D-9143-A3C7-7EFD2D0111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926" y="3586513"/>
            <a:ext cx="4939223" cy="2156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040F6DE1-D9C9-1C43-9B3D-DD130EF9A4D5}"/>
              </a:ext>
            </a:extLst>
          </p:cNvPr>
          <p:cNvSpPr txBox="1"/>
          <p:nvPr/>
        </p:nvSpPr>
        <p:spPr>
          <a:xfrm>
            <a:off x="6389447" y="4322876"/>
            <a:ext cx="4939223" cy="683366"/>
          </a:xfrm>
          <a:prstGeom prst="rect">
            <a:avLst/>
          </a:prstGeom>
          <a:noFill/>
        </p:spPr>
        <p:txBody>
          <a:bodyPr wrap="square" rtlCol="0">
            <a:noAutofit/>
          </a:bodyPr>
          <a:lstStyle/>
          <a:p>
            <a:pPr marL="285750" indent="-285750">
              <a:lnSpc>
                <a:spcPct val="125000"/>
              </a:lnSpc>
              <a:buFont typeface="Arial" panose="020B0604020202020204" pitchFamily="34" charset="0"/>
              <a:buChar char="•"/>
            </a:pPr>
            <a:r>
              <a:rPr lang="en-US" sz="2000" b="1" dirty="0">
                <a:latin typeface="Gotham Narrow Bold" pitchFamily="2" charset="0"/>
              </a:rPr>
              <a:t>DO</a:t>
            </a:r>
            <a:r>
              <a:rPr lang="en-US" sz="2000" dirty="0">
                <a:latin typeface="Gotham Narrow Book" pitchFamily="2" charset="0"/>
              </a:rPr>
              <a:t> let your wrists float</a:t>
            </a:r>
          </a:p>
          <a:p>
            <a:pPr>
              <a:lnSpc>
                <a:spcPct val="125000"/>
              </a:lnSpc>
            </a:pPr>
            <a:endParaRPr lang="en-US" dirty="0">
              <a:latin typeface="Gotham Narrow Book" pitchFamily="2" charset="0"/>
            </a:endParaRPr>
          </a:p>
        </p:txBody>
      </p:sp>
    </p:spTree>
    <p:extLst>
      <p:ext uri="{BB962C8B-B14F-4D97-AF65-F5344CB8AC3E}">
        <p14:creationId xmlns:p14="http://schemas.microsoft.com/office/powerpoint/2010/main" val="22323255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WATCH THE HAND MOVEMENTS</a:t>
            </a:r>
          </a:p>
        </p:txBody>
      </p:sp>
      <p:pic>
        <p:nvPicPr>
          <p:cNvPr id="8" name="Picture 6" descr="Wrist hurting? Change the way you type! | SiOWfa13: Science in Our ...">
            <a:extLst>
              <a:ext uri="{FF2B5EF4-FFF2-40B4-BE49-F238E27FC236}">
                <a16:creationId xmlns:a16="http://schemas.microsoft.com/office/drawing/2014/main" id="{FD9ADF0B-5887-E24E-BD65-F69409C295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4420" y="1124246"/>
            <a:ext cx="7348653" cy="4609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4473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SIT, STAND, OR WALK</a:t>
            </a:r>
          </a:p>
        </p:txBody>
      </p:sp>
      <p:pic>
        <p:nvPicPr>
          <p:cNvPr id="4" name="Picture 6" descr="Ergonomics impacts workforce health &gt; Defense Logistics Agency ...">
            <a:extLst>
              <a:ext uri="{FF2B5EF4-FFF2-40B4-BE49-F238E27FC236}">
                <a16:creationId xmlns:a16="http://schemas.microsoft.com/office/drawing/2014/main" id="{C12B3430-EFC4-A44D-97C6-A114C44A64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272" y="1379162"/>
            <a:ext cx="5557016" cy="39792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What is a Walking Desk? - Active Station">
            <a:extLst>
              <a:ext uri="{FF2B5EF4-FFF2-40B4-BE49-F238E27FC236}">
                <a16:creationId xmlns:a16="http://schemas.microsoft.com/office/drawing/2014/main" id="{6E541467-CEB4-9A4E-A67C-0530208DCD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1154" y="1379162"/>
            <a:ext cx="3979221" cy="3979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6964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B71DA5C-13E2-A149-B419-F04D98AC3511}"/>
              </a:ext>
            </a:extLst>
          </p:cNvPr>
          <p:cNvSpPr txBox="1"/>
          <p:nvPr/>
        </p:nvSpPr>
        <p:spPr>
          <a:xfrm>
            <a:off x="584026" y="538619"/>
            <a:ext cx="11040127" cy="830997"/>
          </a:xfrm>
          <a:prstGeom prst="rect">
            <a:avLst/>
          </a:prstGeom>
          <a:noFill/>
        </p:spPr>
        <p:txBody>
          <a:bodyPr wrap="square" rtlCol="0">
            <a:spAutoFit/>
          </a:bodyPr>
          <a:lstStyle/>
          <a:p>
            <a:r>
              <a:rPr lang="en-US" sz="4800" dirty="0">
                <a:solidFill>
                  <a:srgbClr val="FB6400"/>
                </a:solidFill>
                <a:latin typeface="FjallaOne" panose="02000506040000020004" pitchFamily="2" charset="77"/>
              </a:rPr>
              <a:t>LAPTOP ERGONOMIC GUIDELINES</a:t>
            </a:r>
          </a:p>
        </p:txBody>
      </p:sp>
      <p:sp>
        <p:nvSpPr>
          <p:cNvPr id="11" name="TextBox 10">
            <a:extLst>
              <a:ext uri="{FF2B5EF4-FFF2-40B4-BE49-F238E27FC236}">
                <a16:creationId xmlns:a16="http://schemas.microsoft.com/office/drawing/2014/main" id="{DD074894-0E99-894A-9B1A-0D7C79F5F6D7}"/>
              </a:ext>
            </a:extLst>
          </p:cNvPr>
          <p:cNvSpPr txBox="1"/>
          <p:nvPr/>
        </p:nvSpPr>
        <p:spPr>
          <a:xfrm>
            <a:off x="571500" y="1279743"/>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CENTERS FOR DISEASE CONTROL AND PREVENTION</a:t>
            </a:r>
          </a:p>
        </p:txBody>
      </p:sp>
      <p:sp>
        <p:nvSpPr>
          <p:cNvPr id="12" name="TextBox 11">
            <a:extLst>
              <a:ext uri="{FF2B5EF4-FFF2-40B4-BE49-F238E27FC236}">
                <a16:creationId xmlns:a16="http://schemas.microsoft.com/office/drawing/2014/main" id="{B0E297CD-5450-7441-A033-60CDC02876B0}"/>
              </a:ext>
            </a:extLst>
          </p:cNvPr>
          <p:cNvSpPr txBox="1"/>
          <p:nvPr/>
        </p:nvSpPr>
        <p:spPr>
          <a:xfrm>
            <a:off x="876822" y="1856519"/>
            <a:ext cx="10734804" cy="3515581"/>
          </a:xfrm>
          <a:prstGeom prst="rect">
            <a:avLst/>
          </a:prstGeom>
          <a:noFill/>
        </p:spPr>
        <p:txBody>
          <a:bodyPr wrap="square" rtlCol="0">
            <a:noAutofit/>
          </a:bodyPr>
          <a:lstStyle/>
          <a:p>
            <a:pPr>
              <a:lnSpc>
                <a:spcPct val="125000"/>
              </a:lnSpc>
            </a:pPr>
            <a:r>
              <a:rPr lang="en-US" dirty="0">
                <a:latin typeface="Gotham Narrow Book" pitchFamily="2" charset="0"/>
              </a:rPr>
              <a:t>The CDC recommends that laptop computers not be used as a primary computer at home or at work.</a:t>
            </a:r>
          </a:p>
          <a:p>
            <a:pPr>
              <a:lnSpc>
                <a:spcPct val="125000"/>
              </a:lnSpc>
            </a:pPr>
            <a:endParaRPr lang="en-US" dirty="0">
              <a:latin typeface="Gotham Narrow Book" pitchFamily="2" charset="0"/>
            </a:endParaRPr>
          </a:p>
          <a:p>
            <a:pPr>
              <a:lnSpc>
                <a:spcPct val="125000"/>
              </a:lnSpc>
            </a:pPr>
            <a:r>
              <a:rPr lang="en-US" b="1" dirty="0">
                <a:latin typeface="Gotham Narrow Bold" pitchFamily="2" charset="0"/>
              </a:rPr>
              <a:t>OCCASIONAL USERS SHOULD:</a:t>
            </a: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Find a comfortable chair</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Use a neutral wrist position</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Position screen to minimize neck bending</a:t>
            </a:r>
          </a:p>
          <a:p>
            <a:pPr>
              <a:lnSpc>
                <a:spcPct val="125000"/>
              </a:lnSpc>
            </a:pPr>
            <a:endParaRPr lang="en-US" dirty="0">
              <a:latin typeface="Gotham Narrow Book" pitchFamily="2" charset="0"/>
            </a:endParaRPr>
          </a:p>
        </p:txBody>
      </p:sp>
      <p:pic>
        <p:nvPicPr>
          <p:cNvPr id="5" name="Picture 2" descr="Laptop Computers and Ergonomics | Bellia Office Interiors">
            <a:extLst>
              <a:ext uri="{FF2B5EF4-FFF2-40B4-BE49-F238E27FC236}">
                <a16:creationId xmlns:a16="http://schemas.microsoft.com/office/drawing/2014/main" id="{2CEA14D6-32F2-E54D-BA5C-121A2C628F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078" y="2755266"/>
            <a:ext cx="3972510" cy="2909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697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a:solidFill>
                  <a:srgbClr val="63666A"/>
                </a:solidFill>
                <a:latin typeface="Gotham Narrow Bold" pitchFamily="2" charset="0"/>
              </a:rPr>
              <a:t>OFFICE ERGONOMICS</a:t>
            </a:r>
            <a:endParaRPr lang="en-US" sz="2400" b="1" dirty="0">
              <a:solidFill>
                <a:srgbClr val="63666A"/>
              </a:solidFill>
              <a:latin typeface="Gotham Narrow Bold" pitchFamily="2" charset="0"/>
            </a:endParaRPr>
          </a:p>
        </p:txBody>
      </p:sp>
      <p:sp>
        <p:nvSpPr>
          <p:cNvPr id="6" name="TextBox 5">
            <a:extLst>
              <a:ext uri="{FF2B5EF4-FFF2-40B4-BE49-F238E27FC236}">
                <a16:creationId xmlns:a16="http://schemas.microsoft.com/office/drawing/2014/main" id="{A87927AC-8429-D242-9F31-193EE99C1A6C}"/>
              </a:ext>
            </a:extLst>
          </p:cNvPr>
          <p:cNvSpPr txBox="1"/>
          <p:nvPr/>
        </p:nvSpPr>
        <p:spPr>
          <a:xfrm>
            <a:off x="876822" y="1115395"/>
            <a:ext cx="10734804" cy="4256705"/>
          </a:xfrm>
          <a:prstGeom prst="rect">
            <a:avLst/>
          </a:prstGeom>
          <a:noFill/>
        </p:spPr>
        <p:txBody>
          <a:bodyPr wrap="square" rtlCol="0">
            <a:noAutofit/>
          </a:bodyPr>
          <a:lstStyle/>
          <a:p>
            <a:pPr marL="285750" indent="-285750">
              <a:lnSpc>
                <a:spcPct val="125000"/>
              </a:lnSpc>
              <a:buFont typeface="Arial" panose="020B0604020202020204" pitchFamily="34" charset="0"/>
              <a:buChar char="•"/>
            </a:pPr>
            <a:r>
              <a:rPr lang="en-US" dirty="0">
                <a:latin typeface="Gotham Narrow Book" pitchFamily="2" charset="0"/>
              </a:rPr>
              <a:t>There is not a single “correct” posture or arrangement of components that will fit everyone</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However, there are basic design goals, some of which are shown in the accompanying figure, to consider when setting up a computer workstation or performing computer-related tasks</a:t>
            </a:r>
          </a:p>
        </p:txBody>
      </p:sp>
      <p:pic>
        <p:nvPicPr>
          <p:cNvPr id="4" name="Picture 3">
            <a:extLst>
              <a:ext uri="{FF2B5EF4-FFF2-40B4-BE49-F238E27FC236}">
                <a16:creationId xmlns:a16="http://schemas.microsoft.com/office/drawing/2014/main" id="{513E3723-25DA-CD4E-9A5D-D8B1841E7F72}"/>
              </a:ext>
            </a:extLst>
          </p:cNvPr>
          <p:cNvPicPr>
            <a:picLocks noChangeAspect="1"/>
          </p:cNvPicPr>
          <p:nvPr/>
        </p:nvPicPr>
        <p:blipFill rotWithShape="1">
          <a:blip r:embed="rId3"/>
          <a:srcRect b="2407"/>
          <a:stretch/>
        </p:blipFill>
        <p:spPr>
          <a:xfrm>
            <a:off x="3533943" y="2659562"/>
            <a:ext cx="5115239" cy="3172526"/>
          </a:xfrm>
          <a:prstGeom prst="rect">
            <a:avLst/>
          </a:prstGeom>
        </p:spPr>
      </p:pic>
    </p:spTree>
    <p:extLst>
      <p:ext uri="{BB962C8B-B14F-4D97-AF65-F5344CB8AC3E}">
        <p14:creationId xmlns:p14="http://schemas.microsoft.com/office/powerpoint/2010/main" val="22930402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LAPTOP GUIDELINES</a:t>
            </a:r>
          </a:p>
        </p:txBody>
      </p:sp>
      <p:sp>
        <p:nvSpPr>
          <p:cNvPr id="6" name="TextBox 5">
            <a:extLst>
              <a:ext uri="{FF2B5EF4-FFF2-40B4-BE49-F238E27FC236}">
                <a16:creationId xmlns:a16="http://schemas.microsoft.com/office/drawing/2014/main" id="{A87927AC-8429-D242-9F31-193EE99C1A6C}"/>
              </a:ext>
            </a:extLst>
          </p:cNvPr>
          <p:cNvSpPr txBox="1"/>
          <p:nvPr/>
        </p:nvSpPr>
        <p:spPr>
          <a:xfrm>
            <a:off x="876822" y="1115395"/>
            <a:ext cx="5881787" cy="4256705"/>
          </a:xfrm>
          <a:prstGeom prst="rect">
            <a:avLst/>
          </a:prstGeom>
          <a:noFill/>
        </p:spPr>
        <p:txBody>
          <a:bodyPr wrap="square" rtlCol="0">
            <a:noAutofit/>
          </a:bodyPr>
          <a:lstStyle/>
          <a:p>
            <a:pPr marL="285750" indent="-285750">
              <a:lnSpc>
                <a:spcPct val="125000"/>
              </a:lnSpc>
              <a:buFont typeface="Arial" panose="020B0604020202020204" pitchFamily="34" charset="0"/>
              <a:buChar char="•"/>
            </a:pPr>
            <a:r>
              <a:rPr lang="en-US" dirty="0">
                <a:latin typeface="Gotham Narrow Book" pitchFamily="2" charset="0"/>
              </a:rPr>
              <a:t>Take mini-breaks ever 20-30 minutes.</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Keep viewing distance at 18-30 inches.</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Position keyboard at elbow height.</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If seated in a side-chair or couch, use a pillow to support your arms while keying.</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Clean the screen regularly.</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Consider using an external keyboard or docking station</a:t>
            </a:r>
          </a:p>
        </p:txBody>
      </p:sp>
      <p:pic>
        <p:nvPicPr>
          <p:cNvPr id="2" name="Picture 1">
            <a:extLst>
              <a:ext uri="{FF2B5EF4-FFF2-40B4-BE49-F238E27FC236}">
                <a16:creationId xmlns:a16="http://schemas.microsoft.com/office/drawing/2014/main" id="{BE85EB22-6248-4F4A-54C7-918F7E28C82F}"/>
              </a:ext>
            </a:extLst>
          </p:cNvPr>
          <p:cNvPicPr>
            <a:picLocks noChangeAspect="1"/>
          </p:cNvPicPr>
          <p:nvPr/>
        </p:nvPicPr>
        <p:blipFill>
          <a:blip r:embed="rId3"/>
          <a:stretch>
            <a:fillRect/>
          </a:stretch>
        </p:blipFill>
        <p:spPr>
          <a:xfrm>
            <a:off x="6091563" y="1485900"/>
            <a:ext cx="5324061" cy="2994784"/>
          </a:xfrm>
          <a:prstGeom prst="rect">
            <a:avLst/>
          </a:prstGeom>
        </p:spPr>
      </p:pic>
    </p:spTree>
    <p:extLst>
      <p:ext uri="{BB962C8B-B14F-4D97-AF65-F5344CB8AC3E}">
        <p14:creationId xmlns:p14="http://schemas.microsoft.com/office/powerpoint/2010/main" val="12651327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TRANSPORTING THE COMPUTER</a:t>
            </a:r>
          </a:p>
        </p:txBody>
      </p:sp>
      <p:sp>
        <p:nvSpPr>
          <p:cNvPr id="6" name="TextBox 5">
            <a:extLst>
              <a:ext uri="{FF2B5EF4-FFF2-40B4-BE49-F238E27FC236}">
                <a16:creationId xmlns:a16="http://schemas.microsoft.com/office/drawing/2014/main" id="{A87927AC-8429-D242-9F31-193EE99C1A6C}"/>
              </a:ext>
            </a:extLst>
          </p:cNvPr>
          <p:cNvSpPr txBox="1"/>
          <p:nvPr/>
        </p:nvSpPr>
        <p:spPr>
          <a:xfrm>
            <a:off x="876822" y="1115395"/>
            <a:ext cx="10734804" cy="4256705"/>
          </a:xfrm>
          <a:prstGeom prst="rect">
            <a:avLst/>
          </a:prstGeom>
          <a:noFill/>
        </p:spPr>
        <p:txBody>
          <a:bodyPr wrap="square" rtlCol="0">
            <a:noAutofit/>
          </a:bodyPr>
          <a:lstStyle/>
          <a:p>
            <a:pPr marL="285750" indent="-285750">
              <a:lnSpc>
                <a:spcPct val="125000"/>
              </a:lnSpc>
              <a:buFont typeface="Arial" panose="020B0604020202020204" pitchFamily="34" charset="0"/>
              <a:buChar char="•"/>
            </a:pPr>
            <a:r>
              <a:rPr lang="en-US" dirty="0">
                <a:latin typeface="Gotham Narrow Book" pitchFamily="2" charset="0"/>
              </a:rPr>
              <a:t>If computer and accessories &gt; 10 </a:t>
            </a:r>
            <a:r>
              <a:rPr lang="en-US" dirty="0" err="1">
                <a:latin typeface="Gotham Narrow Book" pitchFamily="2" charset="0"/>
              </a:rPr>
              <a:t>lbs</a:t>
            </a:r>
            <a:r>
              <a:rPr lang="en-US" dirty="0">
                <a:latin typeface="Gotham Narrow Book" pitchFamily="2" charset="0"/>
              </a:rPr>
              <a:t>, consider a bag with wheels.</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Eliminate all unnecessary items from your briefcase.</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Carry a laptop in a case with padded shoulder pad and handle.  </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Shift hands and shoulders to balance the load.</a:t>
            </a:r>
          </a:p>
          <a:p>
            <a:pPr marL="285750" indent="-285750">
              <a:lnSpc>
                <a:spcPct val="125000"/>
              </a:lnSpc>
              <a:buFont typeface="Arial" panose="020B0604020202020204" pitchFamily="34" charset="0"/>
              <a:buChar char="•"/>
            </a:pPr>
            <a:endParaRPr lang="en-US" dirty="0">
              <a:latin typeface="Gotham Narrow Book" pitchFamily="2" charset="0"/>
            </a:endParaRPr>
          </a:p>
        </p:txBody>
      </p:sp>
      <p:pic>
        <p:nvPicPr>
          <p:cNvPr id="4" name="Picture 2" descr="Messenger Canvas Laptop Computer Case Bag for 15 Inch Apple ...">
            <a:extLst>
              <a:ext uri="{FF2B5EF4-FFF2-40B4-BE49-F238E27FC236}">
                <a16:creationId xmlns:a16="http://schemas.microsoft.com/office/drawing/2014/main" id="{87A2EFA1-06A8-094A-BF11-862B661A24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122" b="7618"/>
          <a:stretch/>
        </p:blipFill>
        <p:spPr bwMode="auto">
          <a:xfrm>
            <a:off x="2869576" y="3693545"/>
            <a:ext cx="2455459" cy="19707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anatics.frgimages.com/FFImage/thumb.aspx?i=/productimages/_2622000/altimages/ff_2622975alt1_full.jpg&amp;w=325">
            <a:extLst>
              <a:ext uri="{FF2B5EF4-FFF2-40B4-BE49-F238E27FC236}">
                <a16:creationId xmlns:a16="http://schemas.microsoft.com/office/drawing/2014/main" id="{398B969A-E3BA-A94D-A565-A3403577D2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5317" y="2772486"/>
            <a:ext cx="3095625"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8863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B569AC5-7394-1548-BBAD-04C1348390A5}"/>
              </a:ext>
            </a:extLst>
          </p:cNvPr>
          <p:cNvSpPr txBox="1"/>
          <p:nvPr/>
        </p:nvSpPr>
        <p:spPr>
          <a:xfrm>
            <a:off x="584026" y="538619"/>
            <a:ext cx="11040127" cy="830997"/>
          </a:xfrm>
          <a:prstGeom prst="rect">
            <a:avLst/>
          </a:prstGeom>
          <a:noFill/>
        </p:spPr>
        <p:txBody>
          <a:bodyPr wrap="square" rtlCol="0">
            <a:spAutoFit/>
          </a:bodyPr>
          <a:lstStyle/>
          <a:p>
            <a:r>
              <a:rPr lang="en-US" sz="4800" dirty="0">
                <a:solidFill>
                  <a:srgbClr val="FB6400"/>
                </a:solidFill>
                <a:latin typeface="FjallaOne" panose="02000506040000020004" pitchFamily="2" charset="77"/>
              </a:rPr>
              <a:t>PROGRAMS AND SERVICES</a:t>
            </a:r>
          </a:p>
        </p:txBody>
      </p:sp>
      <p:sp>
        <p:nvSpPr>
          <p:cNvPr id="9" name="TextBox 8">
            <a:extLst>
              <a:ext uri="{FF2B5EF4-FFF2-40B4-BE49-F238E27FC236}">
                <a16:creationId xmlns:a16="http://schemas.microsoft.com/office/drawing/2014/main" id="{DF87EEF2-C6C8-CB4B-8B2B-15EA2C061A6E}"/>
              </a:ext>
            </a:extLst>
          </p:cNvPr>
          <p:cNvSpPr txBox="1"/>
          <p:nvPr/>
        </p:nvSpPr>
        <p:spPr>
          <a:xfrm>
            <a:off x="571500" y="1279743"/>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ENVIRONMENTAL HEALTH AND SAFETY</a:t>
            </a:r>
          </a:p>
        </p:txBody>
      </p:sp>
      <p:sp>
        <p:nvSpPr>
          <p:cNvPr id="10" name="TextBox 9">
            <a:extLst>
              <a:ext uri="{FF2B5EF4-FFF2-40B4-BE49-F238E27FC236}">
                <a16:creationId xmlns:a16="http://schemas.microsoft.com/office/drawing/2014/main" id="{8804CF57-AA5E-C546-9DE8-AC24BEF11462}"/>
              </a:ext>
            </a:extLst>
          </p:cNvPr>
          <p:cNvSpPr txBox="1"/>
          <p:nvPr/>
        </p:nvSpPr>
        <p:spPr>
          <a:xfrm>
            <a:off x="876822" y="1856519"/>
            <a:ext cx="10734804" cy="3515581"/>
          </a:xfrm>
          <a:prstGeom prst="rect">
            <a:avLst/>
          </a:prstGeom>
          <a:noFill/>
        </p:spPr>
        <p:txBody>
          <a:bodyPr wrap="square" rtlCol="0">
            <a:noAutofit/>
          </a:bodyPr>
          <a:lstStyle/>
          <a:p>
            <a:pPr marL="285750" indent="-285750">
              <a:lnSpc>
                <a:spcPct val="125000"/>
              </a:lnSpc>
              <a:buFont typeface="Arial" panose="020B0604020202020204" pitchFamily="34" charset="0"/>
              <a:buChar char="•"/>
            </a:pPr>
            <a:r>
              <a:rPr lang="en-US" dirty="0">
                <a:latin typeface="Gotham Narrow Book" pitchFamily="2" charset="0"/>
              </a:rPr>
              <a:t>Fire Protection Engineering</a:t>
            </a:r>
          </a:p>
          <a:p>
            <a:pPr marL="285750" indent="-285750">
              <a:lnSpc>
                <a:spcPct val="125000"/>
              </a:lnSpc>
              <a:buFont typeface="Arial" panose="020B0604020202020204" pitchFamily="34" charset="0"/>
              <a:buChar char="•"/>
            </a:pPr>
            <a:r>
              <a:rPr lang="en-US" dirty="0">
                <a:latin typeface="Gotham Narrow Book" pitchFamily="2" charset="0"/>
              </a:rPr>
              <a:t>Life Safety and Emergency Preparedness</a:t>
            </a:r>
          </a:p>
          <a:p>
            <a:pPr marL="285750" indent="-285750">
              <a:lnSpc>
                <a:spcPct val="125000"/>
              </a:lnSpc>
              <a:buFont typeface="Arial" panose="020B0604020202020204" pitchFamily="34" charset="0"/>
              <a:buChar char="•"/>
            </a:pPr>
            <a:r>
              <a:rPr lang="en-US" dirty="0">
                <a:latin typeface="Gotham Narrow Book" pitchFamily="2" charset="0"/>
              </a:rPr>
              <a:t>Environmental Compliance</a:t>
            </a:r>
          </a:p>
          <a:p>
            <a:pPr marL="285750" indent="-285750">
              <a:lnSpc>
                <a:spcPct val="125000"/>
              </a:lnSpc>
              <a:buFont typeface="Arial" panose="020B0604020202020204" pitchFamily="34" charset="0"/>
              <a:buChar char="•"/>
            </a:pPr>
            <a:r>
              <a:rPr lang="en-US" dirty="0">
                <a:latin typeface="Gotham Narrow Book" pitchFamily="2" charset="0"/>
              </a:rPr>
              <a:t>Laboratory Safety</a:t>
            </a:r>
          </a:p>
          <a:p>
            <a:pPr marL="285750" indent="-285750">
              <a:lnSpc>
                <a:spcPct val="125000"/>
              </a:lnSpc>
              <a:buFont typeface="Arial" panose="020B0604020202020204" pitchFamily="34" charset="0"/>
              <a:buChar char="•"/>
            </a:pPr>
            <a:r>
              <a:rPr lang="en-US" dirty="0">
                <a:latin typeface="Gotham Narrow Book" pitchFamily="2" charset="0"/>
              </a:rPr>
              <a:t>Occupational Safety</a:t>
            </a:r>
          </a:p>
          <a:p>
            <a:pPr marL="285750" indent="-285750">
              <a:lnSpc>
                <a:spcPct val="125000"/>
              </a:lnSpc>
              <a:buFont typeface="Arial" panose="020B0604020202020204" pitchFamily="34" charset="0"/>
              <a:buChar char="•"/>
            </a:pPr>
            <a:r>
              <a:rPr lang="en-US" dirty="0">
                <a:latin typeface="Gotham Narrow Book" pitchFamily="2" charset="0"/>
              </a:rPr>
              <a:t>Occupational Health and Medical Surveillance</a:t>
            </a:r>
          </a:p>
          <a:p>
            <a:pPr marL="285750" indent="-285750">
              <a:lnSpc>
                <a:spcPct val="125000"/>
              </a:lnSpc>
              <a:buFont typeface="Arial" panose="020B0604020202020204" pitchFamily="34" charset="0"/>
              <a:buChar char="•"/>
            </a:pPr>
            <a:r>
              <a:rPr lang="en-US" dirty="0">
                <a:latin typeface="Gotham Narrow Book" pitchFamily="2" charset="0"/>
              </a:rPr>
              <a:t>Materials Management</a:t>
            </a:r>
          </a:p>
          <a:p>
            <a:pPr marL="285750" indent="-285750">
              <a:lnSpc>
                <a:spcPct val="125000"/>
              </a:lnSpc>
              <a:buFont typeface="Arial" panose="020B0604020202020204" pitchFamily="34" charset="0"/>
              <a:buChar char="•"/>
            </a:pPr>
            <a:r>
              <a:rPr lang="en-US" dirty="0">
                <a:latin typeface="Gotham Narrow Book" pitchFamily="2" charset="0"/>
              </a:rPr>
              <a:t>Industrial Hygiene</a:t>
            </a:r>
          </a:p>
          <a:p>
            <a:pPr marL="285750" indent="-285750">
              <a:lnSpc>
                <a:spcPct val="125000"/>
              </a:lnSpc>
              <a:buFont typeface="Arial" panose="020B0604020202020204" pitchFamily="34" charset="0"/>
              <a:buChar char="•"/>
            </a:pPr>
            <a:r>
              <a:rPr lang="en-US" dirty="0">
                <a:latin typeface="Gotham Narrow Book" pitchFamily="2" charset="0"/>
              </a:rPr>
              <a:t>Chemical Hygiene</a:t>
            </a:r>
          </a:p>
          <a:p>
            <a:pPr marL="285750" indent="-285750">
              <a:lnSpc>
                <a:spcPct val="125000"/>
              </a:lnSpc>
              <a:buFont typeface="Arial" panose="020B0604020202020204" pitchFamily="34" charset="0"/>
              <a:buChar char="•"/>
            </a:pPr>
            <a:r>
              <a:rPr lang="en-US" dirty="0">
                <a:latin typeface="Gotham Narrow Book" pitchFamily="2" charset="0"/>
              </a:rPr>
              <a:t>Safety Training</a:t>
            </a:r>
          </a:p>
        </p:txBody>
      </p:sp>
      <p:pic>
        <p:nvPicPr>
          <p:cNvPr id="11" name="Picture 10">
            <a:extLst>
              <a:ext uri="{FF2B5EF4-FFF2-40B4-BE49-F238E27FC236}">
                <a16:creationId xmlns:a16="http://schemas.microsoft.com/office/drawing/2014/main" id="{09B98842-0261-8B4B-9D04-3CE3630A397F}"/>
              </a:ext>
            </a:extLst>
          </p:cNvPr>
          <p:cNvPicPr>
            <a:picLocks noChangeAspect="1"/>
          </p:cNvPicPr>
          <p:nvPr/>
        </p:nvPicPr>
        <p:blipFill>
          <a:blip r:embed="rId3"/>
          <a:stretch>
            <a:fillRect/>
          </a:stretch>
        </p:blipFill>
        <p:spPr>
          <a:xfrm>
            <a:off x="7762875" y="1856519"/>
            <a:ext cx="3343276" cy="3216232"/>
          </a:xfrm>
          <a:prstGeom prst="rect">
            <a:avLst/>
          </a:prstGeom>
        </p:spPr>
      </p:pic>
    </p:spTree>
    <p:extLst>
      <p:ext uri="{BB962C8B-B14F-4D97-AF65-F5344CB8AC3E}">
        <p14:creationId xmlns:p14="http://schemas.microsoft.com/office/powerpoint/2010/main" val="5145240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CA14D2-43E0-E746-B840-F9D7AEFD2C78}"/>
              </a:ext>
            </a:extLst>
          </p:cNvPr>
          <p:cNvSpPr txBox="1"/>
          <p:nvPr/>
        </p:nvSpPr>
        <p:spPr>
          <a:xfrm>
            <a:off x="571500" y="2294175"/>
            <a:ext cx="11040127" cy="3077925"/>
          </a:xfrm>
          <a:prstGeom prst="rect">
            <a:avLst/>
          </a:prstGeom>
          <a:noFill/>
        </p:spPr>
        <p:txBody>
          <a:bodyPr wrap="square" rtlCol="0">
            <a:noAutofit/>
          </a:bodyPr>
          <a:lstStyle/>
          <a:p>
            <a:r>
              <a:rPr lang="en-US" sz="2400" b="1" dirty="0">
                <a:solidFill>
                  <a:srgbClr val="63666A"/>
                </a:solidFill>
                <a:latin typeface="Gotham Narrow Bold" pitchFamily="2" charset="0"/>
              </a:rPr>
              <a:t>O | </a:t>
            </a:r>
            <a:r>
              <a:rPr lang="en-US" sz="2400" dirty="0">
                <a:solidFill>
                  <a:srgbClr val="63666A"/>
                </a:solidFill>
                <a:latin typeface="Gotham Narrow Book" pitchFamily="2" charset="0"/>
              </a:rPr>
              <a:t>405.744.7241</a:t>
            </a:r>
          </a:p>
          <a:p>
            <a:r>
              <a:rPr lang="en-US" sz="2400" b="1" dirty="0">
                <a:solidFill>
                  <a:srgbClr val="63666A"/>
                </a:solidFill>
                <a:latin typeface="Gotham Narrow Bold" pitchFamily="2" charset="0"/>
              </a:rPr>
              <a:t>E | </a:t>
            </a:r>
            <a:r>
              <a:rPr lang="en-US" sz="2400" dirty="0">
                <a:solidFill>
                  <a:srgbClr val="63666A"/>
                </a:solidFill>
                <a:latin typeface="Gotham Narrow Book" pitchFamily="2" charset="0"/>
              </a:rPr>
              <a:t>ehs@okstate.edu</a:t>
            </a:r>
          </a:p>
          <a:p>
            <a:r>
              <a:rPr lang="en-US" sz="2400" dirty="0">
                <a:solidFill>
                  <a:srgbClr val="63666A"/>
                </a:solidFill>
                <a:latin typeface="Gotham Narrow Book" pitchFamily="2" charset="0"/>
              </a:rPr>
              <a:t>UHS Suite 002 </a:t>
            </a:r>
          </a:p>
          <a:p>
            <a:endParaRPr lang="en-US" sz="2400" dirty="0">
              <a:solidFill>
                <a:schemeClr val="accent6"/>
              </a:solidFill>
              <a:latin typeface="Gotham Narrow Book" pitchFamily="2" charset="0"/>
            </a:endParaRPr>
          </a:p>
          <a:p>
            <a:r>
              <a:rPr lang="en-US" sz="2400" b="1" dirty="0">
                <a:solidFill>
                  <a:srgbClr val="FB6400"/>
                </a:solidFill>
                <a:latin typeface="Gotham Narrow Bold" pitchFamily="2" charset="0"/>
              </a:rPr>
              <a:t>ehs.okstate.edu</a:t>
            </a:r>
          </a:p>
        </p:txBody>
      </p:sp>
      <p:sp>
        <p:nvSpPr>
          <p:cNvPr id="5" name="TextBox 4">
            <a:extLst>
              <a:ext uri="{FF2B5EF4-FFF2-40B4-BE49-F238E27FC236}">
                <a16:creationId xmlns:a16="http://schemas.microsoft.com/office/drawing/2014/main" id="{C8937157-22CF-6649-A3F9-684E73B207DA}"/>
              </a:ext>
            </a:extLst>
          </p:cNvPr>
          <p:cNvSpPr txBox="1"/>
          <p:nvPr/>
        </p:nvSpPr>
        <p:spPr>
          <a:xfrm>
            <a:off x="584026" y="538619"/>
            <a:ext cx="11040127" cy="1061829"/>
          </a:xfrm>
          <a:prstGeom prst="rect">
            <a:avLst/>
          </a:prstGeom>
          <a:noFill/>
        </p:spPr>
        <p:txBody>
          <a:bodyPr wrap="square" rtlCol="0">
            <a:spAutoFit/>
          </a:bodyPr>
          <a:lstStyle/>
          <a:p>
            <a:r>
              <a:rPr lang="en-US" sz="6300" dirty="0">
                <a:solidFill>
                  <a:srgbClr val="63666A"/>
                </a:solidFill>
                <a:latin typeface="FjallaOne" panose="02000506040000020004" pitchFamily="2" charset="77"/>
              </a:rPr>
              <a:t>Greg Hogan</a:t>
            </a:r>
          </a:p>
        </p:txBody>
      </p:sp>
      <p:sp>
        <p:nvSpPr>
          <p:cNvPr id="6" name="TextBox 5">
            <a:extLst>
              <a:ext uri="{FF2B5EF4-FFF2-40B4-BE49-F238E27FC236}">
                <a16:creationId xmlns:a16="http://schemas.microsoft.com/office/drawing/2014/main" id="{7B6EAA00-F958-BB47-8166-F63D76DD488D}"/>
              </a:ext>
            </a:extLst>
          </p:cNvPr>
          <p:cNvSpPr txBox="1"/>
          <p:nvPr/>
        </p:nvSpPr>
        <p:spPr>
          <a:xfrm>
            <a:off x="584026" y="1463179"/>
            <a:ext cx="11040127" cy="553998"/>
          </a:xfrm>
          <a:prstGeom prst="rect">
            <a:avLst/>
          </a:prstGeom>
          <a:noFill/>
        </p:spPr>
        <p:txBody>
          <a:bodyPr wrap="square" rtlCol="0">
            <a:spAutoFit/>
          </a:bodyPr>
          <a:lstStyle/>
          <a:p>
            <a:r>
              <a:rPr lang="en-US" sz="3000" b="1" dirty="0">
                <a:solidFill>
                  <a:srgbClr val="FB6400"/>
                </a:solidFill>
                <a:latin typeface="Rubik" panose="02000604000000020004" pitchFamily="2" charset="-79"/>
                <a:cs typeface="Rubik" panose="02000604000000020004" pitchFamily="2" charset="-79"/>
              </a:rPr>
              <a:t>Environmental Health and Safety</a:t>
            </a:r>
          </a:p>
        </p:txBody>
      </p:sp>
    </p:spTree>
    <p:extLst>
      <p:ext uri="{BB962C8B-B14F-4D97-AF65-F5344CB8AC3E}">
        <p14:creationId xmlns:p14="http://schemas.microsoft.com/office/powerpoint/2010/main" val="1663129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D93D6E-F700-FB4D-8333-A087C39ACBA6}"/>
              </a:ext>
            </a:extLst>
          </p:cNvPr>
          <p:cNvSpPr txBox="1"/>
          <p:nvPr/>
        </p:nvSpPr>
        <p:spPr>
          <a:xfrm>
            <a:off x="0" y="2240163"/>
            <a:ext cx="12192000" cy="1061829"/>
          </a:xfrm>
          <a:prstGeom prst="rect">
            <a:avLst/>
          </a:prstGeom>
          <a:noFill/>
        </p:spPr>
        <p:txBody>
          <a:bodyPr wrap="square" rtlCol="0">
            <a:spAutoFit/>
          </a:bodyPr>
          <a:lstStyle/>
          <a:p>
            <a:pPr algn="ctr"/>
            <a:r>
              <a:rPr lang="en-US" sz="6300" dirty="0">
                <a:solidFill>
                  <a:srgbClr val="FB6400"/>
                </a:solidFill>
                <a:latin typeface="FjallaOne" panose="02000506040000020004" pitchFamily="2" charset="77"/>
              </a:rPr>
              <a:t>QUESTIONS?</a:t>
            </a:r>
          </a:p>
        </p:txBody>
      </p:sp>
    </p:spTree>
    <p:extLst>
      <p:ext uri="{BB962C8B-B14F-4D97-AF65-F5344CB8AC3E}">
        <p14:creationId xmlns:p14="http://schemas.microsoft.com/office/powerpoint/2010/main" val="4050679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OFFICE EGONOMICS</a:t>
            </a:r>
          </a:p>
        </p:txBody>
      </p:sp>
      <p:sp>
        <p:nvSpPr>
          <p:cNvPr id="6" name="TextBox 5">
            <a:extLst>
              <a:ext uri="{FF2B5EF4-FFF2-40B4-BE49-F238E27FC236}">
                <a16:creationId xmlns:a16="http://schemas.microsoft.com/office/drawing/2014/main" id="{A87927AC-8429-D242-9F31-193EE99C1A6C}"/>
              </a:ext>
            </a:extLst>
          </p:cNvPr>
          <p:cNvSpPr txBox="1"/>
          <p:nvPr/>
        </p:nvSpPr>
        <p:spPr>
          <a:xfrm>
            <a:off x="4324350" y="1115395"/>
            <a:ext cx="7287275" cy="4256705"/>
          </a:xfrm>
          <a:prstGeom prst="rect">
            <a:avLst/>
          </a:prstGeom>
          <a:noFill/>
        </p:spPr>
        <p:txBody>
          <a:bodyPr wrap="square" rtlCol="0">
            <a:noAutofit/>
          </a:bodyPr>
          <a:lstStyle/>
          <a:p>
            <a:pPr marL="285750" indent="-285750">
              <a:lnSpc>
                <a:spcPct val="125000"/>
              </a:lnSpc>
              <a:buFont typeface="Arial" panose="020B0604020202020204" pitchFamily="34" charset="0"/>
              <a:buChar char="•"/>
            </a:pPr>
            <a:r>
              <a:rPr lang="en-US" dirty="0">
                <a:latin typeface="Gotham Narrow Book" pitchFamily="2" charset="0"/>
              </a:rPr>
              <a:t>The science of “designing the job to fit the worker, not forcing the worker to fit the job”</a:t>
            </a:r>
          </a:p>
          <a:p>
            <a:pPr marL="285750" indent="-285750">
              <a:lnSpc>
                <a:spcPct val="125000"/>
              </a:lnSpc>
              <a:buFont typeface="Arial" panose="020B0604020202020204" pitchFamily="34" charset="0"/>
              <a:buChar char="•"/>
            </a:pPr>
            <a:r>
              <a:rPr lang="en-US" dirty="0">
                <a:latin typeface="Gotham Narrow Book" pitchFamily="2" charset="0"/>
              </a:rPr>
              <a:t>Ergonomics covers all aspects of jobs:</a:t>
            </a:r>
          </a:p>
          <a:p>
            <a:pPr marL="742950" lvl="1" indent="-285750">
              <a:lnSpc>
                <a:spcPct val="125000"/>
              </a:lnSpc>
              <a:buFont typeface="Arial" panose="020B0604020202020204" pitchFamily="34" charset="0"/>
              <a:buChar char="•"/>
            </a:pPr>
            <a:r>
              <a:rPr lang="en-US" dirty="0">
                <a:latin typeface="Gotham Narrow Book" pitchFamily="2" charset="0"/>
              </a:rPr>
              <a:t>Physical stress placed on joints, muscles, nerves, tendons, bones, etc.</a:t>
            </a:r>
          </a:p>
          <a:p>
            <a:pPr marL="742950" lvl="1" indent="-285750">
              <a:lnSpc>
                <a:spcPct val="125000"/>
              </a:lnSpc>
              <a:buFont typeface="Arial" panose="020B0604020202020204" pitchFamily="34" charset="0"/>
              <a:buChar char="•"/>
            </a:pPr>
            <a:r>
              <a:rPr lang="en-US" dirty="0">
                <a:latin typeface="Gotham Narrow Book" pitchFamily="2" charset="0"/>
              </a:rPr>
              <a:t>Environmental factors affecting hearing, vision, and general comfort and health</a:t>
            </a:r>
          </a:p>
          <a:p>
            <a:pPr marL="742950" lvl="1" indent="-285750">
              <a:lnSpc>
                <a:spcPct val="125000"/>
              </a:lnSpc>
              <a:buFont typeface="Arial" panose="020B0604020202020204" pitchFamily="34" charset="0"/>
              <a:buChar char="•"/>
            </a:pPr>
            <a:r>
              <a:rPr lang="en-US" dirty="0">
                <a:latin typeface="Gotham Narrow Book" pitchFamily="2" charset="0"/>
              </a:rPr>
              <a:t>Enhanced comfort</a:t>
            </a:r>
          </a:p>
          <a:p>
            <a:pPr marL="742950" lvl="1" indent="-285750">
              <a:lnSpc>
                <a:spcPct val="125000"/>
              </a:lnSpc>
              <a:buFont typeface="Arial" panose="020B0604020202020204" pitchFamily="34" charset="0"/>
              <a:buChar char="•"/>
            </a:pPr>
            <a:r>
              <a:rPr lang="en-US" dirty="0">
                <a:latin typeface="Gotham Narrow Book" pitchFamily="2" charset="0"/>
              </a:rPr>
              <a:t>Increased productivity</a:t>
            </a:r>
          </a:p>
          <a:p>
            <a:pPr marL="742950" lvl="1" indent="-285750">
              <a:lnSpc>
                <a:spcPct val="125000"/>
              </a:lnSpc>
              <a:buFont typeface="Arial" panose="020B0604020202020204" pitchFamily="34" charset="0"/>
              <a:buChar char="•"/>
            </a:pPr>
            <a:r>
              <a:rPr lang="en-US" dirty="0">
                <a:latin typeface="Gotham Narrow Book" pitchFamily="2" charset="0"/>
              </a:rPr>
              <a:t>Improved job satisfaction and morale</a:t>
            </a:r>
          </a:p>
          <a:p>
            <a:pPr marL="742950" lvl="1" indent="-285750">
              <a:lnSpc>
                <a:spcPct val="125000"/>
              </a:lnSpc>
              <a:buFont typeface="Arial" panose="020B0604020202020204" pitchFamily="34" charset="0"/>
              <a:buChar char="•"/>
            </a:pPr>
            <a:r>
              <a:rPr lang="en-US" dirty="0">
                <a:latin typeface="Gotham Narrow Book" pitchFamily="2" charset="0"/>
              </a:rPr>
              <a:t>Reduced musculoskeletal discomfort, work injuries/illnesses</a:t>
            </a:r>
          </a:p>
        </p:txBody>
      </p:sp>
      <p:pic>
        <p:nvPicPr>
          <p:cNvPr id="7" name="Picture 2">
            <a:extLst>
              <a:ext uri="{FF2B5EF4-FFF2-40B4-BE49-F238E27FC236}">
                <a16:creationId xmlns:a16="http://schemas.microsoft.com/office/drawing/2014/main" id="{02E6ADE0-A440-1D43-AE3F-AF18F5903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284" y="1380808"/>
            <a:ext cx="2456363" cy="4096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4093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CONTACT STRESS</a:t>
            </a:r>
          </a:p>
        </p:txBody>
      </p:sp>
      <p:sp>
        <p:nvSpPr>
          <p:cNvPr id="6" name="TextBox 5">
            <a:extLst>
              <a:ext uri="{FF2B5EF4-FFF2-40B4-BE49-F238E27FC236}">
                <a16:creationId xmlns:a16="http://schemas.microsoft.com/office/drawing/2014/main" id="{A87927AC-8429-D242-9F31-193EE99C1A6C}"/>
              </a:ext>
            </a:extLst>
          </p:cNvPr>
          <p:cNvSpPr txBox="1"/>
          <p:nvPr/>
        </p:nvSpPr>
        <p:spPr>
          <a:xfrm>
            <a:off x="876822" y="1115395"/>
            <a:ext cx="10734804" cy="3456605"/>
          </a:xfrm>
          <a:prstGeom prst="rect">
            <a:avLst/>
          </a:prstGeom>
          <a:noFill/>
        </p:spPr>
        <p:txBody>
          <a:bodyPr wrap="square" rtlCol="0">
            <a:noAutofit/>
          </a:bodyPr>
          <a:lstStyle/>
          <a:p>
            <a:pPr marL="285750" indent="-285750">
              <a:lnSpc>
                <a:spcPct val="125000"/>
              </a:lnSpc>
              <a:buFont typeface="Arial" panose="020B0604020202020204" pitchFamily="34" charset="0"/>
              <a:buChar char="•"/>
            </a:pPr>
            <a:r>
              <a:rPr lang="en-US" dirty="0">
                <a:latin typeface="Gotham Narrow Book" pitchFamily="2" charset="0"/>
              </a:rPr>
              <a:t>You can experience contact stress to your forearms when you rest them on the leading edges of worktables. Nerves in the forearm are affected, your fingers and hands may tingle and feel numb, similar to the feeling when you hit your “funny bone.”</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You may experience pain and numbness in your legs if blood circulation is cut off by contact with the leading edge of a chair.</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Your forearms and wrists can be affected if wrist rests have sharp, hard leading edges.</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Tendons can be damaged when repetitive finger motion </a:t>
            </a:r>
            <a:br>
              <a:rPr lang="en-US" dirty="0">
                <a:latin typeface="Gotham Narrow Book" pitchFamily="2" charset="0"/>
              </a:rPr>
            </a:br>
            <a:r>
              <a:rPr lang="en-US" dirty="0">
                <a:latin typeface="Gotham Narrow Book" pitchFamily="2" charset="0"/>
              </a:rPr>
              <a:t>tasks are performed with a bent wrist. </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p:txBody>
      </p:sp>
      <p:pic>
        <p:nvPicPr>
          <p:cNvPr id="2" name="Picture 1">
            <a:extLst>
              <a:ext uri="{FF2B5EF4-FFF2-40B4-BE49-F238E27FC236}">
                <a16:creationId xmlns:a16="http://schemas.microsoft.com/office/drawing/2014/main" id="{7321DBC1-D016-E4B0-893F-3707B8D2BB80}"/>
              </a:ext>
            </a:extLst>
          </p:cNvPr>
          <p:cNvPicPr>
            <a:picLocks noChangeAspect="1"/>
          </p:cNvPicPr>
          <p:nvPr/>
        </p:nvPicPr>
        <p:blipFill>
          <a:blip r:embed="rId3"/>
          <a:stretch>
            <a:fillRect/>
          </a:stretch>
        </p:blipFill>
        <p:spPr>
          <a:xfrm>
            <a:off x="7405703" y="4014439"/>
            <a:ext cx="2440823" cy="1834658"/>
          </a:xfrm>
          <a:prstGeom prst="rect">
            <a:avLst/>
          </a:prstGeom>
        </p:spPr>
      </p:pic>
    </p:spTree>
    <p:extLst>
      <p:ext uri="{BB962C8B-B14F-4D97-AF65-F5344CB8AC3E}">
        <p14:creationId xmlns:p14="http://schemas.microsoft.com/office/powerpoint/2010/main" val="1536917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FORCE</a:t>
            </a:r>
          </a:p>
        </p:txBody>
      </p:sp>
      <p:sp>
        <p:nvSpPr>
          <p:cNvPr id="6" name="TextBox 5">
            <a:extLst>
              <a:ext uri="{FF2B5EF4-FFF2-40B4-BE49-F238E27FC236}">
                <a16:creationId xmlns:a16="http://schemas.microsoft.com/office/drawing/2014/main" id="{A87927AC-8429-D242-9F31-193EE99C1A6C}"/>
              </a:ext>
            </a:extLst>
          </p:cNvPr>
          <p:cNvSpPr txBox="1"/>
          <p:nvPr/>
        </p:nvSpPr>
        <p:spPr>
          <a:xfrm>
            <a:off x="876822" y="1115396"/>
            <a:ext cx="10734804" cy="3077464"/>
          </a:xfrm>
          <a:prstGeom prst="rect">
            <a:avLst/>
          </a:prstGeom>
          <a:noFill/>
        </p:spPr>
        <p:txBody>
          <a:bodyPr wrap="square" rtlCol="0">
            <a:noAutofit/>
          </a:bodyPr>
          <a:lstStyle/>
          <a:p>
            <a:pPr marL="285750" indent="-285750">
              <a:lnSpc>
                <a:spcPct val="125000"/>
              </a:lnSpc>
              <a:buFont typeface="Arial" panose="020B0604020202020204" pitchFamily="34" charset="0"/>
              <a:buChar char="•"/>
            </a:pPr>
            <a:r>
              <a:rPr lang="en-US" dirty="0">
                <a:latin typeface="Gotham Narrow Book" pitchFamily="2" charset="0"/>
              </a:rPr>
              <a:t>Your finger and forearm muscles may become sore if you use a pointing device at a setting that is so sensitive that it is hard to control. Hand and arm muscles must work continually to keep the device steady.</a:t>
            </a:r>
            <a:br>
              <a:rPr lang="en-US" dirty="0">
                <a:latin typeface="Gotham Narrow Book" pitchFamily="2" charset="0"/>
              </a:rPr>
            </a:b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Your shoulder and neck muscles are continually being used to lift the arm away from your body if the mouse is placed too far away.</a:t>
            </a:r>
            <a:br>
              <a:rPr lang="en-US" dirty="0">
                <a:latin typeface="Gotham Narrow Book" pitchFamily="2" charset="0"/>
              </a:rPr>
            </a:b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The muscles of the back can become strained if you must tilt your head back to view a monitor that is too high.</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a:lnSpc>
                <a:spcPct val="125000"/>
              </a:lnSpc>
            </a:pPr>
            <a:endParaRPr lang="en-US" dirty="0">
              <a:latin typeface="Gotham Narrow Book" pitchFamily="2" charset="0"/>
            </a:endParaRPr>
          </a:p>
        </p:txBody>
      </p:sp>
      <p:pic>
        <p:nvPicPr>
          <p:cNvPr id="2" name="Picture 1">
            <a:extLst>
              <a:ext uri="{FF2B5EF4-FFF2-40B4-BE49-F238E27FC236}">
                <a16:creationId xmlns:a16="http://schemas.microsoft.com/office/drawing/2014/main" id="{1E10D272-9B86-04FB-CA4D-D62BEAA22CEF}"/>
              </a:ext>
            </a:extLst>
          </p:cNvPr>
          <p:cNvPicPr>
            <a:picLocks noChangeAspect="1"/>
          </p:cNvPicPr>
          <p:nvPr/>
        </p:nvPicPr>
        <p:blipFill>
          <a:blip r:embed="rId3"/>
          <a:stretch>
            <a:fillRect/>
          </a:stretch>
        </p:blipFill>
        <p:spPr>
          <a:xfrm>
            <a:off x="9018967" y="3917033"/>
            <a:ext cx="2592659" cy="1944494"/>
          </a:xfrm>
          <a:prstGeom prst="rect">
            <a:avLst/>
          </a:prstGeom>
        </p:spPr>
      </p:pic>
    </p:spTree>
    <p:extLst>
      <p:ext uri="{BB962C8B-B14F-4D97-AF65-F5344CB8AC3E}">
        <p14:creationId xmlns:p14="http://schemas.microsoft.com/office/powerpoint/2010/main" val="2966621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REPETITION</a:t>
            </a:r>
          </a:p>
        </p:txBody>
      </p:sp>
      <p:sp>
        <p:nvSpPr>
          <p:cNvPr id="6" name="TextBox 5">
            <a:extLst>
              <a:ext uri="{FF2B5EF4-FFF2-40B4-BE49-F238E27FC236}">
                <a16:creationId xmlns:a16="http://schemas.microsoft.com/office/drawing/2014/main" id="{A87927AC-8429-D242-9F31-193EE99C1A6C}"/>
              </a:ext>
            </a:extLst>
          </p:cNvPr>
          <p:cNvSpPr txBox="1"/>
          <p:nvPr/>
        </p:nvSpPr>
        <p:spPr>
          <a:xfrm>
            <a:off x="876822" y="1115395"/>
            <a:ext cx="10734804" cy="4256705"/>
          </a:xfrm>
          <a:prstGeom prst="rect">
            <a:avLst/>
          </a:prstGeom>
          <a:noFill/>
        </p:spPr>
        <p:txBody>
          <a:bodyPr wrap="square" rtlCol="0">
            <a:noAutofit/>
          </a:bodyPr>
          <a:lstStyle/>
          <a:p>
            <a:pPr marL="285750" indent="-285750">
              <a:lnSpc>
                <a:spcPct val="125000"/>
              </a:lnSpc>
              <a:buFont typeface="Arial" panose="020B0604020202020204" pitchFamily="34" charset="0"/>
              <a:buChar char="•"/>
            </a:pPr>
            <a:r>
              <a:rPr lang="en-US" dirty="0">
                <a:latin typeface="Gotham Narrow Book" pitchFamily="2" charset="0"/>
              </a:rPr>
              <a:t>Computers require little task variation. Old typing activities, such as adding paper or mechanically advancing pages, have been reduced or eliminated. Users can stay in their chairs and type or perform mouse work for an almost unlimited amount of time. Under these conditions, a proficient typist can easily perform more than 18,000 keystrokes per hour. These repetitive motions can lead to tendon and tendon sheath injuries, especially if the wrist is bent during the activity.</a:t>
            </a:r>
            <a:br>
              <a:rPr lang="en-US" dirty="0">
                <a:latin typeface="Gotham Narrow Book" pitchFamily="2" charset="0"/>
              </a:rPr>
            </a:b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Similar repetitions occur when using a pointing device such as a mouse. Here, the hazard may be greater because the motions are often concentrated in only a few fingers of one hand.</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p:txBody>
      </p:sp>
    </p:spTree>
    <p:extLst>
      <p:ext uri="{BB962C8B-B14F-4D97-AF65-F5344CB8AC3E}">
        <p14:creationId xmlns:p14="http://schemas.microsoft.com/office/powerpoint/2010/main" val="72471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B7E921-4FB7-284B-9679-627B0D7126F5}"/>
              </a:ext>
            </a:extLst>
          </p:cNvPr>
          <p:cNvSpPr txBox="1"/>
          <p:nvPr/>
        </p:nvSpPr>
        <p:spPr>
          <a:xfrm>
            <a:off x="571500" y="538619"/>
            <a:ext cx="11040127" cy="461665"/>
          </a:xfrm>
          <a:prstGeom prst="rect">
            <a:avLst/>
          </a:prstGeom>
          <a:noFill/>
        </p:spPr>
        <p:txBody>
          <a:bodyPr wrap="square" rtlCol="0">
            <a:spAutoFit/>
          </a:bodyPr>
          <a:lstStyle/>
          <a:p>
            <a:r>
              <a:rPr lang="en-US" sz="2400" b="1" dirty="0">
                <a:solidFill>
                  <a:srgbClr val="63666A"/>
                </a:solidFill>
                <a:latin typeface="Gotham Narrow Bold" pitchFamily="2" charset="0"/>
              </a:rPr>
              <a:t>REPETITION</a:t>
            </a:r>
          </a:p>
        </p:txBody>
      </p:sp>
      <p:sp>
        <p:nvSpPr>
          <p:cNvPr id="6" name="TextBox 5">
            <a:extLst>
              <a:ext uri="{FF2B5EF4-FFF2-40B4-BE49-F238E27FC236}">
                <a16:creationId xmlns:a16="http://schemas.microsoft.com/office/drawing/2014/main" id="{A87927AC-8429-D242-9F31-193EE99C1A6C}"/>
              </a:ext>
            </a:extLst>
          </p:cNvPr>
          <p:cNvSpPr txBox="1"/>
          <p:nvPr/>
        </p:nvSpPr>
        <p:spPr>
          <a:xfrm>
            <a:off x="876822" y="1115395"/>
            <a:ext cx="10734804" cy="4256705"/>
          </a:xfrm>
          <a:prstGeom prst="rect">
            <a:avLst/>
          </a:prstGeom>
          <a:noFill/>
        </p:spPr>
        <p:txBody>
          <a:bodyPr wrap="square" rtlCol="0">
            <a:noAutofit/>
          </a:bodyPr>
          <a:lstStyle/>
          <a:p>
            <a:pPr marL="285750" indent="-285750">
              <a:lnSpc>
                <a:spcPct val="125000"/>
              </a:lnSpc>
              <a:buFont typeface="Arial" panose="020B0604020202020204" pitchFamily="34" charset="0"/>
              <a:buChar char="•"/>
            </a:pPr>
            <a:r>
              <a:rPr lang="en-US" dirty="0">
                <a:latin typeface="Gotham Narrow Book" pitchFamily="2" charset="0"/>
              </a:rPr>
              <a:t>A computer operator may remain in essentially the same posture for an entire shift. This forces a few isolated muscles to repeatedly activate to accomplish a task such as holding the head up or focusing on a computer screen.</a:t>
            </a:r>
            <a:br>
              <a:rPr lang="en-US" dirty="0">
                <a:latin typeface="Gotham Narrow Book" pitchFamily="2" charset="0"/>
              </a:rPr>
            </a:br>
            <a:endParaRPr lang="en-US" dirty="0">
              <a:latin typeface="Gotham Narrow Book" pitchFamily="2" charset="0"/>
            </a:endParaRPr>
          </a:p>
          <a:p>
            <a:pPr marL="285750" indent="-285750">
              <a:lnSpc>
                <a:spcPct val="125000"/>
              </a:lnSpc>
              <a:buFont typeface="Arial" panose="020B0604020202020204" pitchFamily="34" charset="0"/>
              <a:buChar char="•"/>
            </a:pPr>
            <a:r>
              <a:rPr lang="en-US" dirty="0">
                <a:latin typeface="Gotham Narrow Book" pitchFamily="2" charset="0"/>
              </a:rPr>
              <a:t>A poorly designed workstation may cause you to repeatedly reach to use a mouse or answer the phone. This can fatigue the muscles of the shoulder and irritate the tendons.</a:t>
            </a: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a:p>
            <a:pPr marL="285750" indent="-285750">
              <a:lnSpc>
                <a:spcPct val="125000"/>
              </a:lnSpc>
              <a:buFont typeface="Arial" panose="020B0604020202020204" pitchFamily="34" charset="0"/>
              <a:buChar char="•"/>
            </a:pPr>
            <a:endParaRPr lang="en-US" dirty="0">
              <a:latin typeface="Gotham Narrow Book" pitchFamily="2" charset="0"/>
            </a:endParaRPr>
          </a:p>
        </p:txBody>
      </p:sp>
      <p:pic>
        <p:nvPicPr>
          <p:cNvPr id="2" name="Picture 1">
            <a:extLst>
              <a:ext uri="{FF2B5EF4-FFF2-40B4-BE49-F238E27FC236}">
                <a16:creationId xmlns:a16="http://schemas.microsoft.com/office/drawing/2014/main" id="{D2A0A1E6-08E2-DBA4-2090-71680BEFEA40}"/>
              </a:ext>
            </a:extLst>
          </p:cNvPr>
          <p:cNvPicPr>
            <a:picLocks noChangeAspect="1"/>
          </p:cNvPicPr>
          <p:nvPr/>
        </p:nvPicPr>
        <p:blipFill>
          <a:blip r:embed="rId3"/>
          <a:stretch>
            <a:fillRect/>
          </a:stretch>
        </p:blipFill>
        <p:spPr>
          <a:xfrm>
            <a:off x="8141132" y="2938445"/>
            <a:ext cx="3470495" cy="2804160"/>
          </a:xfrm>
          <a:prstGeom prst="rect">
            <a:avLst/>
          </a:prstGeom>
        </p:spPr>
      </p:pic>
    </p:spTree>
    <p:extLst>
      <p:ext uri="{BB962C8B-B14F-4D97-AF65-F5344CB8AC3E}">
        <p14:creationId xmlns:p14="http://schemas.microsoft.com/office/powerpoint/2010/main" val="6971274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 Point Template 2" id="{E7567C99-B98E-8A4B-A530-2F9B1CC5B8CF}" vid="{F10C8240-B11D-874B-8064-C9F59BD846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632</TotalTime>
  <Words>2043</Words>
  <Application>Microsoft Macintosh PowerPoint</Application>
  <PresentationFormat>Widescreen</PresentationFormat>
  <Paragraphs>281</Paragraphs>
  <Slides>44</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Aptos</vt:lpstr>
      <vt:lpstr>Arial</vt:lpstr>
      <vt:lpstr>Calibri</vt:lpstr>
      <vt:lpstr>Calibri Light</vt:lpstr>
      <vt:lpstr>FjallaOne</vt:lpstr>
      <vt:lpstr>Gotham Narrow Bold</vt:lpstr>
      <vt:lpstr>Gotham Narrow Book</vt:lpstr>
      <vt:lpstr>Rubik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Classen, Codee S</dc:creator>
  <cp:lastModifiedBy>Christy, Alex</cp:lastModifiedBy>
  <cp:revision>36</cp:revision>
  <dcterms:created xsi:type="dcterms:W3CDTF">2019-10-03T19:20:41Z</dcterms:created>
  <dcterms:modified xsi:type="dcterms:W3CDTF">2025-08-13T17:13:40Z</dcterms:modified>
</cp:coreProperties>
</file>