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64" r:id="rId5"/>
    <p:sldId id="331" r:id="rId6"/>
    <p:sldId id="329" r:id="rId7"/>
    <p:sldId id="376" r:id="rId8"/>
    <p:sldId id="345" r:id="rId9"/>
    <p:sldId id="367" r:id="rId10"/>
    <p:sldId id="391" r:id="rId11"/>
    <p:sldId id="346" r:id="rId12"/>
    <p:sldId id="369" r:id="rId13"/>
    <p:sldId id="378" r:id="rId14"/>
    <p:sldId id="354" r:id="rId15"/>
    <p:sldId id="371" r:id="rId16"/>
    <p:sldId id="388" r:id="rId17"/>
    <p:sldId id="360" r:id="rId18"/>
    <p:sldId id="373" r:id="rId19"/>
    <p:sldId id="392" r:id="rId20"/>
    <p:sldId id="381" r:id="rId21"/>
    <p:sldId id="382" r:id="rId22"/>
    <p:sldId id="393" r:id="rId23"/>
    <p:sldId id="384" r:id="rId24"/>
    <p:sldId id="385" r:id="rId25"/>
    <p:sldId id="390" r:id="rId26"/>
    <p:sldId id="328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Dztr3cjBE6zZabRz7dOqgA==" hashData="3OpycF4TtX1CAAZs0emqGpjSWHx7igdA8YYTzX54rs6W87Og7nqx5TeKYko2tAmjmA04m7BIzX86LZuJamuwjg=="/>
  <p:extLst>
    <p:ext uri="{EFAFB233-063F-42B5-8137-9DF3F51BA10A}">
      <p15:sldGuideLst xmlns:p15="http://schemas.microsoft.com/office/powerpoint/2012/main">
        <p15:guide id="1" orient="horz" pos="3384" userDrawn="1">
          <p15:clr>
            <a:srgbClr val="A4A3A4"/>
          </p15:clr>
        </p15:guide>
        <p15:guide id="2" pos="3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6400"/>
    <a:srgbClr val="63666A"/>
    <a:srgbClr val="FA6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272" y="176"/>
      </p:cViewPr>
      <p:guideLst>
        <p:guide orient="horz" pos="3384"/>
        <p:guide pos="3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08BFFB-A540-6648-9625-4836B62317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C73EC4-0299-014F-AB63-5613D710FC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2F94B0-DB87-5A47-AE2A-0E1D86F67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3C7D-B11C-8E43-A742-35D7D77F5333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FFB195-33B6-C54F-918A-7B248F91B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38E47-E1D2-464F-84C8-7CF125C7B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B41D-D4B6-FD40-8C8E-00FA62457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823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339E2-8162-854A-9785-5C0F887B1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A9A83B-A163-C845-9E2F-242B3E72FC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871843-8078-8E4F-8AC3-9CABB3CE7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3C7D-B11C-8E43-A742-35D7D77F5333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D168B9-963D-5547-88F3-E66B21026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C0DBA-6DFD-EC49-89EB-D72108C35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B41D-D4B6-FD40-8C8E-00FA62457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972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7CA7D84-2420-C449-A619-DE23F7AE49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089566-ACC1-2E48-8FA3-7D191784C5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F448E-F29F-884C-AD6B-D96AC7BCF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3C7D-B11C-8E43-A742-35D7D77F5333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5FAC67-CC10-C84A-A4CE-4B65A7F96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46715D-9921-8940-8B6B-19FEC38DC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B41D-D4B6-FD40-8C8E-00FA62457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304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DAAAF-162B-764C-9165-99A039251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F5F611-392F-DE4F-869D-D71D33C986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B88EED-AC6C-364B-9B86-E7777D627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3C7D-B11C-8E43-A742-35D7D77F5333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25717A-C572-9F4A-8C49-35876F4BA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EF19E1-DD71-9048-A713-8333C81FF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B41D-D4B6-FD40-8C8E-00FA62457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523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5169D8-0C4B-4C49-954B-B50510DC9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8C253F-263A-9548-A099-C98753CC65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1C5EEA-A592-FA4D-B776-28DE68146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3C7D-B11C-8E43-A742-35D7D77F5333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18A7AD-6FAE-E047-B091-0E5E743AD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2A0334-B68E-0644-8F59-DB61E640E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B41D-D4B6-FD40-8C8E-00FA62457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925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7E8FA-CF49-3F41-A16F-3BCB18480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8D15DF-683F-CA4F-B72E-077596B1A0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BB0DF0-3BB7-4A45-AAED-0ED87981FB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0C2B11-07E0-AA49-8CAB-02F7E3B03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3C7D-B11C-8E43-A742-35D7D77F5333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D39DF7-CBF9-E74C-B379-C9291CD34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A7A2C5-C891-D84D-9269-2CE5A7DEC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B41D-D4B6-FD40-8C8E-00FA62457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912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B0516-810D-3146-A79C-F110832A9B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71F2ED-DA19-0147-86CB-F005966370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AB8081-56DC-E84A-92B5-98898A06C1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C6D4B9-57CA-A545-B68A-D59E610813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829C2E1-3752-6148-A1AE-8BD5EED321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3DC856-1C30-9A45-A8B9-2CBD49633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3C7D-B11C-8E43-A742-35D7D77F5333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50F0AE-49BE-2041-8FD8-B825604CD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892C59-772A-6242-81EB-4F2695D4C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B41D-D4B6-FD40-8C8E-00FA62457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333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16B5D2-BF11-1047-9083-119184BF7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5F0279-DC95-1944-A206-6B077F0AA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3C7D-B11C-8E43-A742-35D7D77F5333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A981DB-E2D7-EA48-82BE-628C37BED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DB7645-C9C2-1E48-A9C3-BFF2634EB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B41D-D4B6-FD40-8C8E-00FA62457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097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39D316-3D33-5145-854C-38AAD7F30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3C7D-B11C-8E43-A742-35D7D77F5333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08E516-C2C9-9148-83F9-7F7F64469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E85027-4659-ED4A-AEC6-1B447F656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B41D-D4B6-FD40-8C8E-00FA62457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557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13B70-3B6B-7C46-932B-D820284718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2E4202-47F6-374E-B56D-13004790BF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A41383-C902-B745-815D-A6E6B8C6A0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1057A3-65A5-ED42-98E3-7340343EF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3C7D-B11C-8E43-A742-35D7D77F5333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2BEA6D-495E-754E-9B75-49BF9C706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51FE09-6AC0-B648-BB6F-7210AA6C1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B41D-D4B6-FD40-8C8E-00FA62457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299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65CC57-A14E-2145-A748-1258E07D55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9B45EF-9D37-2641-927E-67A6D4CF46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91C982-4DDE-BC40-9231-AEAFF2CC45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5DD25F-1CC5-814E-A0F3-7D4E58162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3C7D-B11C-8E43-A742-35D7D77F5333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E9E17A-3562-B641-B9A8-6360810DA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FFDCFE-5830-8541-81C5-9937B204E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B41D-D4B6-FD40-8C8E-00FA62457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131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027420-8314-BA4E-BA14-76D22FE5E9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739A44-6E65-7546-A1B9-B020895644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23C7D-B11C-8E43-A742-35D7D77F5333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64D054-124A-2040-A81D-AB921CEAC6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9B41D-D4B6-FD40-8C8E-00FA6245780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Placeholder 7">
            <a:extLst>
              <a:ext uri="{FF2B5EF4-FFF2-40B4-BE49-F238E27FC236}">
                <a16:creationId xmlns:a16="http://schemas.microsoft.com/office/drawing/2014/main" id="{4328C7BD-97E0-8746-BE4A-081D2E08B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06304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E81A51A-3168-024C-AD87-56547AE479AD}"/>
              </a:ext>
            </a:extLst>
          </p:cNvPr>
          <p:cNvSpPr txBox="1"/>
          <p:nvPr/>
        </p:nvSpPr>
        <p:spPr>
          <a:xfrm>
            <a:off x="431243" y="3114181"/>
            <a:ext cx="1132951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solidFill>
                  <a:srgbClr val="FA6400"/>
                </a:solidFill>
                <a:latin typeface="FjallaOne" panose="02000506040000020004" pitchFamily="2" charset="77"/>
              </a:rPr>
              <a:t>Office Safety Training Quiz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51FAA6-B02C-0841-8093-DB5B5E2D753C}"/>
              </a:ext>
            </a:extLst>
          </p:cNvPr>
          <p:cNvSpPr txBox="1"/>
          <p:nvPr/>
        </p:nvSpPr>
        <p:spPr>
          <a:xfrm>
            <a:off x="584026" y="4217769"/>
            <a:ext cx="110401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63666A"/>
                </a:solidFill>
                <a:latin typeface="Gotham Narrow Bold" pitchFamily="50" charset="0"/>
                <a:cs typeface="Rubik" panose="02000604000000020004" pitchFamily="2" charset="-79"/>
              </a:rPr>
              <a:t>OKLAHOMA STATE UNIVERSITY</a:t>
            </a:r>
          </a:p>
        </p:txBody>
      </p:sp>
      <p:pic>
        <p:nvPicPr>
          <p:cNvPr id="2" name="Picture 1" descr="Environmental Health and Safety logo">
            <a:extLst>
              <a:ext uri="{FF2B5EF4-FFF2-40B4-BE49-F238E27FC236}">
                <a16:creationId xmlns:a16="http://schemas.microsoft.com/office/drawing/2014/main" id="{FC648BDB-89E2-62CF-E922-75A39C39C54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871" t="35042" r="34480" b="32317"/>
          <a:stretch/>
        </p:blipFill>
        <p:spPr>
          <a:xfrm>
            <a:off x="4454563" y="5263533"/>
            <a:ext cx="3282874" cy="679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17383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F907AAF-E300-7402-4F01-D099BBB2A1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3A6259D8-E953-23AA-DFBD-0C13C70F5478}"/>
              </a:ext>
            </a:extLst>
          </p:cNvPr>
          <p:cNvSpPr txBox="1"/>
          <p:nvPr/>
        </p:nvSpPr>
        <p:spPr>
          <a:xfrm>
            <a:off x="1141408" y="1095962"/>
            <a:ext cx="99091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3666A"/>
                </a:solidFill>
                <a:latin typeface="Gotham Narrow Bold" pitchFamily="50" charset="0"/>
              </a:rPr>
              <a:t>The best way to lift a heavy object is to bend at the waist and keep a curved back.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949234A-AAEC-57F5-FF1E-90194CD69C27}"/>
              </a:ext>
            </a:extLst>
          </p:cNvPr>
          <p:cNvSpPr txBox="1"/>
          <p:nvPr/>
        </p:nvSpPr>
        <p:spPr>
          <a:xfrm>
            <a:off x="5516326" y="5300372"/>
            <a:ext cx="1159346" cy="46166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5000"/>
              </a:lnSpc>
            </a:pPr>
            <a:endParaRPr lang="en-US" dirty="0">
              <a:latin typeface="Gotham Narrow Book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FA66F1B-E441-320C-E0D6-414FF38ADDB3}"/>
              </a:ext>
            </a:extLst>
          </p:cNvPr>
          <p:cNvSpPr txBox="1"/>
          <p:nvPr/>
        </p:nvSpPr>
        <p:spPr>
          <a:xfrm>
            <a:off x="1500182" y="2548711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A. True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42A156F-F2A5-1DCC-C571-0F25AEB99FC5}"/>
              </a:ext>
            </a:extLst>
          </p:cNvPr>
          <p:cNvSpPr txBox="1"/>
          <p:nvPr/>
        </p:nvSpPr>
        <p:spPr>
          <a:xfrm>
            <a:off x="7012614" y="2551183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Gotham Narrow Bold" pitchFamily="50" charset="0"/>
              </a:rPr>
              <a:t>B. False</a:t>
            </a:r>
          </a:p>
        </p:txBody>
      </p:sp>
    </p:spTree>
    <p:extLst>
      <p:ext uri="{BB962C8B-B14F-4D97-AF65-F5344CB8AC3E}">
        <p14:creationId xmlns:p14="http://schemas.microsoft.com/office/powerpoint/2010/main" val="15985697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ECD0BB7-9E63-2237-3ADD-F8761C995A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47EAEE1-A3EE-9293-F2EF-E57D5E242141}"/>
              </a:ext>
            </a:extLst>
          </p:cNvPr>
          <p:cNvSpPr txBox="1"/>
          <p:nvPr/>
        </p:nvSpPr>
        <p:spPr>
          <a:xfrm>
            <a:off x="584026" y="2967349"/>
            <a:ext cx="11040127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300" dirty="0">
                <a:solidFill>
                  <a:srgbClr val="FA6400"/>
                </a:solidFill>
                <a:latin typeface="FjallaOne" panose="02000506040000020004" pitchFamily="2" charset="77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Question 4</a:t>
            </a:r>
            <a:endParaRPr lang="en-US" sz="6300" dirty="0">
              <a:solidFill>
                <a:srgbClr val="FA6400"/>
              </a:solidFill>
              <a:latin typeface="FjallaOne" panose="02000506040000020004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7827133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B2410F9-C4EE-7B79-CF1A-CFAD91898D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F4C1301D-2B17-D7D8-8686-94B03E126C63}"/>
              </a:ext>
            </a:extLst>
          </p:cNvPr>
          <p:cNvSpPr txBox="1"/>
          <p:nvPr/>
        </p:nvSpPr>
        <p:spPr>
          <a:xfrm>
            <a:off x="1035170" y="1095962"/>
            <a:ext cx="99091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3666A"/>
                </a:solidFill>
                <a:latin typeface="Gotham Narrow Bold" pitchFamily="50" charset="0"/>
              </a:rPr>
              <a:t>Regular exposure of more than 1 minute to 110 decibels of noise can cause permanent hearing loss.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A4B60A4-DE59-4B4F-B27E-8077AE96FD18}"/>
              </a:ext>
            </a:extLst>
          </p:cNvPr>
          <p:cNvSpPr txBox="1"/>
          <p:nvPr/>
        </p:nvSpPr>
        <p:spPr>
          <a:xfrm>
            <a:off x="5516326" y="5300372"/>
            <a:ext cx="1159346" cy="46166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5000"/>
              </a:lnSpc>
            </a:pPr>
            <a:endParaRPr lang="en-US" dirty="0">
              <a:latin typeface="Gotham Narrow Book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272F557-281C-F873-AE85-260F602D3C54}"/>
              </a:ext>
            </a:extLst>
          </p:cNvPr>
          <p:cNvSpPr txBox="1"/>
          <p:nvPr/>
        </p:nvSpPr>
        <p:spPr>
          <a:xfrm>
            <a:off x="1500182" y="2551183"/>
            <a:ext cx="14208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A. True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0B3C215-A25A-FDAF-F551-C89D38507C07}"/>
              </a:ext>
            </a:extLst>
          </p:cNvPr>
          <p:cNvSpPr txBox="1"/>
          <p:nvPr/>
        </p:nvSpPr>
        <p:spPr>
          <a:xfrm>
            <a:off x="7012614" y="2551183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B. False</a:t>
            </a:r>
          </a:p>
        </p:txBody>
      </p:sp>
    </p:spTree>
    <p:extLst>
      <p:ext uri="{BB962C8B-B14F-4D97-AF65-F5344CB8AC3E}">
        <p14:creationId xmlns:p14="http://schemas.microsoft.com/office/powerpoint/2010/main" val="15645239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520601E-75A7-5CF8-E589-1B100B1F3B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A8AB622C-8B04-1A09-32D1-B1C4FBC5A130}"/>
              </a:ext>
            </a:extLst>
          </p:cNvPr>
          <p:cNvSpPr txBox="1"/>
          <p:nvPr/>
        </p:nvSpPr>
        <p:spPr>
          <a:xfrm>
            <a:off x="1035170" y="1095962"/>
            <a:ext cx="99091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3666A"/>
                </a:solidFill>
                <a:latin typeface="Gotham Narrow Bold" pitchFamily="50" charset="0"/>
              </a:rPr>
              <a:t>Regular exposure of more than 1 minute to 110 decibels of noise can cause permanent hearing loss.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9ADA792-7359-1BEE-EB24-B3E9555EFC62}"/>
              </a:ext>
            </a:extLst>
          </p:cNvPr>
          <p:cNvSpPr txBox="1"/>
          <p:nvPr/>
        </p:nvSpPr>
        <p:spPr>
          <a:xfrm>
            <a:off x="5516326" y="5300372"/>
            <a:ext cx="1159346" cy="46166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5000"/>
              </a:lnSpc>
            </a:pPr>
            <a:endParaRPr lang="en-US" dirty="0">
              <a:latin typeface="Gotham Narrow Book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A76E2A6-20A7-47DA-4330-01E190561D6B}"/>
              </a:ext>
            </a:extLst>
          </p:cNvPr>
          <p:cNvSpPr txBox="1"/>
          <p:nvPr/>
        </p:nvSpPr>
        <p:spPr>
          <a:xfrm>
            <a:off x="1500182" y="2551183"/>
            <a:ext cx="14208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Gotham Narrow Bold" pitchFamily="50" charset="0"/>
              </a:rPr>
              <a:t>A. True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B62D2C-091B-3004-A210-E5F544595E9A}"/>
              </a:ext>
            </a:extLst>
          </p:cNvPr>
          <p:cNvSpPr txBox="1"/>
          <p:nvPr/>
        </p:nvSpPr>
        <p:spPr>
          <a:xfrm>
            <a:off x="7012614" y="2551183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B. False</a:t>
            </a:r>
          </a:p>
        </p:txBody>
      </p:sp>
    </p:spTree>
    <p:extLst>
      <p:ext uri="{BB962C8B-B14F-4D97-AF65-F5344CB8AC3E}">
        <p14:creationId xmlns:p14="http://schemas.microsoft.com/office/powerpoint/2010/main" val="17990140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962C42D-5E6D-411E-1562-394F1F8C40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37A6F1E-7B42-E99F-3122-5356D810DAD9}"/>
              </a:ext>
            </a:extLst>
          </p:cNvPr>
          <p:cNvSpPr txBox="1"/>
          <p:nvPr/>
        </p:nvSpPr>
        <p:spPr>
          <a:xfrm>
            <a:off x="584026" y="2967349"/>
            <a:ext cx="11040127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300" dirty="0">
                <a:solidFill>
                  <a:srgbClr val="FB6400"/>
                </a:solidFill>
                <a:latin typeface="FjallaOne" panose="02000506040000020004" pitchFamily="2" charset="77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Question 5</a:t>
            </a:r>
            <a:endParaRPr lang="en-US" sz="6300" dirty="0">
              <a:solidFill>
                <a:srgbClr val="FB6400"/>
              </a:solidFill>
              <a:latin typeface="FjallaOne" panose="02000506040000020004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2615616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A28ADEF-C0AB-3334-E56D-99550290B7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5D7BD9A6-1864-AFA7-CFBC-E19195B41687}"/>
              </a:ext>
            </a:extLst>
          </p:cNvPr>
          <p:cNvSpPr txBox="1"/>
          <p:nvPr/>
        </p:nvSpPr>
        <p:spPr>
          <a:xfrm>
            <a:off x="1141408" y="1095962"/>
            <a:ext cx="99091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3666A"/>
                </a:solidFill>
                <a:latin typeface="Gotham Narrow Bold" pitchFamily="50" charset="0"/>
              </a:rPr>
              <a:t>What is indoor air quality?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C3DEFF1-9DEF-3485-5D63-34CDC6FB7E17}"/>
              </a:ext>
            </a:extLst>
          </p:cNvPr>
          <p:cNvSpPr txBox="1"/>
          <p:nvPr/>
        </p:nvSpPr>
        <p:spPr>
          <a:xfrm>
            <a:off x="5516326" y="5300372"/>
            <a:ext cx="1159346" cy="46166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5000"/>
              </a:lnSpc>
            </a:pPr>
            <a:endParaRPr lang="en-US" dirty="0">
              <a:latin typeface="Gotham Narrow Book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83E8139-D339-04BE-7724-1FB8FEA8F144}"/>
              </a:ext>
            </a:extLst>
          </p:cNvPr>
          <p:cNvSpPr txBox="1"/>
          <p:nvPr/>
        </p:nvSpPr>
        <p:spPr>
          <a:xfrm>
            <a:off x="1141408" y="2430907"/>
            <a:ext cx="367920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A. The study of pollutant levels within the office environment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C7713C9-5189-42C2-F4A1-C16A904B3021}"/>
              </a:ext>
            </a:extLst>
          </p:cNvPr>
          <p:cNvSpPr txBox="1"/>
          <p:nvPr/>
        </p:nvSpPr>
        <p:spPr>
          <a:xfrm>
            <a:off x="1141408" y="3780763"/>
            <a:ext cx="41160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B. The measure of average air temperature in an enclosed space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C765ED9-D752-D8C5-BD87-E5F037CA8A1D}"/>
              </a:ext>
            </a:extLst>
          </p:cNvPr>
          <p:cNvSpPr txBox="1"/>
          <p:nvPr/>
        </p:nvSpPr>
        <p:spPr>
          <a:xfrm>
            <a:off x="7012614" y="3801458"/>
            <a:ext cx="367920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D. The study of the relationship between air temperature and olfaction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6EEB456-4EA5-2F64-6F8F-CD391B593D2A}"/>
              </a:ext>
            </a:extLst>
          </p:cNvPr>
          <p:cNvSpPr txBox="1"/>
          <p:nvPr/>
        </p:nvSpPr>
        <p:spPr>
          <a:xfrm>
            <a:off x="7012614" y="2410212"/>
            <a:ext cx="367920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C. The measure of air velocity in an enclosed space</a:t>
            </a:r>
          </a:p>
        </p:txBody>
      </p:sp>
    </p:spTree>
    <p:extLst>
      <p:ext uri="{BB962C8B-B14F-4D97-AF65-F5344CB8AC3E}">
        <p14:creationId xmlns:p14="http://schemas.microsoft.com/office/powerpoint/2010/main" val="24728919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5F21623-C2CA-0DF0-E392-04D79F7BA1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E6909E93-59DF-0B75-E748-FA756262C066}"/>
              </a:ext>
            </a:extLst>
          </p:cNvPr>
          <p:cNvSpPr txBox="1"/>
          <p:nvPr/>
        </p:nvSpPr>
        <p:spPr>
          <a:xfrm>
            <a:off x="1141408" y="1095962"/>
            <a:ext cx="99091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3666A"/>
                </a:solidFill>
                <a:latin typeface="Gotham Narrow Bold" pitchFamily="50" charset="0"/>
              </a:rPr>
              <a:t>What is indoor air quality?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0FF9107-76E1-DB61-A883-4C84E65B3256}"/>
              </a:ext>
            </a:extLst>
          </p:cNvPr>
          <p:cNvSpPr txBox="1"/>
          <p:nvPr/>
        </p:nvSpPr>
        <p:spPr>
          <a:xfrm>
            <a:off x="5516326" y="5300372"/>
            <a:ext cx="1159346" cy="46166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5000"/>
              </a:lnSpc>
            </a:pPr>
            <a:endParaRPr lang="en-US" dirty="0">
              <a:latin typeface="Gotham Narrow Book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4D42E01-CAA7-BE17-DC0E-9F6758CDEE64}"/>
              </a:ext>
            </a:extLst>
          </p:cNvPr>
          <p:cNvSpPr txBox="1"/>
          <p:nvPr/>
        </p:nvSpPr>
        <p:spPr>
          <a:xfrm>
            <a:off x="1141408" y="2430907"/>
            <a:ext cx="367920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Gotham Narrow Bold" pitchFamily="50" charset="0"/>
              </a:rPr>
              <a:t>A. The study of pollutant levels within the office environment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E2F6A15-1D31-3EFA-55F1-7774318E6163}"/>
              </a:ext>
            </a:extLst>
          </p:cNvPr>
          <p:cNvSpPr txBox="1"/>
          <p:nvPr/>
        </p:nvSpPr>
        <p:spPr>
          <a:xfrm>
            <a:off x="1141408" y="3780763"/>
            <a:ext cx="41160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B. The measure of average air temperature in an enclosed space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7B05A5E-0BB4-6442-39D8-F5D7AFA2DF1B}"/>
              </a:ext>
            </a:extLst>
          </p:cNvPr>
          <p:cNvSpPr txBox="1"/>
          <p:nvPr/>
        </p:nvSpPr>
        <p:spPr>
          <a:xfrm>
            <a:off x="7012614" y="3801458"/>
            <a:ext cx="367920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D. The study of the relationship between air temperature and olfaction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400F244-9104-B575-D85D-2D8BFEF89935}"/>
              </a:ext>
            </a:extLst>
          </p:cNvPr>
          <p:cNvSpPr txBox="1"/>
          <p:nvPr/>
        </p:nvSpPr>
        <p:spPr>
          <a:xfrm>
            <a:off x="7012614" y="2410212"/>
            <a:ext cx="367920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C. The measure of air velocity in an enclosed space</a:t>
            </a:r>
          </a:p>
        </p:txBody>
      </p:sp>
    </p:spTree>
    <p:extLst>
      <p:ext uri="{BB962C8B-B14F-4D97-AF65-F5344CB8AC3E}">
        <p14:creationId xmlns:p14="http://schemas.microsoft.com/office/powerpoint/2010/main" val="11049291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2C070D5-015C-9641-F071-BFF533E808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4329F95-9282-2844-7C4E-E61BABC21CEF}"/>
              </a:ext>
            </a:extLst>
          </p:cNvPr>
          <p:cNvSpPr txBox="1"/>
          <p:nvPr/>
        </p:nvSpPr>
        <p:spPr>
          <a:xfrm>
            <a:off x="584026" y="2967349"/>
            <a:ext cx="11040127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300" dirty="0">
                <a:solidFill>
                  <a:srgbClr val="FB6400"/>
                </a:solidFill>
                <a:latin typeface="FjallaOne" panose="02000506040000020004" pitchFamily="2" charset="77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Question 6</a:t>
            </a:r>
            <a:endParaRPr lang="en-US" sz="6300" dirty="0">
              <a:solidFill>
                <a:srgbClr val="FB6400"/>
              </a:solidFill>
              <a:latin typeface="FjallaOne" panose="02000506040000020004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9594852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9218556-803B-D299-4DA5-D76DF20D5B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0D56EA14-3C1C-70AD-B5FC-98E244ABED7E}"/>
              </a:ext>
            </a:extLst>
          </p:cNvPr>
          <p:cNvSpPr txBox="1"/>
          <p:nvPr/>
        </p:nvSpPr>
        <p:spPr>
          <a:xfrm>
            <a:off x="1141408" y="1095962"/>
            <a:ext cx="99091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3666A"/>
                </a:solidFill>
                <a:latin typeface="Gotham Narrow Bold" pitchFamily="50" charset="0"/>
              </a:rPr>
              <a:t>What is daisy-chaining?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9F9F004-26B0-5264-0A29-0E272E080079}"/>
              </a:ext>
            </a:extLst>
          </p:cNvPr>
          <p:cNvSpPr txBox="1"/>
          <p:nvPr/>
        </p:nvSpPr>
        <p:spPr>
          <a:xfrm>
            <a:off x="5516326" y="5300372"/>
            <a:ext cx="1159346" cy="46166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5000"/>
              </a:lnSpc>
            </a:pPr>
            <a:endParaRPr lang="en-US" dirty="0">
              <a:latin typeface="Gotham Narrow Book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65A274E-F74D-7B59-C72C-5B00AFAF0419}"/>
              </a:ext>
            </a:extLst>
          </p:cNvPr>
          <p:cNvSpPr txBox="1"/>
          <p:nvPr/>
        </p:nvSpPr>
        <p:spPr>
          <a:xfrm>
            <a:off x="1141408" y="2248980"/>
            <a:ext cx="367920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A. Plugging one power strip into another power strip, or one extension cord into another extension cord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7554C54-3933-0807-15F5-68954E7B0F18}"/>
              </a:ext>
            </a:extLst>
          </p:cNvPr>
          <p:cNvSpPr txBox="1"/>
          <p:nvPr/>
        </p:nvSpPr>
        <p:spPr>
          <a:xfrm>
            <a:off x="1141408" y="3898829"/>
            <a:ext cx="41160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B. Creating a daisy pattern in your extension cord to increase surface area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298D733-6190-119E-D4CD-3308CCF07AD0}"/>
              </a:ext>
            </a:extLst>
          </p:cNvPr>
          <p:cNvSpPr txBox="1"/>
          <p:nvPr/>
        </p:nvSpPr>
        <p:spPr>
          <a:xfrm>
            <a:off x="7012614" y="3862961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D. None of the above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93C585B-664D-C944-8857-0413360AE78F}"/>
              </a:ext>
            </a:extLst>
          </p:cNvPr>
          <p:cNvSpPr txBox="1"/>
          <p:nvPr/>
        </p:nvSpPr>
        <p:spPr>
          <a:xfrm>
            <a:off x="7012614" y="2228671"/>
            <a:ext cx="367920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C. Chaining your surge protector to the floor to prevent excessive movement</a:t>
            </a:r>
          </a:p>
        </p:txBody>
      </p:sp>
    </p:spTree>
    <p:extLst>
      <p:ext uri="{BB962C8B-B14F-4D97-AF65-F5344CB8AC3E}">
        <p14:creationId xmlns:p14="http://schemas.microsoft.com/office/powerpoint/2010/main" val="30019791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D93F3C9-9D37-7F41-2553-1D6662D40C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5E3E110A-7364-D362-FAAA-C215685B38A5}"/>
              </a:ext>
            </a:extLst>
          </p:cNvPr>
          <p:cNvSpPr txBox="1"/>
          <p:nvPr/>
        </p:nvSpPr>
        <p:spPr>
          <a:xfrm>
            <a:off x="1141408" y="1095962"/>
            <a:ext cx="99091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3666A"/>
                </a:solidFill>
                <a:latin typeface="Gotham Narrow Bold" pitchFamily="50" charset="0"/>
              </a:rPr>
              <a:t>What is daisy-chaining?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630E96F-4442-CCB2-CBF6-6AAD6AC46BB2}"/>
              </a:ext>
            </a:extLst>
          </p:cNvPr>
          <p:cNvSpPr txBox="1"/>
          <p:nvPr/>
        </p:nvSpPr>
        <p:spPr>
          <a:xfrm>
            <a:off x="5516326" y="5300372"/>
            <a:ext cx="1159346" cy="46166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5000"/>
              </a:lnSpc>
            </a:pPr>
            <a:endParaRPr lang="en-US" dirty="0">
              <a:latin typeface="Gotham Narrow Book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8BD9FA8-8410-BC47-DF74-BA33862E9D08}"/>
              </a:ext>
            </a:extLst>
          </p:cNvPr>
          <p:cNvSpPr txBox="1"/>
          <p:nvPr/>
        </p:nvSpPr>
        <p:spPr>
          <a:xfrm>
            <a:off x="1141408" y="2248980"/>
            <a:ext cx="367920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Gotham Narrow Bold" pitchFamily="50" charset="0"/>
              </a:rPr>
              <a:t>A. Plugging one power strip into another power strip, or one extension cord into another extension cord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914D1C-9D86-4511-3D75-0E40E96B35F1}"/>
              </a:ext>
            </a:extLst>
          </p:cNvPr>
          <p:cNvSpPr txBox="1"/>
          <p:nvPr/>
        </p:nvSpPr>
        <p:spPr>
          <a:xfrm>
            <a:off x="1141408" y="3898829"/>
            <a:ext cx="41160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B. Creating a daisy pattern in your extension cord to increase surface area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951F367-844D-EAD5-8E14-99BFD5BF0C91}"/>
              </a:ext>
            </a:extLst>
          </p:cNvPr>
          <p:cNvSpPr txBox="1"/>
          <p:nvPr/>
        </p:nvSpPr>
        <p:spPr>
          <a:xfrm>
            <a:off x="7012614" y="3862961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D. None of the above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91A57F4-3898-C309-A9A4-F4040369DE14}"/>
              </a:ext>
            </a:extLst>
          </p:cNvPr>
          <p:cNvSpPr txBox="1"/>
          <p:nvPr/>
        </p:nvSpPr>
        <p:spPr>
          <a:xfrm>
            <a:off x="7012614" y="2228671"/>
            <a:ext cx="367920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C. Chaining your surge protector to the floor to prevent excessive movement</a:t>
            </a:r>
          </a:p>
        </p:txBody>
      </p:sp>
    </p:spTree>
    <p:extLst>
      <p:ext uri="{BB962C8B-B14F-4D97-AF65-F5344CB8AC3E}">
        <p14:creationId xmlns:p14="http://schemas.microsoft.com/office/powerpoint/2010/main" val="1984376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5AAF50A-B546-6847-7AC6-38ED04AD03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26764EC-9FDB-ADF6-D02B-01A48856AB11}"/>
              </a:ext>
            </a:extLst>
          </p:cNvPr>
          <p:cNvSpPr txBox="1"/>
          <p:nvPr/>
        </p:nvSpPr>
        <p:spPr>
          <a:xfrm>
            <a:off x="584026" y="2967349"/>
            <a:ext cx="11040127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300" u="sng" dirty="0">
                <a:solidFill>
                  <a:srgbClr val="FB6400"/>
                </a:solidFill>
                <a:latin typeface="FjallaOne" panose="02000506040000020004" pitchFamily="2" charset="77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Question 1</a:t>
            </a:r>
            <a:endParaRPr lang="en-US" sz="6300" u="sng" dirty="0">
              <a:solidFill>
                <a:srgbClr val="FB6400"/>
              </a:solidFill>
              <a:latin typeface="FjallaOne" panose="02000506040000020004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1871687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F50F650-C2FC-153C-EB91-0B7AD40824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BBB78BC-84CD-AE16-F81D-5050CD3E0B26}"/>
              </a:ext>
            </a:extLst>
          </p:cNvPr>
          <p:cNvSpPr txBox="1"/>
          <p:nvPr/>
        </p:nvSpPr>
        <p:spPr>
          <a:xfrm>
            <a:off x="584026" y="2967349"/>
            <a:ext cx="11040127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300" dirty="0">
                <a:solidFill>
                  <a:srgbClr val="FB6400"/>
                </a:solidFill>
                <a:latin typeface="FjallaOne" panose="02000506040000020004" pitchFamily="2" charset="77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Question 7</a:t>
            </a:r>
            <a:endParaRPr lang="en-US" sz="6300" dirty="0">
              <a:solidFill>
                <a:srgbClr val="FB6400"/>
              </a:solidFill>
              <a:latin typeface="FjallaOne" panose="02000506040000020004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4661945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E73BF1E-84A5-187C-BF69-7A09697A2A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D5F5356A-4EEF-A8E1-24E5-97CB062049E8}"/>
              </a:ext>
            </a:extLst>
          </p:cNvPr>
          <p:cNvSpPr txBox="1"/>
          <p:nvPr/>
        </p:nvSpPr>
        <p:spPr>
          <a:xfrm>
            <a:off x="1141408" y="1095962"/>
            <a:ext cx="99091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3666A"/>
                </a:solidFill>
                <a:latin typeface="Gotham Narrow Bold" pitchFamily="50" charset="0"/>
              </a:rPr>
              <a:t>The following are ways to reduce eyestrain, except: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8666D9D-EEAC-C025-4029-445306CA0506}"/>
              </a:ext>
            </a:extLst>
          </p:cNvPr>
          <p:cNvSpPr txBox="1"/>
          <p:nvPr/>
        </p:nvSpPr>
        <p:spPr>
          <a:xfrm>
            <a:off x="5516326" y="5300372"/>
            <a:ext cx="1159346" cy="46166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5000"/>
              </a:lnSpc>
            </a:pPr>
            <a:endParaRPr lang="en-US" dirty="0">
              <a:latin typeface="Gotham Narrow Book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552D2A4-F848-773B-1085-278ABFE839F1}"/>
              </a:ext>
            </a:extLst>
          </p:cNvPr>
          <p:cNvSpPr txBox="1"/>
          <p:nvPr/>
        </p:nvSpPr>
        <p:spPr>
          <a:xfrm>
            <a:off x="1141408" y="2364045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A. Modify lighting to reduce glare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C3F47D1-E2CC-6619-556E-4219E350FEC2}"/>
              </a:ext>
            </a:extLst>
          </p:cNvPr>
          <p:cNvSpPr txBox="1"/>
          <p:nvPr/>
        </p:nvSpPr>
        <p:spPr>
          <a:xfrm>
            <a:off x="1141408" y="3909128"/>
            <a:ext cx="411608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B. Place reference materials as close as possible to the screen to avoid frequent head movements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A52B068-E794-05A4-DF36-BB2D29F71B48}"/>
              </a:ext>
            </a:extLst>
          </p:cNvPr>
          <p:cNvSpPr txBox="1"/>
          <p:nvPr/>
        </p:nvSpPr>
        <p:spPr>
          <a:xfrm>
            <a:off x="7012614" y="3909128"/>
            <a:ext cx="367920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D. Close your eyes and slowly roll your eyeballs clockwise all the way around counter-clockwise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42AA94C-0E64-9773-325B-151B2B4A9BCD}"/>
              </a:ext>
            </a:extLst>
          </p:cNvPr>
          <p:cNvSpPr txBox="1"/>
          <p:nvPr/>
        </p:nvSpPr>
        <p:spPr>
          <a:xfrm>
            <a:off x="7012614" y="2364045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C. Don’t blink your eyes too often</a:t>
            </a:r>
          </a:p>
        </p:txBody>
      </p:sp>
    </p:spTree>
    <p:extLst>
      <p:ext uri="{BB962C8B-B14F-4D97-AF65-F5344CB8AC3E}">
        <p14:creationId xmlns:p14="http://schemas.microsoft.com/office/powerpoint/2010/main" val="21250086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00A8D78-7FAC-34A3-65EB-E5AFFD0076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79D26ACE-DC28-6B63-6AB7-E727DC73005C}"/>
              </a:ext>
            </a:extLst>
          </p:cNvPr>
          <p:cNvSpPr txBox="1"/>
          <p:nvPr/>
        </p:nvSpPr>
        <p:spPr>
          <a:xfrm>
            <a:off x="1141408" y="1095962"/>
            <a:ext cx="99091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3666A"/>
                </a:solidFill>
                <a:latin typeface="Gotham Narrow Bold" pitchFamily="50" charset="0"/>
              </a:rPr>
              <a:t>The following are ways to </a:t>
            </a:r>
            <a:r>
              <a:rPr lang="en-US" sz="2400" b="1">
                <a:solidFill>
                  <a:srgbClr val="63666A"/>
                </a:solidFill>
                <a:latin typeface="Gotham Narrow Bold" pitchFamily="50" charset="0"/>
              </a:rPr>
              <a:t>reduce eyestrain, </a:t>
            </a:r>
            <a:r>
              <a:rPr lang="en-US" sz="2400" b="1" dirty="0">
                <a:solidFill>
                  <a:srgbClr val="63666A"/>
                </a:solidFill>
                <a:latin typeface="Gotham Narrow Bold" pitchFamily="50" charset="0"/>
              </a:rPr>
              <a:t>except: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73CA934-D24C-7E61-A206-A0DD7057D734}"/>
              </a:ext>
            </a:extLst>
          </p:cNvPr>
          <p:cNvSpPr txBox="1"/>
          <p:nvPr/>
        </p:nvSpPr>
        <p:spPr>
          <a:xfrm>
            <a:off x="5516326" y="5300372"/>
            <a:ext cx="1159346" cy="46166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5000"/>
              </a:lnSpc>
            </a:pPr>
            <a:endParaRPr lang="en-US" dirty="0">
              <a:latin typeface="Gotham Narrow Book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376199C-78BB-D25D-3301-B7A44A58DA2C}"/>
              </a:ext>
            </a:extLst>
          </p:cNvPr>
          <p:cNvSpPr txBox="1"/>
          <p:nvPr/>
        </p:nvSpPr>
        <p:spPr>
          <a:xfrm>
            <a:off x="1141408" y="2364045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A. Modify lighting to reduce glare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E4B73D-B438-E247-002E-01073481B506}"/>
              </a:ext>
            </a:extLst>
          </p:cNvPr>
          <p:cNvSpPr txBox="1"/>
          <p:nvPr/>
        </p:nvSpPr>
        <p:spPr>
          <a:xfrm>
            <a:off x="1141408" y="3909128"/>
            <a:ext cx="411608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B. Place reference materials as close as possible to the screen to avoid frequent head movements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DA5FBDC-ED9E-E8E3-ACFB-2ABBE7BD4367}"/>
              </a:ext>
            </a:extLst>
          </p:cNvPr>
          <p:cNvSpPr txBox="1"/>
          <p:nvPr/>
        </p:nvSpPr>
        <p:spPr>
          <a:xfrm>
            <a:off x="7012614" y="3909128"/>
            <a:ext cx="367920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D. Close your eyes and slowly roll your eyeballs clockwise all the way around counter-clockwise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FFF1F13-AEC8-4B96-960A-8572E0D596F3}"/>
              </a:ext>
            </a:extLst>
          </p:cNvPr>
          <p:cNvSpPr txBox="1"/>
          <p:nvPr/>
        </p:nvSpPr>
        <p:spPr>
          <a:xfrm>
            <a:off x="7012614" y="2364045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Gotham Narrow Bold" pitchFamily="50" charset="0"/>
              </a:rPr>
              <a:t>C. Don’t blink your eyes too often</a:t>
            </a:r>
          </a:p>
        </p:txBody>
      </p:sp>
    </p:spTree>
    <p:extLst>
      <p:ext uri="{BB962C8B-B14F-4D97-AF65-F5344CB8AC3E}">
        <p14:creationId xmlns:p14="http://schemas.microsoft.com/office/powerpoint/2010/main" val="30991193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14B8AF-D5B2-0AF3-49A5-DDCC74DEDF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21A3294-404F-6F64-4527-B4186C34C218}"/>
              </a:ext>
            </a:extLst>
          </p:cNvPr>
          <p:cNvSpPr txBox="1">
            <a:spLocks noChangeArrowheads="1"/>
          </p:cNvSpPr>
          <p:nvPr/>
        </p:nvSpPr>
        <p:spPr>
          <a:xfrm>
            <a:off x="730499" y="1106151"/>
            <a:ext cx="8213798" cy="392304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537" indent="0">
              <a:buNone/>
              <a:defRPr/>
            </a:pPr>
            <a:endParaRPr lang="en-US" altLang="en-US" sz="2400" dirty="0">
              <a:latin typeface="Gotham Narrow Book"/>
              <a:cs typeface="Tahoma" pitchFamily="34" charset="0"/>
            </a:endParaRPr>
          </a:p>
          <a:p>
            <a:pPr marL="342900" indent="-342900">
              <a:defRPr/>
            </a:pPr>
            <a:endParaRPr lang="en-US" altLang="en-US" sz="2400" dirty="0">
              <a:latin typeface="Gotham Narrow Book"/>
              <a:cs typeface="Tahoma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171CC7B-6C2E-1E4F-8DE2-2DC8202F6DEE}"/>
              </a:ext>
            </a:extLst>
          </p:cNvPr>
          <p:cNvSpPr txBox="1"/>
          <p:nvPr/>
        </p:nvSpPr>
        <p:spPr>
          <a:xfrm>
            <a:off x="722260" y="1685208"/>
            <a:ext cx="10734804" cy="425670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Gotham Narrow Book" pitchFamily="2" charset="0"/>
              </a:rPr>
              <a:t>Fire Protection Engineering</a:t>
            </a: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Gotham Narrow Book" pitchFamily="2" charset="0"/>
              </a:rPr>
              <a:t>Life Safety and Emergency Preparedness</a:t>
            </a: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Gotham Narrow Book" pitchFamily="2" charset="0"/>
              </a:rPr>
              <a:t>Environmental Compliance</a:t>
            </a: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Gotham Narrow Book" pitchFamily="2" charset="0"/>
              </a:rPr>
              <a:t>Laboratory Safety</a:t>
            </a: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Gotham Narrow Book" pitchFamily="2" charset="0"/>
              </a:rPr>
              <a:t>Occupational Safety</a:t>
            </a: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Gotham Narrow Book" pitchFamily="2" charset="0"/>
              </a:rPr>
              <a:t>Occupational Health and Medical Surveillance</a:t>
            </a: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Gotham Narrow Book" pitchFamily="2" charset="0"/>
              </a:rPr>
              <a:t>Materials Management</a:t>
            </a: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Gotham Narrow Book" pitchFamily="2" charset="0"/>
              </a:rPr>
              <a:t>Industrial Hygiene</a:t>
            </a: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Gotham Narrow Book" pitchFamily="2" charset="0"/>
              </a:rPr>
              <a:t>Chemical Hygiene</a:t>
            </a: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Gotham Narrow Book" pitchFamily="2" charset="0"/>
              </a:rPr>
              <a:t>Safety Training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D5D9F33-A439-8822-6797-164BB62FB6E4}"/>
              </a:ext>
            </a:extLst>
          </p:cNvPr>
          <p:cNvSpPr txBox="1"/>
          <p:nvPr/>
        </p:nvSpPr>
        <p:spPr>
          <a:xfrm>
            <a:off x="421374" y="275154"/>
            <a:ext cx="110401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FB6400"/>
                </a:solidFill>
                <a:latin typeface="FjallaOne" panose="02000506040000020004" pitchFamily="2" charset="77"/>
              </a:rPr>
              <a:t>PROGRAMS AND SERVICES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016B859-DD1A-ADCA-AA0E-BDE7986C53DA}"/>
              </a:ext>
            </a:extLst>
          </p:cNvPr>
          <p:cNvSpPr txBox="1"/>
          <p:nvPr/>
        </p:nvSpPr>
        <p:spPr>
          <a:xfrm>
            <a:off x="416937" y="1106151"/>
            <a:ext cx="110401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3666A"/>
                </a:solidFill>
                <a:latin typeface="Gotham Narrow Bold" pitchFamily="2" charset="0"/>
              </a:rPr>
              <a:t>ENVIRONMENTAL HEALTH AND SAFETY</a:t>
            </a:r>
          </a:p>
        </p:txBody>
      </p:sp>
      <p:pic>
        <p:nvPicPr>
          <p:cNvPr id="11" name="Picture 10" descr="Logo&#10;&#10;Description automatically generated">
            <a:extLst>
              <a:ext uri="{FF2B5EF4-FFF2-40B4-BE49-F238E27FC236}">
                <a16:creationId xmlns:a16="http://schemas.microsoft.com/office/drawing/2014/main" id="{4F27D72E-35B8-62C0-3B5F-0C37F2D3C3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5359" y="1460490"/>
            <a:ext cx="4168032" cy="244524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71F1D90-7215-0744-CD48-9F125D0D6841}"/>
              </a:ext>
            </a:extLst>
          </p:cNvPr>
          <p:cNvSpPr txBox="1"/>
          <p:nvPr/>
        </p:nvSpPr>
        <p:spPr>
          <a:xfrm>
            <a:off x="204386" y="5712767"/>
            <a:ext cx="11465228" cy="69307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2200" b="1" dirty="0" err="1">
                <a:solidFill>
                  <a:srgbClr val="FB6400"/>
                </a:solidFill>
                <a:latin typeface="Gotham Narrow Bold" pitchFamily="2" charset="0"/>
              </a:rPr>
              <a:t>ehs@okstate.edu</a:t>
            </a:r>
            <a:r>
              <a:rPr lang="en-US" sz="2200" b="1" dirty="0">
                <a:solidFill>
                  <a:srgbClr val="63666A"/>
                </a:solidFill>
                <a:latin typeface="Gotham Narrow Bold" pitchFamily="2" charset="0"/>
              </a:rPr>
              <a:t> | 405.744.7241 | </a:t>
            </a:r>
            <a:r>
              <a:rPr lang="en-US" sz="2200" b="1" dirty="0">
                <a:solidFill>
                  <a:srgbClr val="FB6400"/>
                </a:solidFill>
                <a:latin typeface="Gotham Narrow Bold" pitchFamily="2" charset="0"/>
              </a:rPr>
              <a:t>1202 W. Farm Road, Suite 002 </a:t>
            </a:r>
            <a:r>
              <a:rPr lang="en-US" sz="2200" b="1" dirty="0">
                <a:solidFill>
                  <a:srgbClr val="63666A"/>
                </a:solidFill>
                <a:latin typeface="Gotham Narrow Bold" pitchFamily="2" charset="0"/>
              </a:rPr>
              <a:t>| </a:t>
            </a:r>
            <a:r>
              <a:rPr lang="en-US" sz="2200" b="1" dirty="0" err="1">
                <a:solidFill>
                  <a:srgbClr val="63666A"/>
                </a:solidFill>
                <a:latin typeface="Gotham Narrow Bold" pitchFamily="2" charset="0"/>
              </a:rPr>
              <a:t>ehs.okstate.edu</a:t>
            </a:r>
            <a:endParaRPr lang="en-US" sz="2200" b="1" dirty="0">
              <a:solidFill>
                <a:srgbClr val="63666A"/>
              </a:solidFill>
              <a:latin typeface="Gotham Narrow Bold" pitchFamily="2" charset="0"/>
            </a:endParaRPr>
          </a:p>
          <a:p>
            <a:endParaRPr lang="en-US" sz="2400" dirty="0">
              <a:solidFill>
                <a:schemeClr val="accent6"/>
              </a:solidFill>
              <a:latin typeface="Gotham Narrow Book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3330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DF1446D-DACD-C116-0A89-62EB93D29F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D563C822-3CBA-727B-74B0-E1F1889DFB71}"/>
              </a:ext>
            </a:extLst>
          </p:cNvPr>
          <p:cNvSpPr txBox="1"/>
          <p:nvPr/>
        </p:nvSpPr>
        <p:spPr>
          <a:xfrm>
            <a:off x="1141408" y="1095962"/>
            <a:ext cx="99091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3666A"/>
                </a:solidFill>
                <a:latin typeface="Gotham Narrow Bold" pitchFamily="50" charset="0"/>
              </a:rPr>
              <a:t>All aisles within the office should be clearly defined and kept free of obstructions.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8697841-9055-413D-827B-5FDCC2AE5C52}"/>
              </a:ext>
            </a:extLst>
          </p:cNvPr>
          <p:cNvSpPr txBox="1"/>
          <p:nvPr/>
        </p:nvSpPr>
        <p:spPr>
          <a:xfrm>
            <a:off x="5516326" y="5300372"/>
            <a:ext cx="1159346" cy="46166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5000"/>
              </a:lnSpc>
            </a:pPr>
            <a:endParaRPr lang="en-US" dirty="0">
              <a:latin typeface="Gotham Narrow Book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61002DB-085F-7FA8-930F-0C76DBFC8B76}"/>
              </a:ext>
            </a:extLst>
          </p:cNvPr>
          <p:cNvSpPr txBox="1"/>
          <p:nvPr/>
        </p:nvSpPr>
        <p:spPr>
          <a:xfrm>
            <a:off x="1500183" y="2551183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A. True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4954DC0-07BD-8E6C-433F-D60AE475406A}"/>
              </a:ext>
            </a:extLst>
          </p:cNvPr>
          <p:cNvSpPr txBox="1"/>
          <p:nvPr/>
        </p:nvSpPr>
        <p:spPr>
          <a:xfrm>
            <a:off x="7012614" y="2551183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B. False</a:t>
            </a:r>
          </a:p>
        </p:txBody>
      </p:sp>
    </p:spTree>
    <p:extLst>
      <p:ext uri="{BB962C8B-B14F-4D97-AF65-F5344CB8AC3E}">
        <p14:creationId xmlns:p14="http://schemas.microsoft.com/office/powerpoint/2010/main" val="653375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6C1219D-C264-B88C-9980-B1ED2E77C7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A7A4AA79-0865-82DE-787D-7551C285181E}"/>
              </a:ext>
            </a:extLst>
          </p:cNvPr>
          <p:cNvSpPr txBox="1"/>
          <p:nvPr/>
        </p:nvSpPr>
        <p:spPr>
          <a:xfrm>
            <a:off x="1141408" y="1095962"/>
            <a:ext cx="99091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3666A"/>
                </a:solidFill>
                <a:latin typeface="Gotham Narrow Bold" pitchFamily="50" charset="0"/>
              </a:rPr>
              <a:t>All aisles within the office should be clearly defined and kept free of obstructions.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BE706B0-A84F-EE95-9032-BDB36455028B}"/>
              </a:ext>
            </a:extLst>
          </p:cNvPr>
          <p:cNvSpPr txBox="1"/>
          <p:nvPr/>
        </p:nvSpPr>
        <p:spPr>
          <a:xfrm>
            <a:off x="5516326" y="5300372"/>
            <a:ext cx="1159346" cy="46166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5000"/>
              </a:lnSpc>
            </a:pPr>
            <a:endParaRPr lang="en-US" dirty="0">
              <a:latin typeface="Gotham Narrow Book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B53EBD9-52E9-5794-8F52-A81D8D46C3B9}"/>
              </a:ext>
            </a:extLst>
          </p:cNvPr>
          <p:cNvSpPr txBox="1"/>
          <p:nvPr/>
        </p:nvSpPr>
        <p:spPr>
          <a:xfrm>
            <a:off x="1500183" y="2551183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Gotham Narrow Bold" pitchFamily="50" charset="0"/>
              </a:rPr>
              <a:t>A. True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26C6C59-02B1-400F-F527-14010BC72907}"/>
              </a:ext>
            </a:extLst>
          </p:cNvPr>
          <p:cNvSpPr txBox="1"/>
          <p:nvPr/>
        </p:nvSpPr>
        <p:spPr>
          <a:xfrm>
            <a:off x="7012614" y="2551183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B. False</a:t>
            </a:r>
          </a:p>
        </p:txBody>
      </p:sp>
    </p:spTree>
    <p:extLst>
      <p:ext uri="{BB962C8B-B14F-4D97-AF65-F5344CB8AC3E}">
        <p14:creationId xmlns:p14="http://schemas.microsoft.com/office/powerpoint/2010/main" val="36272183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1BCDAB1-D57D-FCC5-9502-300AD5FC1D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FA83891-93B1-4607-DC7F-4F559200264A}"/>
              </a:ext>
            </a:extLst>
          </p:cNvPr>
          <p:cNvSpPr txBox="1"/>
          <p:nvPr/>
        </p:nvSpPr>
        <p:spPr>
          <a:xfrm>
            <a:off x="584026" y="2967349"/>
            <a:ext cx="11040127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300" dirty="0">
                <a:solidFill>
                  <a:srgbClr val="FA6400"/>
                </a:solidFill>
                <a:latin typeface="FjallaOne" panose="02000506040000020004" pitchFamily="2" charset="77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Question 2</a:t>
            </a:r>
            <a:endParaRPr lang="en-US" sz="6300" dirty="0">
              <a:solidFill>
                <a:srgbClr val="FA6400"/>
              </a:solidFill>
              <a:latin typeface="FjallaOne" panose="02000506040000020004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322908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1CFCB97-5979-7BC7-803A-D715C06EB5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8D2F7D4B-E8DB-A859-BA42-3691E332EDB9}"/>
              </a:ext>
            </a:extLst>
          </p:cNvPr>
          <p:cNvSpPr txBox="1"/>
          <p:nvPr/>
        </p:nvSpPr>
        <p:spPr>
          <a:xfrm>
            <a:off x="1141408" y="1095962"/>
            <a:ext cx="99091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3666A"/>
                </a:solidFill>
                <a:latin typeface="Gotham Narrow Bold" pitchFamily="50" charset="0"/>
              </a:rPr>
              <a:t>Which of the following is a technique to prevent slips, trips, and falls?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8665CF2-BCCB-9742-1B38-3D2720CA4B64}"/>
              </a:ext>
            </a:extLst>
          </p:cNvPr>
          <p:cNvSpPr txBox="1"/>
          <p:nvPr/>
        </p:nvSpPr>
        <p:spPr>
          <a:xfrm>
            <a:off x="5516326" y="5300372"/>
            <a:ext cx="1159346" cy="46166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5000"/>
              </a:lnSpc>
            </a:pPr>
            <a:endParaRPr lang="en-US" dirty="0">
              <a:latin typeface="Gotham Narrow Book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4AC99DA-DCC7-D66D-DC23-2B79435B46EF}"/>
              </a:ext>
            </a:extLst>
          </p:cNvPr>
          <p:cNvSpPr txBox="1"/>
          <p:nvPr/>
        </p:nvSpPr>
        <p:spPr>
          <a:xfrm>
            <a:off x="1141408" y="2099336"/>
            <a:ext cx="367920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A. Ensure electrical cords are out of areas of travel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8950938-9071-3C92-6821-F5C896BB48BC}"/>
              </a:ext>
            </a:extLst>
          </p:cNvPr>
          <p:cNvSpPr txBox="1"/>
          <p:nvPr/>
        </p:nvSpPr>
        <p:spPr>
          <a:xfrm>
            <a:off x="1141408" y="3539796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B. Keep office areas free of clutter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A6E0DBC-7847-16BD-CB0F-13344EAE3D4F}"/>
              </a:ext>
            </a:extLst>
          </p:cNvPr>
          <p:cNvSpPr txBox="1"/>
          <p:nvPr/>
        </p:nvSpPr>
        <p:spPr>
          <a:xfrm>
            <a:off x="7012614" y="2099336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D. Do not block passageways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91E4BC2-D1DC-D131-F72C-3A2A5F30E55D}"/>
              </a:ext>
            </a:extLst>
          </p:cNvPr>
          <p:cNvSpPr txBox="1"/>
          <p:nvPr/>
        </p:nvSpPr>
        <p:spPr>
          <a:xfrm>
            <a:off x="7012614" y="3539796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E. Clean any spills immediately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5617FBB-B67A-10D5-EBF2-DE9CBE593843}"/>
              </a:ext>
            </a:extLst>
          </p:cNvPr>
          <p:cNvSpPr txBox="1"/>
          <p:nvPr/>
        </p:nvSpPr>
        <p:spPr>
          <a:xfrm>
            <a:off x="1141408" y="4703257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C. All the above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1615B63-2084-8FD9-C2BD-69B1737ED653}"/>
              </a:ext>
            </a:extLst>
          </p:cNvPr>
          <p:cNvSpPr txBox="1"/>
          <p:nvPr/>
        </p:nvSpPr>
        <p:spPr>
          <a:xfrm>
            <a:off x="7012614" y="4707566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F. 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8768824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95191EB-A4EB-8F54-76AA-0369997353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67888154-5B68-9D09-2177-5BACE2B761F5}"/>
              </a:ext>
            </a:extLst>
          </p:cNvPr>
          <p:cNvSpPr txBox="1"/>
          <p:nvPr/>
        </p:nvSpPr>
        <p:spPr>
          <a:xfrm>
            <a:off x="1141408" y="1095962"/>
            <a:ext cx="99091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3666A"/>
                </a:solidFill>
                <a:latin typeface="Gotham Narrow Bold" pitchFamily="50" charset="0"/>
              </a:rPr>
              <a:t>Which of the following is a technique to prevent slips, trips, and falls?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9CD95A1-2A1A-6E28-439B-97A764778CD4}"/>
              </a:ext>
            </a:extLst>
          </p:cNvPr>
          <p:cNvSpPr txBox="1"/>
          <p:nvPr/>
        </p:nvSpPr>
        <p:spPr>
          <a:xfrm>
            <a:off x="5516326" y="5300372"/>
            <a:ext cx="1159346" cy="46166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5000"/>
              </a:lnSpc>
            </a:pPr>
            <a:endParaRPr lang="en-US" dirty="0">
              <a:latin typeface="Gotham Narrow Book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AACC53C-E6A1-7A7F-730F-5D6704CFC2B5}"/>
              </a:ext>
            </a:extLst>
          </p:cNvPr>
          <p:cNvSpPr txBox="1"/>
          <p:nvPr/>
        </p:nvSpPr>
        <p:spPr>
          <a:xfrm>
            <a:off x="1141408" y="2099336"/>
            <a:ext cx="367920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A. Ensure electrical cords are out of areas of travel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47BD195-A8A2-A555-673C-BCBBADAC4476}"/>
              </a:ext>
            </a:extLst>
          </p:cNvPr>
          <p:cNvSpPr txBox="1"/>
          <p:nvPr/>
        </p:nvSpPr>
        <p:spPr>
          <a:xfrm>
            <a:off x="1141408" y="3539796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B. Keep office areas free of clutter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F834CA5-2778-1FC6-F250-B1ED3A11B136}"/>
              </a:ext>
            </a:extLst>
          </p:cNvPr>
          <p:cNvSpPr txBox="1"/>
          <p:nvPr/>
        </p:nvSpPr>
        <p:spPr>
          <a:xfrm>
            <a:off x="7012614" y="2099336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D. Do not block passageways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55086C0-5BA6-28CC-D31C-047454846806}"/>
              </a:ext>
            </a:extLst>
          </p:cNvPr>
          <p:cNvSpPr txBox="1"/>
          <p:nvPr/>
        </p:nvSpPr>
        <p:spPr>
          <a:xfrm>
            <a:off x="7012614" y="3539796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E. Clean any spills immediately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63A07DB-7A5F-5FA0-63EA-B4C078485862}"/>
              </a:ext>
            </a:extLst>
          </p:cNvPr>
          <p:cNvSpPr txBox="1"/>
          <p:nvPr/>
        </p:nvSpPr>
        <p:spPr>
          <a:xfrm>
            <a:off x="1141408" y="4703257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Gotham Narrow Bold" pitchFamily="50" charset="0"/>
              </a:rPr>
              <a:t>C. All the above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A0B1AD8-07C9-181B-7131-22E2AA6BE8BF}"/>
              </a:ext>
            </a:extLst>
          </p:cNvPr>
          <p:cNvSpPr txBox="1"/>
          <p:nvPr/>
        </p:nvSpPr>
        <p:spPr>
          <a:xfrm>
            <a:off x="7012614" y="4707566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F. 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24475434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5799F53-38B5-DF08-55F4-3A603C2694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4B801F1-C868-601B-4FFC-2DBDC65CDA16}"/>
              </a:ext>
            </a:extLst>
          </p:cNvPr>
          <p:cNvSpPr txBox="1"/>
          <p:nvPr/>
        </p:nvSpPr>
        <p:spPr>
          <a:xfrm>
            <a:off x="584026" y="2967349"/>
            <a:ext cx="11040127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300" dirty="0">
                <a:solidFill>
                  <a:srgbClr val="FA6400"/>
                </a:solidFill>
                <a:latin typeface="FjallaOne" panose="02000506040000020004" pitchFamily="2" charset="77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Question 3</a:t>
            </a:r>
            <a:endParaRPr lang="en-US" sz="6300" dirty="0">
              <a:solidFill>
                <a:srgbClr val="FA6400"/>
              </a:solidFill>
              <a:latin typeface="FjallaOne" panose="02000506040000020004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41074761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CC15233-AE82-AF15-2FBF-3593184F96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8F2AB942-784E-8CCB-BDD7-823B18F7FC72}"/>
              </a:ext>
            </a:extLst>
          </p:cNvPr>
          <p:cNvSpPr txBox="1"/>
          <p:nvPr/>
        </p:nvSpPr>
        <p:spPr>
          <a:xfrm>
            <a:off x="1141408" y="1095962"/>
            <a:ext cx="99091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3666A"/>
                </a:solidFill>
                <a:latin typeface="Gotham Narrow Bold" pitchFamily="50" charset="0"/>
              </a:rPr>
              <a:t>The best way to lift a heavy object is to bend at the waist and keep a curved back.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37A61D4-0579-4058-7C59-F0DC84A74A66}"/>
              </a:ext>
            </a:extLst>
          </p:cNvPr>
          <p:cNvSpPr txBox="1"/>
          <p:nvPr/>
        </p:nvSpPr>
        <p:spPr>
          <a:xfrm>
            <a:off x="5516326" y="5300372"/>
            <a:ext cx="1159346" cy="46166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5000"/>
              </a:lnSpc>
            </a:pPr>
            <a:endParaRPr lang="en-US" dirty="0">
              <a:latin typeface="Gotham Narrow Book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B210670-9EC2-E86F-76C6-3F14C593F0B6}"/>
              </a:ext>
            </a:extLst>
          </p:cNvPr>
          <p:cNvSpPr txBox="1"/>
          <p:nvPr/>
        </p:nvSpPr>
        <p:spPr>
          <a:xfrm>
            <a:off x="1500182" y="2548711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A. True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BB1277E-BE84-2C1A-40B7-094457657D51}"/>
              </a:ext>
            </a:extLst>
          </p:cNvPr>
          <p:cNvSpPr txBox="1"/>
          <p:nvPr/>
        </p:nvSpPr>
        <p:spPr>
          <a:xfrm>
            <a:off x="7012614" y="2551183"/>
            <a:ext cx="36792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Gotham Narrow Bold" pitchFamily="50" charset="0"/>
              </a:rPr>
              <a:t>B. False</a:t>
            </a:r>
          </a:p>
        </p:txBody>
      </p:sp>
    </p:spTree>
    <p:extLst>
      <p:ext uri="{BB962C8B-B14F-4D97-AF65-F5344CB8AC3E}">
        <p14:creationId xmlns:p14="http://schemas.microsoft.com/office/powerpoint/2010/main" val="28512979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 Point Template 1" id="{DC2E022B-F182-4E39-A13D-45A362EFA4DF}" vid="{53AD3225-FFD0-40D4-87A2-48A923D2663C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EBA034F7A80A44FA9B15B7BD4E710FB" ma:contentTypeVersion="9" ma:contentTypeDescription="Create a new document." ma:contentTypeScope="" ma:versionID="f96bc0510047e8d0f517b2cc79f409d5">
  <xsd:schema xmlns:xsd="http://www.w3.org/2001/XMLSchema" xmlns:xs="http://www.w3.org/2001/XMLSchema" xmlns:p="http://schemas.microsoft.com/office/2006/metadata/properties" xmlns:ns3="af35017b-d2ab-45ea-a04e-eb0b4cea89eb" xmlns:ns4="f30aa6a4-5206-41e5-890a-e127a85ff665" targetNamespace="http://schemas.microsoft.com/office/2006/metadata/properties" ma:root="true" ma:fieldsID="c3f0ebb30ee539b3dc706f7e516375e1" ns3:_="" ns4:_="">
    <xsd:import namespace="af35017b-d2ab-45ea-a04e-eb0b4cea89eb"/>
    <xsd:import namespace="f30aa6a4-5206-41e5-890a-e127a85ff66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SearchProperties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35017b-d2ab-45ea-a04e-eb0b4cea89e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1" nillable="true" ma:displayName="_activity" ma:hidden="true" ma:internalName="_activity">
      <xsd:simpleType>
        <xsd:restriction base="dms:Note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0aa6a4-5206-41e5-890a-e127a85ff665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af35017b-d2ab-45ea-a04e-eb0b4cea89eb" xsi:nil="true"/>
  </documentManagement>
</p:properties>
</file>

<file path=customXml/itemProps1.xml><?xml version="1.0" encoding="utf-8"?>
<ds:datastoreItem xmlns:ds="http://schemas.openxmlformats.org/officeDocument/2006/customXml" ds:itemID="{02F29B77-5C40-4C1C-8327-97F83513D0F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D09EC7B-7660-4F21-B799-6453608D726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f35017b-d2ab-45ea-a04e-eb0b4cea89eb"/>
    <ds:schemaRef ds:uri="f30aa6a4-5206-41e5-890a-e127a85ff66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7BC77A0-8FFF-4B95-AAF3-72A05288678A}">
  <ds:schemaRefs>
    <ds:schemaRef ds:uri="af35017b-d2ab-45ea-a04e-eb0b4cea89eb"/>
    <ds:schemaRef ds:uri="http://purl.org/dc/dcmitype/"/>
    <ds:schemaRef ds:uri="http://schemas.microsoft.com/office/2006/metadata/properties"/>
    <ds:schemaRef ds:uri="http://schemas.microsoft.com/office/2006/documentManagement/types"/>
    <ds:schemaRef ds:uri="f30aa6a4-5206-41e5-890a-e127a85ff665"/>
    <ds:schemaRef ds:uri="http://www.w3.org/XML/1998/namespace"/>
    <ds:schemaRef ds:uri="http://schemas.openxmlformats.org/package/2006/metadata/core-properties"/>
    <ds:schemaRef ds:uri="http://purl.org/dc/terms/"/>
    <ds:schemaRef ds:uri="http://purl.org/dc/elements/1.1/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powerpoint-styling-1</Template>
  <TotalTime>297</TotalTime>
  <Words>667</Words>
  <Application>Microsoft Macintosh PowerPoint</Application>
  <PresentationFormat>Widescreen</PresentationFormat>
  <Paragraphs>84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Calibri</vt:lpstr>
      <vt:lpstr>Calibri Light</vt:lpstr>
      <vt:lpstr>FjallaOne</vt:lpstr>
      <vt:lpstr>Gotham Narrow Bold</vt:lpstr>
      <vt:lpstr>Gotham Narrow Book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Oklahoma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Little, Kaitlin Ruth</dc:creator>
  <cp:lastModifiedBy>Christy, Alex</cp:lastModifiedBy>
  <cp:revision>21</cp:revision>
  <dcterms:created xsi:type="dcterms:W3CDTF">2020-01-16T16:49:47Z</dcterms:created>
  <dcterms:modified xsi:type="dcterms:W3CDTF">2025-10-20T16:43:38Z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0x010100AEBA034F7A80A44FA9B15B7BD4E710FB</vt:lpwstr>
  </property>
</Properties>
</file>