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57" r:id="rId3"/>
    <p:sldId id="259" r:id="rId4"/>
    <p:sldId id="267" r:id="rId5"/>
    <p:sldId id="269" r:id="rId6"/>
    <p:sldId id="270" r:id="rId7"/>
    <p:sldId id="268" r:id="rId8"/>
    <p:sldId id="260" r:id="rId9"/>
    <p:sldId id="273" r:id="rId10"/>
    <p:sldId id="274" r:id="rId11"/>
    <p:sldId id="275" r:id="rId12"/>
    <p:sldId id="276" r:id="rId13"/>
    <p:sldId id="272" r:id="rId14"/>
    <p:sldId id="278" r:id="rId15"/>
    <p:sldId id="279" r:id="rId16"/>
    <p:sldId id="277" r:id="rId17"/>
    <p:sldId id="281" r:id="rId18"/>
    <p:sldId id="282" r:id="rId19"/>
    <p:sldId id="266" r:id="rId20"/>
    <p:sldId id="263"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9EOUEtBeTQwg01fL3Xeew==" hashData="d+ZfZL8B4+m3rT2AmPxA3ivmC0w51SG3WU9fdCpJQhMJRLc7DL+ms2IO5bQHGbd++tyK3/cmD/XmyhUv+bnxoA=="/>
  <p:extLst>
    <p:ext uri="{EFAFB233-063F-42B5-8137-9DF3F51BA10A}">
      <p15:sldGuideLst xmlns:p15="http://schemas.microsoft.com/office/powerpoint/2012/main">
        <p15:guide id="1" orient="horz" pos="3384" userDrawn="1">
          <p15:clr>
            <a:srgbClr val="A4A3A4"/>
          </p15:clr>
        </p15:guide>
        <p15:guide id="2" pos="3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465C69-2EF3-B72B-047E-128D882CAB28}" name="Vogt, Heather" initials="VH" userId="S::heather.vogt@okstate.edu::5963dab5-d8cd-40d0-9e96-16fa9baff8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FA6400"/>
    <a:srgbClr val="FB6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6"/>
    <p:restoredTop sz="94694"/>
  </p:normalViewPr>
  <p:slideViewPr>
    <p:cSldViewPr snapToGrid="0" snapToObjects="1">
      <p:cViewPr varScale="1">
        <p:scale>
          <a:sx n="126" d="100"/>
          <a:sy n="126" d="100"/>
        </p:scale>
        <p:origin x="488" y="192"/>
      </p:cViewPr>
      <p:guideLst>
        <p:guide orient="horz" pos="3384"/>
        <p:guide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BFFB-A540-6648-9625-4836B62317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C73EC4-0299-014F-AB63-5613D710FC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2F94B0-DB87-5A47-AE2A-0E1D86F67B26}"/>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3FFFB195-33B6-C54F-918A-7B248F91B1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D38E47-E1D2-464F-84C8-7CF125C7BED6}"/>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407982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9E2-8162-854A-9785-5C0F887B1A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A9A83B-A163-C845-9E2F-242B3E72FC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71843-8078-8E4F-8AC3-9CABB3CE75D3}"/>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1ED168B9-963D-5547-88F3-E66B21026C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1C0DBA-6DFD-EC49-89EB-D72108C352D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313397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A7D84-2420-C449-A619-DE23F7AE49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089566-ACC1-2E48-8FA3-7D191784C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F448E-F29F-884C-AD6B-D96AC7BCFECB}"/>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B75FAC67-CC10-C84A-A4CE-4B65A7F96E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6715D-9921-8940-8B6B-19FEC38DC6D1}"/>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96130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AAAF-162B-764C-9165-99A0392513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F5F611-392F-DE4F-869D-D71D33C986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88EED-AC6C-364B-9B86-E7777D6278F2}"/>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7125717A-C572-9F4A-8C49-35876F4BAB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DEF19E1-DD71-9048-A713-8333C81FF217}"/>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47052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69D8-0C4B-4C49-954B-B50510DC919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C253F-263A-9548-A099-C98753CC6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1C5EEA-A592-FA4D-B776-28DE68146D98}"/>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5" name="Footer Placeholder 4">
            <a:extLst>
              <a:ext uri="{FF2B5EF4-FFF2-40B4-BE49-F238E27FC236}">
                <a16:creationId xmlns:a16="http://schemas.microsoft.com/office/drawing/2014/main" id="{5A18A7AD-6FAE-E047-B091-0E5E743AD5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2A0334-B68E-0644-8F59-DB61E640E01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03292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E8FA-CF49-3F41-A16F-3BCB184806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8D15DF-683F-CA4F-B72E-077596B1A0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B0DF0-3BB7-4A45-AAED-0ED87981FB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0C2B11-07E0-AA49-8CAB-02F7E3B033A7}"/>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6" name="Footer Placeholder 5">
            <a:extLst>
              <a:ext uri="{FF2B5EF4-FFF2-40B4-BE49-F238E27FC236}">
                <a16:creationId xmlns:a16="http://schemas.microsoft.com/office/drawing/2014/main" id="{ECD39DF7-CBF9-E74C-B379-C9291CD348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A7A2C5-C891-D84D-9269-2CE5A7DEC35A}"/>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72391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0516-810D-3146-A79C-F110832A9B2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F71F2ED-DA19-0147-86CB-F00596637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AB8081-56DC-E84A-92B5-98898A06C1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C6D4B9-57CA-A545-B68A-D59E61081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29C2E1-3752-6148-A1AE-8BD5EED321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3DC856-1C30-9A45-A8B9-2CBD49633E34}"/>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8" name="Footer Placeholder 7">
            <a:extLst>
              <a:ext uri="{FF2B5EF4-FFF2-40B4-BE49-F238E27FC236}">
                <a16:creationId xmlns:a16="http://schemas.microsoft.com/office/drawing/2014/main" id="{B250F0AE-49BE-2041-8FD8-B825604CD7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892C59-772A-6242-81EB-4F2695D4C128}"/>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97533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B5D2-BF11-1047-9083-119184BF7F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5F0279-DC95-1944-A206-6B077F0AAB4E}"/>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4" name="Footer Placeholder 3">
            <a:extLst>
              <a:ext uri="{FF2B5EF4-FFF2-40B4-BE49-F238E27FC236}">
                <a16:creationId xmlns:a16="http://schemas.microsoft.com/office/drawing/2014/main" id="{DBA981DB-E2D7-EA48-82BE-628C37BED5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DB7645-C9C2-1E48-A9C3-BFF2634EB4EF}"/>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50409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9D316-3D33-5145-854C-38AAD7F304DF}"/>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3" name="Footer Placeholder 2">
            <a:extLst>
              <a:ext uri="{FF2B5EF4-FFF2-40B4-BE49-F238E27FC236}">
                <a16:creationId xmlns:a16="http://schemas.microsoft.com/office/drawing/2014/main" id="{7208E516-C2C9-9148-83F9-7F7F644696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2E85027-4659-ED4A-AEC6-1B447F65604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48255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3B70-3B6B-7C46-932B-D820284718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2E4202-47F6-374E-B56D-13004790B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A41383-C902-B745-815D-A6E6B8C6A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057A3-65A5-ED42-98E3-7340343EF234}"/>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6" name="Footer Placeholder 5">
            <a:extLst>
              <a:ext uri="{FF2B5EF4-FFF2-40B4-BE49-F238E27FC236}">
                <a16:creationId xmlns:a16="http://schemas.microsoft.com/office/drawing/2014/main" id="{AD2BEA6D-495E-754E-9B75-49BF9C706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51FE09-6AC0-B648-BB6F-7210AA6C1967}"/>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83029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CC57-A14E-2145-A748-1258E07D55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9B45EF-9D37-2641-927E-67A6D4CF4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91C982-4DDE-BC40-9231-AEAFF2CC4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DD25F-1CC5-814E-A0F3-7D4E58162347}"/>
              </a:ext>
            </a:extLst>
          </p:cNvPr>
          <p:cNvSpPr>
            <a:spLocks noGrp="1"/>
          </p:cNvSpPr>
          <p:nvPr>
            <p:ph type="dt" sz="half" idx="10"/>
          </p:nvPr>
        </p:nvSpPr>
        <p:spPr/>
        <p:txBody>
          <a:bodyPr/>
          <a:lstStyle/>
          <a:p>
            <a:fld id="{8F923C7D-B11C-8E43-A742-35D7D77F5333}" type="datetimeFigureOut">
              <a:rPr lang="en-US" smtClean="0"/>
              <a:t>8/13/25</a:t>
            </a:fld>
            <a:endParaRPr lang="en-US"/>
          </a:p>
        </p:txBody>
      </p:sp>
      <p:sp>
        <p:nvSpPr>
          <p:cNvPr id="6" name="Footer Placeholder 5">
            <a:extLst>
              <a:ext uri="{FF2B5EF4-FFF2-40B4-BE49-F238E27FC236}">
                <a16:creationId xmlns:a16="http://schemas.microsoft.com/office/drawing/2014/main" id="{89E9E17A-3562-B641-B9A8-6360810DA2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FFDCFE-5830-8541-81C5-9937B204E121}"/>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312413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27420-8314-BA4E-BA14-76D22FE5E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39A44-6E65-7546-A1B9-B02089564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23C7D-B11C-8E43-A742-35D7D77F5333}" type="datetimeFigureOut">
              <a:rPr lang="en-US" smtClean="0"/>
              <a:t>8/13/25</a:t>
            </a:fld>
            <a:endParaRPr lang="en-US"/>
          </a:p>
        </p:txBody>
      </p:sp>
      <p:sp>
        <p:nvSpPr>
          <p:cNvPr id="6" name="Slide Number Placeholder 5">
            <a:extLst>
              <a:ext uri="{FF2B5EF4-FFF2-40B4-BE49-F238E27FC236}">
                <a16:creationId xmlns:a16="http://schemas.microsoft.com/office/drawing/2014/main" id="{7B64D054-124A-2040-A81D-AB921CEAC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9B41D-D4B6-FD40-8C8E-00FA62457801}" type="slidenum">
              <a:rPr lang="en-US" smtClean="0"/>
              <a:t>‹#›</a:t>
            </a:fld>
            <a:endParaRPr lang="en-US"/>
          </a:p>
        </p:txBody>
      </p:sp>
      <p:sp>
        <p:nvSpPr>
          <p:cNvPr id="8" name="Title Placeholder 7">
            <a:extLst>
              <a:ext uri="{FF2B5EF4-FFF2-40B4-BE49-F238E27FC236}">
                <a16:creationId xmlns:a16="http://schemas.microsoft.com/office/drawing/2014/main" id="{4328C7BD-97E0-8746-BE4A-081D2E08B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0630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81A51A-3168-024C-AD87-56547AE479AD}"/>
              </a:ext>
            </a:extLst>
          </p:cNvPr>
          <p:cNvSpPr txBox="1"/>
          <p:nvPr/>
        </p:nvSpPr>
        <p:spPr>
          <a:xfrm>
            <a:off x="3867462" y="2723588"/>
            <a:ext cx="7922301" cy="1200329"/>
          </a:xfrm>
          <a:prstGeom prst="rect">
            <a:avLst/>
          </a:prstGeom>
          <a:noFill/>
        </p:spPr>
        <p:txBody>
          <a:bodyPr wrap="square" rtlCol="0">
            <a:spAutoFit/>
          </a:bodyPr>
          <a:lstStyle/>
          <a:p>
            <a:r>
              <a:rPr lang="en-US" sz="7200" dirty="0">
                <a:solidFill>
                  <a:schemeClr val="bg1"/>
                </a:solidFill>
                <a:latin typeface="FjallaOne" panose="02000506040000020004" pitchFamily="2" charset="77"/>
              </a:rPr>
              <a:t>OFFICE SAFETY</a:t>
            </a:r>
          </a:p>
        </p:txBody>
      </p:sp>
      <p:sp>
        <p:nvSpPr>
          <p:cNvPr id="4" name="TextBox 3">
            <a:extLst>
              <a:ext uri="{FF2B5EF4-FFF2-40B4-BE49-F238E27FC236}">
                <a16:creationId xmlns:a16="http://schemas.microsoft.com/office/drawing/2014/main" id="{72096350-B3DF-437F-B082-BABC94702462}"/>
              </a:ext>
            </a:extLst>
          </p:cNvPr>
          <p:cNvSpPr txBox="1"/>
          <p:nvPr/>
        </p:nvSpPr>
        <p:spPr>
          <a:xfrm>
            <a:off x="3867463" y="3693084"/>
            <a:ext cx="7922300" cy="461665"/>
          </a:xfrm>
          <a:prstGeom prst="rect">
            <a:avLst/>
          </a:prstGeom>
          <a:noFill/>
        </p:spPr>
        <p:txBody>
          <a:bodyPr wrap="square" rtlCol="0">
            <a:spAutoFit/>
          </a:bodyPr>
          <a:lstStyle/>
          <a:p>
            <a:r>
              <a:rPr lang="en-US" sz="2400" b="1" dirty="0">
                <a:latin typeface="Gotham Narrow Bold" pitchFamily="2" charset="0"/>
                <a:cs typeface="Rubik" panose="02000604000000020004" pitchFamily="2" charset="-79"/>
              </a:rPr>
              <a:t>OKLAHOMA STATE UNIVERSITY</a:t>
            </a:r>
          </a:p>
        </p:txBody>
      </p:sp>
      <p:pic>
        <p:nvPicPr>
          <p:cNvPr id="7" name="Picture 6" descr="Logo&#10;&#10;Description automatically generated">
            <a:extLst>
              <a:ext uri="{FF2B5EF4-FFF2-40B4-BE49-F238E27FC236}">
                <a16:creationId xmlns:a16="http://schemas.microsoft.com/office/drawing/2014/main" id="{0CBAFC56-3E42-482B-ACDE-523CEDBDC282}"/>
              </a:ext>
            </a:extLst>
          </p:cNvPr>
          <p:cNvPicPr>
            <a:picLocks noChangeAspect="1"/>
          </p:cNvPicPr>
          <p:nvPr/>
        </p:nvPicPr>
        <p:blipFill>
          <a:blip r:embed="rId3"/>
          <a:stretch>
            <a:fillRect/>
          </a:stretch>
        </p:blipFill>
        <p:spPr>
          <a:xfrm>
            <a:off x="9076477" y="3027882"/>
            <a:ext cx="2713286" cy="2939392"/>
          </a:xfrm>
          <a:prstGeom prst="rect">
            <a:avLst/>
          </a:prstGeom>
        </p:spPr>
      </p:pic>
      <p:sp>
        <p:nvSpPr>
          <p:cNvPr id="8" name="TextBox 7">
            <a:extLst>
              <a:ext uri="{FF2B5EF4-FFF2-40B4-BE49-F238E27FC236}">
                <a16:creationId xmlns:a16="http://schemas.microsoft.com/office/drawing/2014/main" id="{87E30595-BC69-44CE-9D84-13585E203EF7}"/>
              </a:ext>
            </a:extLst>
          </p:cNvPr>
          <p:cNvSpPr txBox="1"/>
          <p:nvPr/>
        </p:nvSpPr>
        <p:spPr>
          <a:xfrm>
            <a:off x="8974643" y="6154553"/>
            <a:ext cx="2916953" cy="369332"/>
          </a:xfrm>
          <a:prstGeom prst="rect">
            <a:avLst/>
          </a:prstGeom>
          <a:noFill/>
        </p:spPr>
        <p:txBody>
          <a:bodyPr wrap="square" rtlCol="0">
            <a:spAutoFit/>
          </a:bodyPr>
          <a:lstStyle/>
          <a:p>
            <a:pPr algn="ctr"/>
            <a:r>
              <a:rPr lang="en-US" b="1" dirty="0">
                <a:latin typeface="Gotham Narrow Bold" pitchFamily="2" charset="0"/>
                <a:cs typeface="Rubik" panose="02000604000000020004" pitchFamily="2" charset="-79"/>
              </a:rPr>
              <a:t>Current as of Feb 2025</a:t>
            </a:r>
          </a:p>
        </p:txBody>
      </p:sp>
    </p:spTree>
    <p:extLst>
      <p:ext uri="{BB962C8B-B14F-4D97-AF65-F5344CB8AC3E}">
        <p14:creationId xmlns:p14="http://schemas.microsoft.com/office/powerpoint/2010/main" val="230173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1E1FBA-4681-4A06-B73F-C1DECC75F436}"/>
              </a:ext>
            </a:extLst>
          </p:cNvPr>
          <p:cNvPicPr>
            <a:picLocks noChangeAspect="1"/>
          </p:cNvPicPr>
          <p:nvPr/>
        </p:nvPicPr>
        <p:blipFill>
          <a:blip r:embed="rId3"/>
          <a:stretch>
            <a:fillRect/>
          </a:stretch>
        </p:blipFill>
        <p:spPr>
          <a:xfrm>
            <a:off x="2263153" y="309962"/>
            <a:ext cx="7665694" cy="5451801"/>
          </a:xfrm>
          <a:prstGeom prst="rect">
            <a:avLst/>
          </a:prstGeom>
        </p:spPr>
      </p:pic>
    </p:spTree>
    <p:extLst>
      <p:ext uri="{BB962C8B-B14F-4D97-AF65-F5344CB8AC3E}">
        <p14:creationId xmlns:p14="http://schemas.microsoft.com/office/powerpoint/2010/main" val="3179646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OFFICE ENVIRONMENT</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458091"/>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Office layout should incorporate workflow, safety, health and convenience.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Offices should provide adequate room for employees to enter and exit, especially in the event of an emergency.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Sometimes illumination in your office can be inadequate or interfere with your vision, ensure this doesn’t happen by keeping illumination levels consistent and avoiding sources of glare.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Never run in office areas and keep to the right while walking in passageways.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Employees should remain clear of doors and stand away from the door swinging path. </a:t>
            </a:r>
          </a:p>
        </p:txBody>
      </p:sp>
    </p:spTree>
    <p:extLst>
      <p:ext uri="{BB962C8B-B14F-4D97-AF65-F5344CB8AC3E}">
        <p14:creationId xmlns:p14="http://schemas.microsoft.com/office/powerpoint/2010/main" val="8513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NOISE</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6471023" cy="4458091"/>
          </a:xfrm>
          <a:prstGeom prst="rect">
            <a:avLst/>
          </a:prstGeom>
          <a:noFill/>
        </p:spPr>
        <p:txBody>
          <a:bodyPr wrap="square" rtlCol="0">
            <a:noAutofit/>
          </a:bodyPr>
          <a:lstStyle/>
          <a:p>
            <a:pPr>
              <a:lnSpc>
                <a:spcPct val="125000"/>
              </a:lnSpc>
            </a:pPr>
            <a:r>
              <a:rPr lang="en-US" dirty="0">
                <a:latin typeface="Gotham Narrow Book" pitchFamily="50" charset="0"/>
              </a:rPr>
              <a:t>Noise in office settings is generally not hazardous but can be distracting and may interfere with your work. Here are some things to remember to help reduce noise: </a:t>
            </a:r>
          </a:p>
          <a:p>
            <a:pPr>
              <a:lnSpc>
                <a:spcPct val="125000"/>
              </a:lnSpc>
            </a:pPr>
            <a:endParaRPr lang="en-US" dirty="0">
              <a:latin typeface="Gotham Narrow Bold" pitchFamily="50" charset="0"/>
            </a:endParaRPr>
          </a:p>
          <a:p>
            <a:pPr marL="285750" indent="-285750">
              <a:lnSpc>
                <a:spcPct val="125000"/>
              </a:lnSpc>
              <a:buFont typeface="Arial" panose="020B0604020202020204" pitchFamily="34" charset="0"/>
              <a:buChar char="•"/>
            </a:pPr>
            <a:r>
              <a:rPr lang="en-US" dirty="0">
                <a:latin typeface="Gotham Narrow Book" pitchFamily="2" charset="0"/>
              </a:rPr>
              <a:t>Keep noisy items away from areas that require a quiet atmosphere, such as answering the phone. </a:t>
            </a:r>
          </a:p>
          <a:p>
            <a:pPr marL="285750" indent="-285750">
              <a:lnSpc>
                <a:spcPct val="125000"/>
              </a:lnSpc>
              <a:buFont typeface="Arial" panose="020B0604020202020204" pitchFamily="34" charset="0"/>
              <a:buChar char="•"/>
            </a:pPr>
            <a:r>
              <a:rPr lang="en-US" dirty="0">
                <a:latin typeface="Gotham Narrow Book" pitchFamily="2" charset="0"/>
              </a:rPr>
              <a:t>Schedule noisy activities at times that will have less of an effect on other employees. </a:t>
            </a:r>
          </a:p>
          <a:p>
            <a:pPr marL="285750" indent="-285750">
              <a:lnSpc>
                <a:spcPct val="125000"/>
              </a:lnSpc>
              <a:buFont typeface="Arial" panose="020B0604020202020204" pitchFamily="34" charset="0"/>
              <a:buChar char="•"/>
            </a:pPr>
            <a:r>
              <a:rPr lang="en-US" dirty="0">
                <a:latin typeface="Gotham Narrow Book" pitchFamily="2" charset="0"/>
              </a:rPr>
              <a:t>Ensure all mechanical equipment is maintained to prevent any loose parts from making noise or squeaking. </a:t>
            </a:r>
          </a:p>
          <a:p>
            <a:pPr marL="285750" indent="-285750">
              <a:lnSpc>
                <a:spcPct val="125000"/>
              </a:lnSpc>
              <a:buFont typeface="Arial" panose="020B0604020202020204" pitchFamily="34" charset="0"/>
              <a:buChar char="•"/>
            </a:pPr>
            <a:r>
              <a:rPr lang="en-US" dirty="0">
                <a:latin typeface="Gotham Narrow Book" pitchFamily="2" charset="0"/>
              </a:rPr>
              <a:t>Refer to the chart to see if you may have any noise in your office that could be hazardous.</a:t>
            </a:r>
          </a:p>
        </p:txBody>
      </p:sp>
      <p:pic>
        <p:nvPicPr>
          <p:cNvPr id="4" name="Picture 3">
            <a:extLst>
              <a:ext uri="{FF2B5EF4-FFF2-40B4-BE49-F238E27FC236}">
                <a16:creationId xmlns:a16="http://schemas.microsoft.com/office/drawing/2014/main" id="{607B2D82-21B3-410D-BD5A-5ED4850AEBB2}"/>
              </a:ext>
            </a:extLst>
          </p:cNvPr>
          <p:cNvPicPr>
            <a:picLocks noChangeAspect="1"/>
          </p:cNvPicPr>
          <p:nvPr/>
        </p:nvPicPr>
        <p:blipFill>
          <a:blip r:embed="rId3"/>
          <a:stretch>
            <a:fillRect/>
          </a:stretch>
        </p:blipFill>
        <p:spPr>
          <a:xfrm>
            <a:off x="7347845" y="866838"/>
            <a:ext cx="4272655" cy="4955203"/>
          </a:xfrm>
          <a:prstGeom prst="rect">
            <a:avLst/>
          </a:prstGeom>
        </p:spPr>
      </p:pic>
    </p:spTree>
    <p:extLst>
      <p:ext uri="{BB962C8B-B14F-4D97-AF65-F5344CB8AC3E}">
        <p14:creationId xmlns:p14="http://schemas.microsoft.com/office/powerpoint/2010/main" val="256770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ELECTRICAL HAZARDS</a:t>
            </a:r>
          </a:p>
        </p:txBody>
      </p:sp>
      <p:sp>
        <p:nvSpPr>
          <p:cNvPr id="6" name="TextBox 5">
            <a:extLst>
              <a:ext uri="{FF2B5EF4-FFF2-40B4-BE49-F238E27FC236}">
                <a16:creationId xmlns:a16="http://schemas.microsoft.com/office/drawing/2014/main" id="{A87927AC-8429-D242-9F31-193EE99C1A6C}"/>
              </a:ext>
            </a:extLst>
          </p:cNvPr>
          <p:cNvSpPr txBox="1"/>
          <p:nvPr/>
        </p:nvSpPr>
        <p:spPr>
          <a:xfrm>
            <a:off x="5107708" y="1115395"/>
            <a:ext cx="6503917"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Do not overload sockets. Ask for additional outlets to be installed. </a:t>
            </a:r>
          </a:p>
          <a:p>
            <a:pPr marL="285750" indent="-285750">
              <a:lnSpc>
                <a:spcPct val="125000"/>
              </a:lnSpc>
              <a:buFont typeface="Arial" panose="020B0604020202020204" pitchFamily="34" charset="0"/>
              <a:buChar char="•"/>
            </a:pPr>
            <a:r>
              <a:rPr lang="en-US" dirty="0">
                <a:latin typeface="Gotham Narrow Book" pitchFamily="2" charset="0"/>
              </a:rPr>
              <a:t>If any cables become warm to the touch, this could indicate a fire hazard. Unplug and report the issue. </a:t>
            </a:r>
          </a:p>
          <a:p>
            <a:pPr marL="285750" indent="-285750">
              <a:lnSpc>
                <a:spcPct val="125000"/>
              </a:lnSpc>
              <a:buFont typeface="Arial" panose="020B0604020202020204" pitchFamily="34" charset="0"/>
              <a:buChar char="•"/>
            </a:pPr>
            <a:r>
              <a:rPr lang="en-US" dirty="0">
                <a:latin typeface="Gotham Narrow Book" pitchFamily="2" charset="0"/>
              </a:rPr>
              <a:t>Replace damaged or frayed electrical cords. </a:t>
            </a:r>
          </a:p>
          <a:p>
            <a:pPr marL="285750" indent="-285750">
              <a:lnSpc>
                <a:spcPct val="125000"/>
              </a:lnSpc>
              <a:buFont typeface="Arial" panose="020B0604020202020204" pitchFamily="34" charset="0"/>
              <a:buChar char="•"/>
            </a:pPr>
            <a:r>
              <a:rPr lang="en-US" dirty="0">
                <a:latin typeface="Gotham Narrow Book" pitchFamily="2" charset="0"/>
              </a:rPr>
              <a:t>Cables should never be placed under carpet or rugs or in walkways. </a:t>
            </a:r>
          </a:p>
          <a:p>
            <a:pPr marL="285750" indent="-285750">
              <a:lnSpc>
                <a:spcPct val="125000"/>
              </a:lnSpc>
              <a:buFont typeface="Arial" panose="020B0604020202020204" pitchFamily="34" charset="0"/>
              <a:buChar char="•"/>
            </a:pPr>
            <a:r>
              <a:rPr lang="en-US" dirty="0">
                <a:latin typeface="Gotham Narrow Book" pitchFamily="2" charset="0"/>
              </a:rPr>
              <a:t>Never use an extension cord in an area permanently.</a:t>
            </a:r>
          </a:p>
          <a:p>
            <a:pPr marL="285750" indent="-285750">
              <a:lnSpc>
                <a:spcPct val="125000"/>
              </a:lnSpc>
              <a:buFont typeface="Arial" panose="020B0604020202020204" pitchFamily="34" charset="0"/>
              <a:buChar char="•"/>
            </a:pPr>
            <a:r>
              <a:rPr lang="en-US" dirty="0">
                <a:latin typeface="Gotham Narrow Book" pitchFamily="2" charset="0"/>
              </a:rPr>
              <a:t>Extension cords are designed for temporary use. </a:t>
            </a:r>
          </a:p>
          <a:p>
            <a:pPr marL="285750" indent="-285750">
              <a:lnSpc>
                <a:spcPct val="125000"/>
              </a:lnSpc>
              <a:buFont typeface="Arial" panose="020B0604020202020204" pitchFamily="34" charset="0"/>
              <a:buChar char="•"/>
            </a:pPr>
            <a:r>
              <a:rPr lang="en-US" dirty="0">
                <a:latin typeface="Gotham Narrow Book" pitchFamily="2" charset="0"/>
              </a:rPr>
              <a:t>Never “daisy chain” extension cords. </a:t>
            </a:r>
          </a:p>
        </p:txBody>
      </p:sp>
      <p:pic>
        <p:nvPicPr>
          <p:cNvPr id="7" name="Picture 6">
            <a:extLst>
              <a:ext uri="{FF2B5EF4-FFF2-40B4-BE49-F238E27FC236}">
                <a16:creationId xmlns:a16="http://schemas.microsoft.com/office/drawing/2014/main" id="{9CF338D0-F830-4732-9089-D05014B2B7CA}"/>
              </a:ext>
            </a:extLst>
          </p:cNvPr>
          <p:cNvPicPr>
            <a:picLocks noChangeAspect="1"/>
          </p:cNvPicPr>
          <p:nvPr/>
        </p:nvPicPr>
        <p:blipFill>
          <a:blip r:embed="rId3"/>
          <a:stretch>
            <a:fillRect/>
          </a:stretch>
        </p:blipFill>
        <p:spPr>
          <a:xfrm>
            <a:off x="1082732" y="1412150"/>
            <a:ext cx="2949337" cy="2209321"/>
          </a:xfrm>
          <a:prstGeom prst="rect">
            <a:avLst/>
          </a:prstGeom>
        </p:spPr>
      </p:pic>
      <p:pic>
        <p:nvPicPr>
          <p:cNvPr id="8" name="Picture 7">
            <a:extLst>
              <a:ext uri="{FF2B5EF4-FFF2-40B4-BE49-F238E27FC236}">
                <a16:creationId xmlns:a16="http://schemas.microsoft.com/office/drawing/2014/main" id="{17F53C87-1C03-4A28-BB71-328E74BF5C4B}"/>
              </a:ext>
            </a:extLst>
          </p:cNvPr>
          <p:cNvPicPr>
            <a:picLocks noChangeAspect="1"/>
          </p:cNvPicPr>
          <p:nvPr/>
        </p:nvPicPr>
        <p:blipFill>
          <a:blip r:embed="rId4"/>
          <a:stretch>
            <a:fillRect/>
          </a:stretch>
        </p:blipFill>
        <p:spPr>
          <a:xfrm>
            <a:off x="1082732" y="3757884"/>
            <a:ext cx="2949337" cy="1800059"/>
          </a:xfrm>
          <a:prstGeom prst="rect">
            <a:avLst/>
          </a:prstGeom>
        </p:spPr>
      </p:pic>
    </p:spTree>
    <p:extLst>
      <p:ext uri="{BB962C8B-B14F-4D97-AF65-F5344CB8AC3E}">
        <p14:creationId xmlns:p14="http://schemas.microsoft.com/office/powerpoint/2010/main" val="41019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INDOOR AIR QUALITY</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ok" pitchFamily="2" charset="0"/>
              </a:rPr>
              <a:t>Indoor air quality is the study of pollutant levels within the office environment. Often, health symptoms associated with indoor air quality are vague and similar to symptoms that can occur from conditions at home. Usually, contaminant levels are far too low to require occupational evaluation. However, if you are concerned about the contaminant levels in your office, take a look at some of the factors that may require further investigation: </a:t>
            </a:r>
          </a:p>
          <a:p>
            <a:pPr>
              <a:lnSpc>
                <a:spcPct val="125000"/>
              </a:lnSpc>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Office plans changing to accommodate more employees.</a:t>
            </a:r>
          </a:p>
          <a:p>
            <a:pPr marL="285750" indent="-285750">
              <a:lnSpc>
                <a:spcPct val="125000"/>
              </a:lnSpc>
              <a:buFont typeface="Arial" panose="020B0604020202020204" pitchFamily="34" charset="0"/>
              <a:buChar char="•"/>
            </a:pPr>
            <a:r>
              <a:rPr lang="en-US" dirty="0">
                <a:latin typeface="Gotham Narrow Book" pitchFamily="2" charset="0"/>
              </a:rPr>
              <a:t>Building renovations, such as installation of new carpet and painting. </a:t>
            </a:r>
          </a:p>
          <a:p>
            <a:pPr marL="285750" indent="-285750">
              <a:lnSpc>
                <a:spcPct val="125000"/>
              </a:lnSpc>
              <a:buFont typeface="Arial" panose="020B0604020202020204" pitchFamily="34" charset="0"/>
              <a:buChar char="•"/>
            </a:pPr>
            <a:r>
              <a:rPr lang="en-US" dirty="0">
                <a:latin typeface="Gotham Narrow Book" pitchFamily="2" charset="0"/>
              </a:rPr>
              <a:t>Blocked air vents. </a:t>
            </a:r>
          </a:p>
          <a:p>
            <a:pPr marL="285750" indent="-285750">
              <a:lnSpc>
                <a:spcPct val="125000"/>
              </a:lnSpc>
              <a:buFont typeface="Arial" panose="020B0604020202020204" pitchFamily="34" charset="0"/>
              <a:buChar char="•"/>
            </a:pPr>
            <a:r>
              <a:rPr lang="en-US" dirty="0">
                <a:latin typeface="Gotham Narrow Book" pitchFamily="2" charset="0"/>
              </a:rPr>
              <a:t>Water leaks/spills that could lead to mold growth. </a:t>
            </a:r>
          </a:p>
          <a:p>
            <a:pPr marL="285750" indent="-285750">
              <a:lnSpc>
                <a:spcPct val="125000"/>
              </a:lnSpc>
              <a:buFont typeface="Arial" panose="020B0604020202020204" pitchFamily="34" charset="0"/>
              <a:buChar char="•"/>
            </a:pPr>
            <a:r>
              <a:rPr lang="en-US" dirty="0">
                <a:latin typeface="Gotham Narrow Book" pitchFamily="2" charset="0"/>
              </a:rPr>
              <a:t>Improper waste disposal. </a:t>
            </a:r>
          </a:p>
        </p:txBody>
      </p:sp>
    </p:spTree>
    <p:extLst>
      <p:ext uri="{BB962C8B-B14F-4D97-AF65-F5344CB8AC3E}">
        <p14:creationId xmlns:p14="http://schemas.microsoft.com/office/powerpoint/2010/main" val="1738086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HOUSEKEEPING </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Good housekeeping is an important element in preventing accidents.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Poor housekeeping may lead to fires, injuries, and poor health.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All aisles within the office should be clear and free of obstructions.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Damaged chairs, files, bookcases, and desks must be replaced or repaired.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Materials stored within supply rooms must be neatly stacked and readily reached by adequate aisles. Never stack materials within 18 inches of fire sprinkler heads.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Never stack materials in aisles or passageways in a manner that could cause persons to trip or hinder emergency evacuation. </a:t>
            </a:r>
          </a:p>
        </p:txBody>
      </p:sp>
      <p:pic>
        <p:nvPicPr>
          <p:cNvPr id="4" name="Picture 3">
            <a:extLst>
              <a:ext uri="{FF2B5EF4-FFF2-40B4-BE49-F238E27FC236}">
                <a16:creationId xmlns:a16="http://schemas.microsoft.com/office/drawing/2014/main" id="{5A56DCB0-5909-4AD6-82B7-CD6837258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863" y="1115395"/>
            <a:ext cx="2279358" cy="1917913"/>
          </a:xfrm>
          <a:prstGeom prst="rect">
            <a:avLst/>
          </a:prstGeom>
        </p:spPr>
      </p:pic>
    </p:spTree>
    <p:extLst>
      <p:ext uri="{BB962C8B-B14F-4D97-AF65-F5344CB8AC3E}">
        <p14:creationId xmlns:p14="http://schemas.microsoft.com/office/powerpoint/2010/main" val="333600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EMERGENCY PROCEDURES </a:t>
            </a:r>
          </a:p>
        </p:txBody>
      </p:sp>
      <p:sp>
        <p:nvSpPr>
          <p:cNvPr id="6" name="TextBox 5">
            <a:extLst>
              <a:ext uri="{FF2B5EF4-FFF2-40B4-BE49-F238E27FC236}">
                <a16:creationId xmlns:a16="http://schemas.microsoft.com/office/drawing/2014/main" id="{A87927AC-8429-D242-9F31-193EE99C1A6C}"/>
              </a:ext>
            </a:extLst>
          </p:cNvPr>
          <p:cNvSpPr txBox="1"/>
          <p:nvPr/>
        </p:nvSpPr>
        <p:spPr>
          <a:xfrm>
            <a:off x="5107708" y="1115395"/>
            <a:ext cx="6503917"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In the event of an emergency, always follow your office procedures for evacuation.</a:t>
            </a:r>
          </a:p>
          <a:p>
            <a:pPr>
              <a:lnSpc>
                <a:spcPct val="125000"/>
              </a:lnSpc>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Assist anybody who can’t help themselves.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Do not run to exits, walk and stay alert.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In the event of a fire, only attempt to use a fire extinguisher if you feel confident and the area of the fire is no larger than the size of a small trash can. </a:t>
            </a:r>
          </a:p>
        </p:txBody>
      </p:sp>
      <p:pic>
        <p:nvPicPr>
          <p:cNvPr id="7" name="Picture 6">
            <a:extLst>
              <a:ext uri="{FF2B5EF4-FFF2-40B4-BE49-F238E27FC236}">
                <a16:creationId xmlns:a16="http://schemas.microsoft.com/office/drawing/2014/main" id="{003B46D9-259B-4E75-9C9E-7D00CF67DA27}"/>
              </a:ext>
            </a:extLst>
          </p:cNvPr>
          <p:cNvPicPr>
            <a:picLocks noChangeAspect="1"/>
          </p:cNvPicPr>
          <p:nvPr/>
        </p:nvPicPr>
        <p:blipFill rotWithShape="1">
          <a:blip r:embed="rId3">
            <a:extLst>
              <a:ext uri="{28A0092B-C50C-407E-A947-70E740481C1C}">
                <a14:useLocalDpi xmlns:a14="http://schemas.microsoft.com/office/drawing/2010/main" val="0"/>
              </a:ext>
            </a:extLst>
          </a:blip>
          <a:srcRect l="2963" t="1480" r="2646" b="8408"/>
          <a:stretch/>
        </p:blipFill>
        <p:spPr>
          <a:xfrm>
            <a:off x="1008993" y="1094371"/>
            <a:ext cx="2953407" cy="4669257"/>
          </a:xfrm>
          <a:prstGeom prst="rect">
            <a:avLst/>
          </a:prstGeom>
        </p:spPr>
      </p:pic>
    </p:spTree>
    <p:extLst>
      <p:ext uri="{BB962C8B-B14F-4D97-AF65-F5344CB8AC3E}">
        <p14:creationId xmlns:p14="http://schemas.microsoft.com/office/powerpoint/2010/main" val="2136974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IDENTIFY THE HAZARDS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3" y="1115395"/>
            <a:ext cx="3851932" cy="4458091"/>
          </a:xfrm>
          <a:prstGeom prst="rect">
            <a:avLst/>
          </a:prstGeom>
          <a:noFill/>
        </p:spPr>
        <p:txBody>
          <a:bodyPr wrap="square" rtlCol="0">
            <a:noAutofit/>
          </a:bodyPr>
          <a:lstStyle/>
          <a:p>
            <a:pPr>
              <a:lnSpc>
                <a:spcPct val="125000"/>
              </a:lnSpc>
            </a:pPr>
            <a:r>
              <a:rPr lang="en-US" dirty="0">
                <a:latin typeface="Gotham Narrow Book" pitchFamily="2" charset="0"/>
              </a:rPr>
              <a:t>1. ____________</a:t>
            </a:r>
          </a:p>
          <a:p>
            <a:pPr>
              <a:lnSpc>
                <a:spcPct val="125000"/>
              </a:lnSpc>
            </a:pPr>
            <a:r>
              <a:rPr lang="en-US" dirty="0">
                <a:latin typeface="Gotham Narrow Book" pitchFamily="2" charset="0"/>
              </a:rPr>
              <a:t>2. ____________</a:t>
            </a:r>
          </a:p>
          <a:p>
            <a:pPr>
              <a:lnSpc>
                <a:spcPct val="125000"/>
              </a:lnSpc>
            </a:pPr>
            <a:r>
              <a:rPr lang="en-US" dirty="0">
                <a:latin typeface="Gotham Narrow Book" pitchFamily="2" charset="0"/>
              </a:rPr>
              <a:t>3. ____________</a:t>
            </a:r>
          </a:p>
          <a:p>
            <a:pPr>
              <a:lnSpc>
                <a:spcPct val="125000"/>
              </a:lnSpc>
            </a:pPr>
            <a:r>
              <a:rPr lang="en-US" dirty="0">
                <a:latin typeface="Gotham Narrow Book" pitchFamily="2" charset="0"/>
              </a:rPr>
              <a:t>4. ____________</a:t>
            </a:r>
          </a:p>
          <a:p>
            <a:pPr>
              <a:lnSpc>
                <a:spcPct val="125000"/>
              </a:lnSpc>
            </a:pPr>
            <a:r>
              <a:rPr lang="en-US" dirty="0">
                <a:latin typeface="Gotham Narrow Book" pitchFamily="2" charset="0"/>
              </a:rPr>
              <a:t>5. ____________</a:t>
            </a:r>
          </a:p>
          <a:p>
            <a:pPr>
              <a:lnSpc>
                <a:spcPct val="125000"/>
              </a:lnSpc>
            </a:pPr>
            <a:r>
              <a:rPr lang="en-US" dirty="0">
                <a:latin typeface="Gotham Narrow Book" pitchFamily="2" charset="0"/>
              </a:rPr>
              <a:t>6. ____________</a:t>
            </a:r>
          </a:p>
          <a:p>
            <a:pPr>
              <a:lnSpc>
                <a:spcPct val="125000"/>
              </a:lnSpc>
            </a:pPr>
            <a:r>
              <a:rPr lang="en-US" dirty="0">
                <a:latin typeface="Gotham Narrow Book" pitchFamily="2" charset="0"/>
              </a:rPr>
              <a:t>7. ____________</a:t>
            </a:r>
          </a:p>
          <a:p>
            <a:pPr>
              <a:lnSpc>
                <a:spcPct val="125000"/>
              </a:lnSpc>
            </a:pPr>
            <a:r>
              <a:rPr lang="en-US" dirty="0">
                <a:latin typeface="Gotham Narrow Book" pitchFamily="2" charset="0"/>
              </a:rPr>
              <a:t>8. ____________</a:t>
            </a:r>
          </a:p>
          <a:p>
            <a:pPr>
              <a:lnSpc>
                <a:spcPct val="125000"/>
              </a:lnSpc>
            </a:pPr>
            <a:r>
              <a:rPr lang="en-US" dirty="0">
                <a:latin typeface="Gotham Narrow Book" pitchFamily="2" charset="0"/>
              </a:rPr>
              <a:t>9. ____________</a:t>
            </a:r>
          </a:p>
          <a:p>
            <a:pPr>
              <a:lnSpc>
                <a:spcPct val="125000"/>
              </a:lnSpc>
            </a:pPr>
            <a:r>
              <a:rPr lang="en-US" dirty="0">
                <a:latin typeface="Gotham Narrow Book" pitchFamily="2" charset="0"/>
              </a:rPr>
              <a:t>10. ____________</a:t>
            </a:r>
          </a:p>
          <a:p>
            <a:pPr>
              <a:lnSpc>
                <a:spcPct val="125000"/>
              </a:lnSpc>
            </a:pPr>
            <a:r>
              <a:rPr lang="en-US" dirty="0">
                <a:latin typeface="Gotham Narrow Book" pitchFamily="2" charset="0"/>
              </a:rPr>
              <a:t>11. ____________</a:t>
            </a:r>
          </a:p>
          <a:p>
            <a:pPr>
              <a:lnSpc>
                <a:spcPct val="125000"/>
              </a:lnSpc>
            </a:pPr>
            <a:r>
              <a:rPr lang="en-US" dirty="0">
                <a:latin typeface="Gotham Narrow Book" pitchFamily="2" charset="0"/>
              </a:rPr>
              <a:t>12. ____________</a:t>
            </a:r>
          </a:p>
        </p:txBody>
      </p:sp>
      <p:pic>
        <p:nvPicPr>
          <p:cNvPr id="7" name="Picture 6">
            <a:extLst>
              <a:ext uri="{FF2B5EF4-FFF2-40B4-BE49-F238E27FC236}">
                <a16:creationId xmlns:a16="http://schemas.microsoft.com/office/drawing/2014/main" id="{88904ECD-9FB7-4510-87C1-42328F4BE3EC}"/>
              </a:ext>
            </a:extLst>
          </p:cNvPr>
          <p:cNvPicPr>
            <a:picLocks noChangeAspect="1"/>
          </p:cNvPicPr>
          <p:nvPr/>
        </p:nvPicPr>
        <p:blipFill>
          <a:blip r:embed="rId3"/>
          <a:stretch>
            <a:fillRect/>
          </a:stretch>
        </p:blipFill>
        <p:spPr>
          <a:xfrm>
            <a:off x="5552651" y="1176289"/>
            <a:ext cx="5762527" cy="4336302"/>
          </a:xfrm>
          <a:prstGeom prst="rect">
            <a:avLst/>
          </a:prstGeom>
        </p:spPr>
      </p:pic>
    </p:spTree>
    <p:extLst>
      <p:ext uri="{BB962C8B-B14F-4D97-AF65-F5344CB8AC3E}">
        <p14:creationId xmlns:p14="http://schemas.microsoft.com/office/powerpoint/2010/main" val="258751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IDENTIFY THE HAZARDS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3" y="1115395"/>
            <a:ext cx="3851932" cy="4458091"/>
          </a:xfrm>
          <a:prstGeom prst="rect">
            <a:avLst/>
          </a:prstGeom>
          <a:noFill/>
        </p:spPr>
        <p:txBody>
          <a:bodyPr wrap="square" rtlCol="0">
            <a:noAutofit/>
          </a:bodyPr>
          <a:lstStyle/>
          <a:p>
            <a:pPr marL="342900" indent="-342900">
              <a:lnSpc>
                <a:spcPct val="125000"/>
              </a:lnSpc>
              <a:buAutoNum type="arabicPeriod"/>
            </a:pPr>
            <a:r>
              <a:rPr lang="en-US" dirty="0">
                <a:latin typeface="Gotham Narrow Book" pitchFamily="2" charset="0"/>
              </a:rPr>
              <a:t>Tripping hazard</a:t>
            </a:r>
          </a:p>
          <a:p>
            <a:pPr marL="342900" indent="-342900">
              <a:lnSpc>
                <a:spcPct val="125000"/>
              </a:lnSpc>
              <a:buAutoNum type="arabicPeriod"/>
            </a:pPr>
            <a:r>
              <a:rPr lang="en-US" dirty="0">
                <a:latin typeface="Gotham Narrow Book" pitchFamily="2" charset="0"/>
              </a:rPr>
              <a:t>Fall hazard </a:t>
            </a:r>
          </a:p>
          <a:p>
            <a:pPr marL="342900" indent="-342900">
              <a:lnSpc>
                <a:spcPct val="125000"/>
              </a:lnSpc>
              <a:buAutoNum type="arabicPeriod"/>
            </a:pPr>
            <a:r>
              <a:rPr lang="en-US" dirty="0">
                <a:latin typeface="Gotham Narrow Book" pitchFamily="2" charset="0"/>
              </a:rPr>
              <a:t>Clutter</a:t>
            </a:r>
          </a:p>
          <a:p>
            <a:pPr marL="342900" indent="-342900">
              <a:lnSpc>
                <a:spcPct val="125000"/>
              </a:lnSpc>
              <a:buAutoNum type="arabicPeriod"/>
            </a:pPr>
            <a:r>
              <a:rPr lang="en-US" dirty="0">
                <a:latin typeface="Gotham Narrow Book" pitchFamily="2" charset="0"/>
              </a:rPr>
              <a:t>Clutter</a:t>
            </a:r>
          </a:p>
          <a:p>
            <a:pPr marL="342900" indent="-342900">
              <a:lnSpc>
                <a:spcPct val="125000"/>
              </a:lnSpc>
              <a:buAutoNum type="arabicPeriod"/>
            </a:pPr>
            <a:r>
              <a:rPr lang="en-US" dirty="0">
                <a:latin typeface="Gotham Narrow Book" pitchFamily="2" charset="0"/>
              </a:rPr>
              <a:t>Open drawer </a:t>
            </a:r>
          </a:p>
          <a:p>
            <a:pPr marL="342900" indent="-342900">
              <a:lnSpc>
                <a:spcPct val="125000"/>
              </a:lnSpc>
              <a:buAutoNum type="arabicPeriod"/>
            </a:pPr>
            <a:r>
              <a:rPr lang="en-US" dirty="0">
                <a:latin typeface="Gotham Narrow Book" pitchFamily="2" charset="0"/>
              </a:rPr>
              <a:t>Exposed blade </a:t>
            </a:r>
          </a:p>
          <a:p>
            <a:pPr marL="342900" indent="-342900">
              <a:lnSpc>
                <a:spcPct val="125000"/>
              </a:lnSpc>
              <a:buAutoNum type="arabicPeriod"/>
            </a:pPr>
            <a:r>
              <a:rPr lang="en-US" dirty="0">
                <a:latin typeface="Gotham Narrow Book" pitchFamily="2" charset="0"/>
              </a:rPr>
              <a:t>Clutter </a:t>
            </a:r>
          </a:p>
          <a:p>
            <a:pPr marL="342900" indent="-342900">
              <a:lnSpc>
                <a:spcPct val="125000"/>
              </a:lnSpc>
              <a:buAutoNum type="arabicPeriod"/>
            </a:pPr>
            <a:r>
              <a:rPr lang="en-US" dirty="0">
                <a:latin typeface="Gotham Narrow Book" pitchFamily="2" charset="0"/>
              </a:rPr>
              <a:t>Eye strain </a:t>
            </a:r>
          </a:p>
          <a:p>
            <a:pPr marL="342900" indent="-342900">
              <a:lnSpc>
                <a:spcPct val="125000"/>
              </a:lnSpc>
              <a:buAutoNum type="arabicPeriod"/>
            </a:pPr>
            <a:r>
              <a:rPr lang="en-US" dirty="0">
                <a:latin typeface="Gotham Narrow Book" pitchFamily="2" charset="0"/>
              </a:rPr>
              <a:t>Electrical hazard </a:t>
            </a:r>
          </a:p>
          <a:p>
            <a:pPr marL="342900" indent="-342900">
              <a:lnSpc>
                <a:spcPct val="125000"/>
              </a:lnSpc>
              <a:buAutoNum type="arabicPeriod"/>
            </a:pPr>
            <a:r>
              <a:rPr lang="en-US" dirty="0">
                <a:latin typeface="Gotham Narrow Book" pitchFamily="2" charset="0"/>
              </a:rPr>
              <a:t>Clutter </a:t>
            </a:r>
          </a:p>
          <a:p>
            <a:pPr marL="342900" indent="-342900">
              <a:lnSpc>
                <a:spcPct val="125000"/>
              </a:lnSpc>
              <a:buAutoNum type="arabicPeriod"/>
            </a:pPr>
            <a:r>
              <a:rPr lang="en-US" dirty="0">
                <a:latin typeface="Gotham Narrow Book" pitchFamily="2" charset="0"/>
              </a:rPr>
              <a:t>Spill hazard </a:t>
            </a:r>
          </a:p>
          <a:p>
            <a:pPr marL="342900" indent="-342900">
              <a:lnSpc>
                <a:spcPct val="125000"/>
              </a:lnSpc>
              <a:buAutoNum type="arabicPeriod"/>
            </a:pPr>
            <a:r>
              <a:rPr lang="en-US" dirty="0">
                <a:latin typeface="Gotham Narrow Book" pitchFamily="2" charset="0"/>
              </a:rPr>
              <a:t>Non-ergonomic chair</a:t>
            </a:r>
          </a:p>
        </p:txBody>
      </p:sp>
      <p:pic>
        <p:nvPicPr>
          <p:cNvPr id="7" name="Picture 6">
            <a:extLst>
              <a:ext uri="{FF2B5EF4-FFF2-40B4-BE49-F238E27FC236}">
                <a16:creationId xmlns:a16="http://schemas.microsoft.com/office/drawing/2014/main" id="{88904ECD-9FB7-4510-87C1-42328F4BE3EC}"/>
              </a:ext>
            </a:extLst>
          </p:cNvPr>
          <p:cNvPicPr>
            <a:picLocks noChangeAspect="1"/>
          </p:cNvPicPr>
          <p:nvPr/>
        </p:nvPicPr>
        <p:blipFill>
          <a:blip r:embed="rId3"/>
          <a:stretch>
            <a:fillRect/>
          </a:stretch>
        </p:blipFill>
        <p:spPr>
          <a:xfrm>
            <a:off x="5552651" y="1176289"/>
            <a:ext cx="5762527" cy="4336302"/>
          </a:xfrm>
          <a:prstGeom prst="rect">
            <a:avLst/>
          </a:prstGeom>
        </p:spPr>
      </p:pic>
    </p:spTree>
    <p:extLst>
      <p:ext uri="{BB962C8B-B14F-4D97-AF65-F5344CB8AC3E}">
        <p14:creationId xmlns:p14="http://schemas.microsoft.com/office/powerpoint/2010/main" val="416621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009E13-1D95-4518-A5D3-4E3737181E18}"/>
              </a:ext>
            </a:extLst>
          </p:cNvPr>
          <p:cNvSpPr txBox="1"/>
          <p:nvPr/>
        </p:nvSpPr>
        <p:spPr>
          <a:xfrm>
            <a:off x="584026" y="538619"/>
            <a:ext cx="11040127"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PROGRAMS AND SERVICES</a:t>
            </a:r>
          </a:p>
        </p:txBody>
      </p:sp>
      <p:sp>
        <p:nvSpPr>
          <p:cNvPr id="6" name="TextBox 5">
            <a:extLst>
              <a:ext uri="{FF2B5EF4-FFF2-40B4-BE49-F238E27FC236}">
                <a16:creationId xmlns:a16="http://schemas.microsoft.com/office/drawing/2014/main" id="{C44C94A5-814F-4C9F-8B4F-F4F76F6CF0F1}"/>
              </a:ext>
            </a:extLst>
          </p:cNvPr>
          <p:cNvSpPr txBox="1"/>
          <p:nvPr/>
        </p:nvSpPr>
        <p:spPr>
          <a:xfrm>
            <a:off x="571500" y="1279743"/>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ENVIRONMENTAL HEALTH AND SAFETY</a:t>
            </a:r>
          </a:p>
        </p:txBody>
      </p:sp>
      <p:sp>
        <p:nvSpPr>
          <p:cNvPr id="7" name="TextBox 6">
            <a:extLst>
              <a:ext uri="{FF2B5EF4-FFF2-40B4-BE49-F238E27FC236}">
                <a16:creationId xmlns:a16="http://schemas.microsoft.com/office/drawing/2014/main" id="{4574ABC1-3EE8-42FA-B1D1-55E3B274AB1D}"/>
              </a:ext>
            </a:extLst>
          </p:cNvPr>
          <p:cNvSpPr txBox="1"/>
          <p:nvPr/>
        </p:nvSpPr>
        <p:spPr>
          <a:xfrm>
            <a:off x="876822" y="1856519"/>
            <a:ext cx="10734804" cy="3515581"/>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Fire Protection Engineering</a:t>
            </a:r>
          </a:p>
          <a:p>
            <a:pPr marL="285750" indent="-285750">
              <a:lnSpc>
                <a:spcPct val="125000"/>
              </a:lnSpc>
              <a:buFont typeface="Arial" panose="020B0604020202020204" pitchFamily="34" charset="0"/>
              <a:buChar char="•"/>
            </a:pPr>
            <a:r>
              <a:rPr lang="en-US" dirty="0">
                <a:latin typeface="Gotham Narrow Book" pitchFamily="2" charset="0"/>
              </a:rPr>
              <a:t>Life Safety and Emergency Preparedness</a:t>
            </a:r>
          </a:p>
          <a:p>
            <a:pPr marL="285750" indent="-285750">
              <a:lnSpc>
                <a:spcPct val="125000"/>
              </a:lnSpc>
              <a:buFont typeface="Arial" panose="020B0604020202020204" pitchFamily="34" charset="0"/>
              <a:buChar char="•"/>
            </a:pPr>
            <a:r>
              <a:rPr lang="en-US" dirty="0">
                <a:latin typeface="Gotham Narrow Book" pitchFamily="2" charset="0"/>
              </a:rPr>
              <a:t>Environmental Compliance</a:t>
            </a:r>
          </a:p>
          <a:p>
            <a:pPr marL="285750" indent="-285750">
              <a:lnSpc>
                <a:spcPct val="125000"/>
              </a:lnSpc>
              <a:buFont typeface="Arial" panose="020B0604020202020204" pitchFamily="34" charset="0"/>
              <a:buChar char="•"/>
            </a:pPr>
            <a:r>
              <a:rPr lang="en-US" dirty="0">
                <a:latin typeface="Gotham Narrow Book" pitchFamily="2" charset="0"/>
              </a:rPr>
              <a:t>Laboratory Safety</a:t>
            </a:r>
          </a:p>
          <a:p>
            <a:pPr marL="285750" indent="-285750">
              <a:lnSpc>
                <a:spcPct val="125000"/>
              </a:lnSpc>
              <a:buFont typeface="Arial" panose="020B0604020202020204" pitchFamily="34" charset="0"/>
              <a:buChar char="•"/>
            </a:pPr>
            <a:r>
              <a:rPr lang="en-US" dirty="0">
                <a:latin typeface="Gotham Narrow Book" pitchFamily="2" charset="0"/>
              </a:rPr>
              <a:t>Occupational Safety</a:t>
            </a:r>
          </a:p>
          <a:p>
            <a:pPr marL="285750" indent="-285750">
              <a:lnSpc>
                <a:spcPct val="125000"/>
              </a:lnSpc>
              <a:buFont typeface="Arial" panose="020B0604020202020204" pitchFamily="34" charset="0"/>
              <a:buChar char="•"/>
            </a:pPr>
            <a:r>
              <a:rPr lang="en-US" dirty="0">
                <a:latin typeface="Gotham Narrow Book" pitchFamily="2" charset="0"/>
              </a:rPr>
              <a:t>Occupational Health and Medical Surveillance</a:t>
            </a:r>
          </a:p>
          <a:p>
            <a:pPr marL="285750" indent="-285750">
              <a:lnSpc>
                <a:spcPct val="125000"/>
              </a:lnSpc>
              <a:buFont typeface="Arial" panose="020B0604020202020204" pitchFamily="34" charset="0"/>
              <a:buChar char="•"/>
            </a:pPr>
            <a:r>
              <a:rPr lang="en-US" dirty="0">
                <a:latin typeface="Gotham Narrow Book" pitchFamily="2" charset="0"/>
              </a:rPr>
              <a:t>Materials Management</a:t>
            </a:r>
          </a:p>
          <a:p>
            <a:pPr marL="285750" indent="-285750">
              <a:lnSpc>
                <a:spcPct val="125000"/>
              </a:lnSpc>
              <a:buFont typeface="Arial" panose="020B0604020202020204" pitchFamily="34" charset="0"/>
              <a:buChar char="•"/>
            </a:pPr>
            <a:r>
              <a:rPr lang="en-US" dirty="0">
                <a:latin typeface="Gotham Narrow Book" pitchFamily="2" charset="0"/>
              </a:rPr>
              <a:t>Industrial Hygiene</a:t>
            </a:r>
          </a:p>
          <a:p>
            <a:pPr marL="285750" indent="-285750">
              <a:lnSpc>
                <a:spcPct val="125000"/>
              </a:lnSpc>
              <a:buFont typeface="Arial" panose="020B0604020202020204" pitchFamily="34" charset="0"/>
              <a:buChar char="•"/>
            </a:pPr>
            <a:r>
              <a:rPr lang="en-US" dirty="0">
                <a:latin typeface="Gotham Narrow Book" pitchFamily="2" charset="0"/>
              </a:rPr>
              <a:t>Chemical Hygiene</a:t>
            </a:r>
          </a:p>
          <a:p>
            <a:pPr marL="285750" indent="-285750">
              <a:lnSpc>
                <a:spcPct val="125000"/>
              </a:lnSpc>
              <a:buFont typeface="Arial" panose="020B0604020202020204" pitchFamily="34" charset="0"/>
              <a:buChar char="•"/>
            </a:pPr>
            <a:r>
              <a:rPr lang="en-US" dirty="0">
                <a:latin typeface="Gotham Narrow Book" pitchFamily="2" charset="0"/>
              </a:rPr>
              <a:t>Safety Training</a:t>
            </a:r>
          </a:p>
        </p:txBody>
      </p:sp>
      <p:pic>
        <p:nvPicPr>
          <p:cNvPr id="8" name="Picture 7">
            <a:extLst>
              <a:ext uri="{FF2B5EF4-FFF2-40B4-BE49-F238E27FC236}">
                <a16:creationId xmlns:a16="http://schemas.microsoft.com/office/drawing/2014/main" id="{97E4A8BA-8B69-4B18-BC0D-29024B733DCC}"/>
              </a:ext>
            </a:extLst>
          </p:cNvPr>
          <p:cNvPicPr>
            <a:picLocks noChangeAspect="1"/>
          </p:cNvPicPr>
          <p:nvPr/>
        </p:nvPicPr>
        <p:blipFill>
          <a:blip r:embed="rId3"/>
          <a:stretch>
            <a:fillRect/>
          </a:stretch>
        </p:blipFill>
        <p:spPr>
          <a:xfrm>
            <a:off x="7762875" y="1856519"/>
            <a:ext cx="3343276" cy="3216232"/>
          </a:xfrm>
          <a:prstGeom prst="rect">
            <a:avLst/>
          </a:prstGeom>
        </p:spPr>
      </p:pic>
    </p:spTree>
    <p:extLst>
      <p:ext uri="{BB962C8B-B14F-4D97-AF65-F5344CB8AC3E}">
        <p14:creationId xmlns:p14="http://schemas.microsoft.com/office/powerpoint/2010/main" val="255853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71DA5C-13E2-A149-B419-F04D98AC3511}"/>
              </a:ext>
            </a:extLst>
          </p:cNvPr>
          <p:cNvSpPr txBox="1"/>
          <p:nvPr/>
        </p:nvSpPr>
        <p:spPr>
          <a:xfrm>
            <a:off x="584026" y="538619"/>
            <a:ext cx="11040127"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OBJECTIVE</a:t>
            </a: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1279743"/>
            <a:ext cx="10734804" cy="3515581"/>
          </a:xfrm>
          <a:prstGeom prst="rect">
            <a:avLst/>
          </a:prstGeom>
          <a:noFill/>
        </p:spPr>
        <p:txBody>
          <a:bodyPr wrap="square" rtlCol="0">
            <a:noAutofit/>
          </a:bodyPr>
          <a:lstStyle/>
          <a:p>
            <a:pPr marL="342900" indent="-342900">
              <a:lnSpc>
                <a:spcPct val="125000"/>
              </a:lnSpc>
              <a:buFont typeface="Arial" panose="020B0604020202020204" pitchFamily="34" charset="0"/>
              <a:buChar char="•"/>
            </a:pPr>
            <a:r>
              <a:rPr lang="en-US" sz="2400" dirty="0">
                <a:latin typeface="Gotham Narrow Book" pitchFamily="50" charset="0"/>
              </a:rPr>
              <a:t>Recognize potential hazards in office environments.</a:t>
            </a:r>
          </a:p>
          <a:p>
            <a:pPr marL="342900" indent="-342900">
              <a:lnSpc>
                <a:spcPct val="125000"/>
              </a:lnSpc>
              <a:buFont typeface="Arial" panose="020B0604020202020204" pitchFamily="34" charset="0"/>
              <a:buChar char="•"/>
            </a:pPr>
            <a:r>
              <a:rPr lang="en-US" sz="2400" dirty="0">
                <a:latin typeface="Gotham Narrow Book" pitchFamily="50" charset="0"/>
              </a:rPr>
              <a:t>Identify ways to eliminate office environment hazards.</a:t>
            </a:r>
          </a:p>
          <a:p>
            <a:pPr marL="342900" indent="-342900">
              <a:lnSpc>
                <a:spcPct val="125000"/>
              </a:lnSpc>
              <a:buFont typeface="Arial" panose="020B0604020202020204" pitchFamily="34" charset="0"/>
              <a:buChar char="•"/>
            </a:pPr>
            <a:r>
              <a:rPr lang="en-US" sz="2400" dirty="0">
                <a:latin typeface="Gotham Narrow Book" pitchFamily="50" charset="0"/>
              </a:rPr>
              <a:t>Learn and implement safe work practices.  </a:t>
            </a:r>
          </a:p>
        </p:txBody>
      </p:sp>
    </p:spTree>
    <p:extLst>
      <p:ext uri="{BB962C8B-B14F-4D97-AF65-F5344CB8AC3E}">
        <p14:creationId xmlns:p14="http://schemas.microsoft.com/office/powerpoint/2010/main" val="1045490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E4DA18-37A0-3344-B583-9790FEFF58AA}"/>
              </a:ext>
            </a:extLst>
          </p:cNvPr>
          <p:cNvSpPr txBox="1"/>
          <p:nvPr/>
        </p:nvSpPr>
        <p:spPr>
          <a:xfrm>
            <a:off x="571500" y="2294175"/>
            <a:ext cx="11040127" cy="3077925"/>
          </a:xfrm>
          <a:prstGeom prst="rect">
            <a:avLst/>
          </a:prstGeom>
          <a:noFill/>
        </p:spPr>
        <p:txBody>
          <a:bodyPr wrap="square" rtlCol="0">
            <a:noAutofit/>
          </a:bodyPr>
          <a:lstStyle/>
          <a:p>
            <a:r>
              <a:rPr lang="en-US" sz="2400" b="1" dirty="0">
                <a:solidFill>
                  <a:srgbClr val="63666A"/>
                </a:solidFill>
                <a:latin typeface="Gotham Narrow Bold" pitchFamily="2" charset="0"/>
              </a:rPr>
              <a:t>O | </a:t>
            </a:r>
            <a:r>
              <a:rPr lang="en-US" sz="2400" dirty="0">
                <a:solidFill>
                  <a:srgbClr val="63666A"/>
                </a:solidFill>
                <a:latin typeface="Gotham Narrow Book" pitchFamily="2" charset="0"/>
              </a:rPr>
              <a:t>405.744.7241</a:t>
            </a:r>
          </a:p>
          <a:p>
            <a:r>
              <a:rPr lang="en-US" sz="2400" b="1" dirty="0">
                <a:solidFill>
                  <a:srgbClr val="63666A"/>
                </a:solidFill>
                <a:latin typeface="Gotham Narrow Bold" pitchFamily="2" charset="0"/>
              </a:rPr>
              <a:t>E | </a:t>
            </a:r>
            <a:r>
              <a:rPr lang="en-US" sz="2400" dirty="0">
                <a:solidFill>
                  <a:srgbClr val="63666A"/>
                </a:solidFill>
                <a:latin typeface="Gotham Narrow Book" pitchFamily="2" charset="0"/>
              </a:rPr>
              <a:t>ehs@okstate.edu</a:t>
            </a:r>
          </a:p>
          <a:p>
            <a:r>
              <a:rPr lang="en-US" sz="2400" dirty="0">
                <a:solidFill>
                  <a:srgbClr val="63666A"/>
                </a:solidFill>
                <a:latin typeface="Gotham Narrow Book" pitchFamily="2" charset="0"/>
              </a:rPr>
              <a:t>UHS Suite 002</a:t>
            </a:r>
          </a:p>
          <a:p>
            <a:endParaRPr lang="en-US" sz="2400" dirty="0">
              <a:solidFill>
                <a:schemeClr val="accent6"/>
              </a:solidFill>
              <a:latin typeface="Gotham Narrow Book" pitchFamily="2" charset="0"/>
            </a:endParaRPr>
          </a:p>
          <a:p>
            <a:r>
              <a:rPr lang="en-US" sz="2400" b="1" dirty="0">
                <a:solidFill>
                  <a:srgbClr val="FB6400"/>
                </a:solidFill>
                <a:latin typeface="Gotham Narrow Bold" pitchFamily="2" charset="0"/>
              </a:rPr>
              <a:t>ehs.okstate.edu</a:t>
            </a:r>
          </a:p>
        </p:txBody>
      </p:sp>
      <p:sp>
        <p:nvSpPr>
          <p:cNvPr id="7" name="TextBox 6">
            <a:extLst>
              <a:ext uri="{FF2B5EF4-FFF2-40B4-BE49-F238E27FC236}">
                <a16:creationId xmlns:a16="http://schemas.microsoft.com/office/drawing/2014/main" id="{4DE87CE4-7B09-1C4B-A222-C9D7591ECB9C}"/>
              </a:ext>
            </a:extLst>
          </p:cNvPr>
          <p:cNvSpPr txBox="1"/>
          <p:nvPr/>
        </p:nvSpPr>
        <p:spPr>
          <a:xfrm>
            <a:off x="584026" y="538619"/>
            <a:ext cx="11040127" cy="923330"/>
          </a:xfrm>
          <a:prstGeom prst="rect">
            <a:avLst/>
          </a:prstGeom>
          <a:noFill/>
        </p:spPr>
        <p:txBody>
          <a:bodyPr wrap="square" rtlCol="0">
            <a:spAutoFit/>
          </a:bodyPr>
          <a:lstStyle/>
          <a:p>
            <a:r>
              <a:rPr lang="en-US" sz="5400" dirty="0">
                <a:solidFill>
                  <a:srgbClr val="63666A"/>
                </a:solidFill>
                <a:latin typeface="FjallaOne" panose="02000506040000020004" pitchFamily="2" charset="77"/>
              </a:rPr>
              <a:t>ENVIRONMENTAL HEALTH &amp; SAFETY</a:t>
            </a:r>
          </a:p>
        </p:txBody>
      </p:sp>
      <p:sp>
        <p:nvSpPr>
          <p:cNvPr id="8" name="TextBox 7">
            <a:extLst>
              <a:ext uri="{FF2B5EF4-FFF2-40B4-BE49-F238E27FC236}">
                <a16:creationId xmlns:a16="http://schemas.microsoft.com/office/drawing/2014/main" id="{20E472A1-9D64-6A42-AD56-94BD6B8EEEA3}"/>
              </a:ext>
            </a:extLst>
          </p:cNvPr>
          <p:cNvSpPr txBox="1"/>
          <p:nvPr/>
        </p:nvSpPr>
        <p:spPr>
          <a:xfrm>
            <a:off x="584026" y="1463179"/>
            <a:ext cx="11040127" cy="553998"/>
          </a:xfrm>
          <a:prstGeom prst="rect">
            <a:avLst/>
          </a:prstGeom>
          <a:noFill/>
        </p:spPr>
        <p:txBody>
          <a:bodyPr wrap="square" rtlCol="0">
            <a:spAutoFit/>
          </a:bodyPr>
          <a:lstStyle/>
          <a:p>
            <a:r>
              <a:rPr lang="en-US" sz="3000" b="1" dirty="0">
                <a:solidFill>
                  <a:srgbClr val="FB6400"/>
                </a:solidFill>
                <a:latin typeface="Rubik" panose="02000604000000020004" pitchFamily="2" charset="-79"/>
                <a:cs typeface="Rubik" panose="02000604000000020004" pitchFamily="2" charset="-79"/>
              </a:rPr>
              <a:t>OKLAHOMA STATE UNIVERSITY</a:t>
            </a:r>
          </a:p>
        </p:txBody>
      </p:sp>
    </p:spTree>
    <p:extLst>
      <p:ext uri="{BB962C8B-B14F-4D97-AF65-F5344CB8AC3E}">
        <p14:creationId xmlns:p14="http://schemas.microsoft.com/office/powerpoint/2010/main" val="3546150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D93D6E-F700-FB4D-8333-A087C39ACBA6}"/>
              </a:ext>
            </a:extLst>
          </p:cNvPr>
          <p:cNvSpPr txBox="1"/>
          <p:nvPr/>
        </p:nvSpPr>
        <p:spPr>
          <a:xfrm>
            <a:off x="584026" y="2898085"/>
            <a:ext cx="11040127" cy="1061829"/>
          </a:xfrm>
          <a:prstGeom prst="rect">
            <a:avLst/>
          </a:prstGeom>
          <a:noFill/>
        </p:spPr>
        <p:txBody>
          <a:bodyPr wrap="square" rtlCol="0">
            <a:spAutoFit/>
          </a:bodyPr>
          <a:lstStyle/>
          <a:p>
            <a:pPr algn="ctr"/>
            <a:r>
              <a:rPr lang="en-US" sz="6300" dirty="0">
                <a:solidFill>
                  <a:srgbClr val="FB6400"/>
                </a:solidFill>
                <a:latin typeface="FjallaOne" panose="02000506040000020004" pitchFamily="2" charset="77"/>
              </a:rPr>
              <a:t>QUESTIONS?</a:t>
            </a:r>
          </a:p>
        </p:txBody>
      </p:sp>
    </p:spTree>
    <p:extLst>
      <p:ext uri="{BB962C8B-B14F-4D97-AF65-F5344CB8AC3E}">
        <p14:creationId xmlns:p14="http://schemas.microsoft.com/office/powerpoint/2010/main" val="4050679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INTRODUCTION</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ok" pitchFamily="2" charset="0"/>
              </a:rPr>
              <a:t>Office environments include many hazards and are the location for many accidents on the OSU campus each year. </a:t>
            </a:r>
          </a:p>
          <a:p>
            <a:pPr>
              <a:lnSpc>
                <a:spcPct val="125000"/>
              </a:lnSpc>
            </a:pPr>
            <a:r>
              <a:rPr lang="en-US" dirty="0">
                <a:latin typeface="Gotham Narrow Book" pitchFamily="50" charset="0"/>
              </a:rPr>
              <a:t>Injuries in the office include:</a:t>
            </a:r>
          </a:p>
          <a:p>
            <a:pPr>
              <a:lnSpc>
                <a:spcPct val="125000"/>
              </a:lnSpc>
            </a:pPr>
            <a:endParaRPr lang="en-US" dirty="0">
              <a:latin typeface="Gotham Narrow Bold" pitchFamily="50" charset="0"/>
            </a:endParaRPr>
          </a:p>
          <a:p>
            <a:pPr marL="285750" indent="-285750">
              <a:lnSpc>
                <a:spcPct val="125000"/>
              </a:lnSpc>
              <a:buFont typeface="Arial" panose="020B0604020202020204" pitchFamily="34" charset="0"/>
              <a:buChar char="•"/>
            </a:pPr>
            <a:r>
              <a:rPr lang="en-US" dirty="0">
                <a:latin typeface="Gotham Narrow Book" pitchFamily="2" charset="0"/>
              </a:rPr>
              <a:t>Ergonomic and repetitive motion injuries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Back injuries from poor lifting and posture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Slips, trips, and falls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Allergies and indoor air quality illnesses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Cuts, burns, and crush injuries from office equipment and breakroom food prep</a:t>
            </a:r>
          </a:p>
        </p:txBody>
      </p:sp>
    </p:spTree>
    <p:extLst>
      <p:ext uri="{BB962C8B-B14F-4D97-AF65-F5344CB8AC3E}">
        <p14:creationId xmlns:p14="http://schemas.microsoft.com/office/powerpoint/2010/main" val="177908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OFFICE SAFETY: BEST PRACTICES </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Good housekeeping is essential.</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Never leave desk or cabinet drawers open.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Never use chairs or desks to reach an overhead item.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Use safe lifting practices. Bend your knees and lift with your legs.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Ensure your computer is in a position that will eliminate eye strain.</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Always know your exit path in case of emergency. </a:t>
            </a:r>
          </a:p>
        </p:txBody>
      </p:sp>
    </p:spTree>
    <p:extLst>
      <p:ext uri="{BB962C8B-B14F-4D97-AF65-F5344CB8AC3E}">
        <p14:creationId xmlns:p14="http://schemas.microsoft.com/office/powerpoint/2010/main" val="27087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OFFICE ERGONOMICS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dirty="0">
                <a:latin typeface="Gotham Narrow Book" pitchFamily="50" charset="0"/>
              </a:rPr>
              <a:t>Design factors intended to maximize productivity by minimizing operator fatigue and discomfort.</a:t>
            </a:r>
          </a:p>
          <a:p>
            <a:pPr>
              <a:lnSpc>
                <a:spcPct val="125000"/>
              </a:lnSpc>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Workstations should be designed to reduce excessive bending and stretching.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Office furniture should be fully adjustable to accommodate any employee.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Chairs should support the lower back and have an adjustable height.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Computer monitors should be placed directly in front of the user, with the top of the monitor at eye level to avoid neck strain.</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Keyboards should be elevated in the back to keep wrists in a neutral position.</a:t>
            </a:r>
          </a:p>
        </p:txBody>
      </p:sp>
    </p:spTree>
    <p:extLst>
      <p:ext uri="{BB962C8B-B14F-4D97-AF65-F5344CB8AC3E}">
        <p14:creationId xmlns:p14="http://schemas.microsoft.com/office/powerpoint/2010/main" val="274169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3920F4-BD9C-417F-AAFC-E7472580534B}"/>
              </a:ext>
            </a:extLst>
          </p:cNvPr>
          <p:cNvPicPr>
            <a:picLocks noChangeAspect="1"/>
          </p:cNvPicPr>
          <p:nvPr/>
        </p:nvPicPr>
        <p:blipFill rotWithShape="1">
          <a:blip r:embed="rId3"/>
          <a:srcRect b="6966"/>
          <a:stretch/>
        </p:blipFill>
        <p:spPr>
          <a:xfrm>
            <a:off x="2010317" y="368588"/>
            <a:ext cx="8171365" cy="5333047"/>
          </a:xfrm>
          <a:prstGeom prst="rect">
            <a:avLst/>
          </a:prstGeom>
        </p:spPr>
      </p:pic>
    </p:spTree>
    <p:extLst>
      <p:ext uri="{BB962C8B-B14F-4D97-AF65-F5344CB8AC3E}">
        <p14:creationId xmlns:p14="http://schemas.microsoft.com/office/powerpoint/2010/main" val="2942976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AVOIDING EYE STRAIN</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800491"/>
          </a:xfrm>
          <a:prstGeom prst="rect">
            <a:avLst/>
          </a:prstGeom>
          <a:noFill/>
        </p:spPr>
        <p:txBody>
          <a:bodyPr wrap="square" rtlCol="0">
            <a:noAutofit/>
          </a:bodyPr>
          <a:lstStyle/>
          <a:p>
            <a:pPr>
              <a:lnSpc>
                <a:spcPct val="125000"/>
              </a:lnSpc>
            </a:pPr>
            <a:r>
              <a:rPr lang="en-US" dirty="0">
                <a:latin typeface="Gotham Narrow Book" pitchFamily="2" charset="0"/>
              </a:rPr>
              <a:t>In an office setting, your eyes are at risk of becoming strained from looking at computer screens for a long period of time. Use these tips to help prevent future eye problems.</a:t>
            </a:r>
          </a:p>
        </p:txBody>
      </p:sp>
      <p:pic>
        <p:nvPicPr>
          <p:cNvPr id="4" name="Picture 3">
            <a:extLst>
              <a:ext uri="{FF2B5EF4-FFF2-40B4-BE49-F238E27FC236}">
                <a16:creationId xmlns:a16="http://schemas.microsoft.com/office/drawing/2014/main" id="{E646ED10-9F20-409E-86F1-185FE894EF45}"/>
              </a:ext>
            </a:extLst>
          </p:cNvPr>
          <p:cNvPicPr>
            <a:picLocks noChangeAspect="1"/>
          </p:cNvPicPr>
          <p:nvPr/>
        </p:nvPicPr>
        <p:blipFill rotWithShape="1">
          <a:blip r:embed="rId3"/>
          <a:srcRect l="1905" t="2530"/>
          <a:stretch/>
        </p:blipFill>
        <p:spPr>
          <a:xfrm>
            <a:off x="3536530" y="2030997"/>
            <a:ext cx="5110066" cy="3718755"/>
          </a:xfrm>
          <a:prstGeom prst="rect">
            <a:avLst/>
          </a:prstGeom>
        </p:spPr>
      </p:pic>
    </p:spTree>
    <p:extLst>
      <p:ext uri="{BB962C8B-B14F-4D97-AF65-F5344CB8AC3E}">
        <p14:creationId xmlns:p14="http://schemas.microsoft.com/office/powerpoint/2010/main" val="23296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BACK SAFETY</a:t>
            </a:r>
          </a:p>
        </p:txBody>
      </p:sp>
      <p:sp>
        <p:nvSpPr>
          <p:cNvPr id="6" name="TextBox 5">
            <a:extLst>
              <a:ext uri="{FF2B5EF4-FFF2-40B4-BE49-F238E27FC236}">
                <a16:creationId xmlns:a16="http://schemas.microsoft.com/office/drawing/2014/main" id="{A87927AC-8429-D242-9F31-193EE99C1A6C}"/>
              </a:ext>
            </a:extLst>
          </p:cNvPr>
          <p:cNvSpPr txBox="1"/>
          <p:nvPr/>
        </p:nvSpPr>
        <p:spPr>
          <a:xfrm>
            <a:off x="5107708" y="1115395"/>
            <a:ext cx="6503917"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Avoid lifting if you can and utilize hand trucks or rolling carts for heavy objects.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Keep heavy objects off the floor to reduce bending.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Test the weight of an object before lifting and enlist help if the object is too heavy.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Plan the lift prior to lifting. Determine where you are moving the object.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Bend at the knees and keep a straight back, carrying the load between the shoulder and waist. </a:t>
            </a:r>
          </a:p>
        </p:txBody>
      </p:sp>
      <p:pic>
        <p:nvPicPr>
          <p:cNvPr id="7" name="Picture 6">
            <a:extLst>
              <a:ext uri="{FF2B5EF4-FFF2-40B4-BE49-F238E27FC236}">
                <a16:creationId xmlns:a16="http://schemas.microsoft.com/office/drawing/2014/main" id="{0D8E2148-B41E-4C79-B44F-D78B4A0734BF}"/>
              </a:ext>
            </a:extLst>
          </p:cNvPr>
          <p:cNvPicPr>
            <a:picLocks noChangeAspect="1"/>
          </p:cNvPicPr>
          <p:nvPr/>
        </p:nvPicPr>
        <p:blipFill rotWithShape="1">
          <a:blip r:embed="rId3"/>
          <a:srcRect l="3932" t="2395" r="4059" b="9632"/>
          <a:stretch/>
        </p:blipFill>
        <p:spPr>
          <a:xfrm>
            <a:off x="872581" y="1184047"/>
            <a:ext cx="3318626" cy="4489906"/>
          </a:xfrm>
          <a:prstGeom prst="rect">
            <a:avLst/>
          </a:prstGeom>
        </p:spPr>
      </p:pic>
    </p:spTree>
    <p:extLst>
      <p:ext uri="{BB962C8B-B14F-4D97-AF65-F5344CB8AC3E}">
        <p14:creationId xmlns:p14="http://schemas.microsoft.com/office/powerpoint/2010/main" val="130409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E921-4FB7-284B-9679-627B0D7126F5}"/>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SLIPS, TRIPS, AND FALLS</a:t>
            </a:r>
          </a:p>
        </p:txBody>
      </p:sp>
      <p:sp>
        <p:nvSpPr>
          <p:cNvPr id="6" name="TextBox 5">
            <a:extLst>
              <a:ext uri="{FF2B5EF4-FFF2-40B4-BE49-F238E27FC236}">
                <a16:creationId xmlns:a16="http://schemas.microsoft.com/office/drawing/2014/main" id="{A87927AC-8429-D242-9F31-193EE99C1A6C}"/>
              </a:ext>
            </a:extLst>
          </p:cNvPr>
          <p:cNvSpPr txBox="1"/>
          <p:nvPr/>
        </p:nvSpPr>
        <p:spPr>
          <a:xfrm>
            <a:off x="876822" y="1115395"/>
            <a:ext cx="10734804" cy="4458091"/>
          </a:xfrm>
          <a:prstGeom prst="rect">
            <a:avLst/>
          </a:prstGeom>
          <a:noFill/>
        </p:spPr>
        <p:txBody>
          <a:bodyPr wrap="square" rtlCol="0">
            <a:noAutofit/>
          </a:bodyPr>
          <a:lstStyle/>
          <a:p>
            <a:pPr>
              <a:lnSpc>
                <a:spcPct val="125000"/>
              </a:lnSpc>
            </a:pPr>
            <a:r>
              <a:rPr lang="en-US" dirty="0">
                <a:latin typeface="Gotham Narrow Book" pitchFamily="50" charset="0"/>
              </a:rPr>
              <a:t>Prevention techniques:</a:t>
            </a:r>
          </a:p>
          <a:p>
            <a:pPr marL="285750" indent="-285750">
              <a:lnSpc>
                <a:spcPct val="125000"/>
              </a:lnSpc>
              <a:buFont typeface="Arial" panose="020B0604020202020204" pitchFamily="34" charset="0"/>
              <a:buChar char="•"/>
            </a:pPr>
            <a:r>
              <a:rPr lang="en-US" dirty="0">
                <a:latin typeface="Gotham Narrow Book" pitchFamily="2" charset="0"/>
              </a:rPr>
              <a:t>Ensure electrical cords are out of areas of travel.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Clean any spills immediately or mark them with appropriate signage until the spill is cleaned.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Do not block passageways.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Keep office areas free of clutter. </a:t>
            </a:r>
          </a:p>
          <a:p>
            <a:pPr marL="285750" indent="-285750">
              <a:lnSpc>
                <a:spcPct val="125000"/>
              </a:lnSpc>
              <a:buFont typeface="Arial" panose="020B0604020202020204" pitchFamily="34" charset="0"/>
              <a:buChar char="•"/>
            </a:pPr>
            <a:endParaRPr lang="en-US" dirty="0">
              <a:latin typeface="Gotham Narrow Bold" pitchFamily="50" charset="0"/>
            </a:endParaRPr>
          </a:p>
          <a:p>
            <a:pPr marL="285750" indent="-285750">
              <a:lnSpc>
                <a:spcPct val="125000"/>
              </a:lnSpc>
              <a:buFont typeface="Arial" panose="020B0604020202020204" pitchFamily="34" charset="0"/>
              <a:buChar char="•"/>
            </a:pPr>
            <a:r>
              <a:rPr lang="en-US" dirty="0">
                <a:latin typeface="Gotham Narrow Bold" pitchFamily="50" charset="0"/>
              </a:rPr>
              <a:t>Watch where you walk. </a:t>
            </a:r>
            <a:r>
              <a:rPr lang="en-US" dirty="0">
                <a:latin typeface="Gotham Narrow Book" pitchFamily="2" charset="0"/>
              </a:rPr>
              <a:t>Look for loose carpet, broken stair edges, and other tripping hazards.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When using stairs, do not carry large loads that could obstruct your vision. Use handrails on stairs. </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Report any potential safety hazards immediately to prevent other accidents. </a:t>
            </a:r>
          </a:p>
        </p:txBody>
      </p:sp>
    </p:spTree>
    <p:extLst>
      <p:ext uri="{BB962C8B-B14F-4D97-AF65-F5344CB8AC3E}">
        <p14:creationId xmlns:p14="http://schemas.microsoft.com/office/powerpoint/2010/main" val="472232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Template 2" id="{E7567C99-B98E-8A4B-A530-2F9B1CC5B8CF}" vid="{F10C8240-B11D-874B-8064-C9F59BD846CD}"/>
    </a:ext>
  </a:extLst>
</a:theme>
</file>

<file path=docProps/app.xml><?xml version="1.0" encoding="utf-8"?>
<Properties xmlns="http://schemas.openxmlformats.org/officeDocument/2006/extended-properties" xmlns:vt="http://schemas.openxmlformats.org/officeDocument/2006/docPropsVTypes">
  <Template/>
  <TotalTime>150</TotalTime>
  <Words>1160</Words>
  <Application>Microsoft Macintosh PowerPoint</Application>
  <PresentationFormat>Widescreen</PresentationFormat>
  <Paragraphs>170</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FjallaOne</vt:lpstr>
      <vt:lpstr>Gotham Narrow Bold</vt:lpstr>
      <vt:lpstr>Gotham Narrow Book</vt:lpstr>
      <vt:lpstr>Rubik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Classen, Codee S</dc:creator>
  <cp:lastModifiedBy>Christy, Alex</cp:lastModifiedBy>
  <cp:revision>12</cp:revision>
  <dcterms:created xsi:type="dcterms:W3CDTF">2019-10-03T19:20:41Z</dcterms:created>
  <dcterms:modified xsi:type="dcterms:W3CDTF">2025-08-13T17:08:22Z</dcterms:modified>
</cp:coreProperties>
</file>