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4" r:id="rId5"/>
    <p:sldId id="331" r:id="rId6"/>
    <p:sldId id="329" r:id="rId7"/>
    <p:sldId id="376" r:id="rId8"/>
    <p:sldId id="345" r:id="rId9"/>
    <p:sldId id="367" r:id="rId10"/>
    <p:sldId id="377" r:id="rId11"/>
    <p:sldId id="346" r:id="rId12"/>
    <p:sldId id="369" r:id="rId13"/>
    <p:sldId id="378" r:id="rId14"/>
    <p:sldId id="354" r:id="rId15"/>
    <p:sldId id="396" r:id="rId16"/>
    <p:sldId id="397" r:id="rId17"/>
    <p:sldId id="360" r:id="rId18"/>
    <p:sldId id="373" r:id="rId19"/>
    <p:sldId id="380" r:id="rId20"/>
    <p:sldId id="381" r:id="rId21"/>
    <p:sldId id="382" r:id="rId22"/>
    <p:sldId id="383" r:id="rId23"/>
    <p:sldId id="384" r:id="rId24"/>
    <p:sldId id="385" r:id="rId25"/>
    <p:sldId id="386" r:id="rId26"/>
    <p:sldId id="387" r:id="rId27"/>
    <p:sldId id="388" r:id="rId28"/>
    <p:sldId id="389" r:id="rId29"/>
    <p:sldId id="390" r:id="rId30"/>
    <p:sldId id="391" r:id="rId31"/>
    <p:sldId id="394" r:id="rId32"/>
    <p:sldId id="393" r:id="rId33"/>
    <p:sldId id="392" r:id="rId34"/>
    <p:sldId id="395" r:id="rId35"/>
    <p:sldId id="328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cWGzKbRqUY4ESs4gfppjEA==" hashData="VSKCfBwvlhUIjkaNUEWrZTMtya4iBK3GraLu//63T0B9SYqAXtFDusyB0Yt3ACOw7cy0eJMoIMQ01ItE/FtK2Q=="/>
  <p:extLst>
    <p:ext uri="{EFAFB233-063F-42B5-8137-9DF3F51BA10A}">
      <p15:sldGuideLst xmlns:p15="http://schemas.microsoft.com/office/powerpoint/2012/main">
        <p15:guide id="1" orient="horz" pos="3384" userDrawn="1">
          <p15:clr>
            <a:srgbClr val="A4A3A4"/>
          </p15:clr>
        </p15:guide>
        <p15:guide id="2" pos="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6400"/>
    <a:srgbClr val="63666A"/>
    <a:srgbClr val="FA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095" autoAdjust="0"/>
    <p:restoredTop sz="94694"/>
  </p:normalViewPr>
  <p:slideViewPr>
    <p:cSldViewPr snapToGrid="0" snapToObjects="1">
      <p:cViewPr varScale="1">
        <p:scale>
          <a:sx n="58" d="100"/>
          <a:sy n="58" d="100"/>
        </p:scale>
        <p:origin x="216" y="1552"/>
      </p:cViewPr>
      <p:guideLst>
        <p:guide orient="horz" pos="3384"/>
        <p:guide pos="3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8BFFB-A540-6648-9625-4836B6231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C73EC4-0299-014F-AB63-5613D710F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F94B0-DB87-5A47-AE2A-0E1D86F67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FB195-33B6-C54F-918A-7B248F91B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38E47-E1D2-464F-84C8-7CF125C7B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2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339E2-8162-854A-9785-5C0F887B1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A9A83B-A163-C845-9E2F-242B3E72FC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71843-8078-8E4F-8AC3-9CABB3CE7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168B9-963D-5547-88F3-E66B21026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C0DBA-6DFD-EC49-89EB-D72108C35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972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CA7D84-2420-C449-A619-DE23F7AE4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089566-ACC1-2E48-8FA3-7D191784C5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F448E-F29F-884C-AD6B-D96AC7BCF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AC67-CC10-C84A-A4CE-4B65A7F96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6715D-9921-8940-8B6B-19FEC38DC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0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DAAAF-162B-764C-9165-99A039251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5F611-392F-DE4F-869D-D71D33C98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B88EED-AC6C-364B-9B86-E7777D627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5717A-C572-9F4A-8C49-35876F4BA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F19E1-DD71-9048-A713-8333C81F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52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169D8-0C4B-4C49-954B-B50510DC9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C253F-263A-9548-A099-C98753CC6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C5EEA-A592-FA4D-B776-28DE6814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8A7AD-6FAE-E047-B091-0E5E743AD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A0334-B68E-0644-8F59-DB61E640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92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7E8FA-CF49-3F41-A16F-3BCB18480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D15DF-683F-CA4F-B72E-077596B1A0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BB0DF0-3BB7-4A45-AAED-0ED87981F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C2B11-07E0-AA49-8CAB-02F7E3B03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39DF7-CBF9-E74C-B379-C9291CD34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7A2C5-C891-D84D-9269-2CE5A7DE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1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B0516-810D-3146-A79C-F110832A9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1F2ED-DA19-0147-86CB-F00596637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AB8081-56DC-E84A-92B5-98898A06C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C6D4B9-57CA-A545-B68A-D59E610813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29C2E1-3752-6148-A1AE-8BD5EED32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3DC856-1C30-9A45-A8B9-2CBD49633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50F0AE-49BE-2041-8FD8-B825604CD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892C59-772A-6242-81EB-4F2695D4C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33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6B5D2-BF11-1047-9083-119184BF7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5F0279-DC95-1944-A206-6B077F0AA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A981DB-E2D7-EA48-82BE-628C37BED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DB7645-C9C2-1E48-A9C3-BFF2634EB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097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39D316-3D33-5145-854C-38AAD7F30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08E516-C2C9-9148-83F9-7F7F64469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E85027-4659-ED4A-AEC6-1B447F656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5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13B70-3B6B-7C46-932B-D82028471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E4202-47F6-374E-B56D-13004790B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A41383-C902-B745-815D-A6E6B8C6A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057A3-65A5-ED42-98E3-7340343EF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2BEA6D-495E-754E-9B75-49BF9C706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1FE09-6AC0-B648-BB6F-7210AA6C1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9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5CC57-A14E-2145-A748-1258E07D5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B45EF-9D37-2641-927E-67A6D4CF46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91C982-4DDE-BC40-9231-AEAFF2CC4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5DD25F-1CC5-814E-A0F3-7D4E58162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9E17A-3562-B641-B9A8-6360810D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FDCFE-5830-8541-81C5-9937B204E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31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27420-8314-BA4E-BA14-76D22FE5E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39A44-6E65-7546-A1B9-B020895644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23C7D-B11C-8E43-A742-35D7D77F5333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4D054-124A-2040-A81D-AB921CEAC6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4328C7BD-97E0-8746-BE4A-081D2E08B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630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E81A51A-3168-024C-AD87-56547AE479AD}"/>
              </a:ext>
            </a:extLst>
          </p:cNvPr>
          <p:cNvSpPr txBox="1"/>
          <p:nvPr/>
        </p:nvSpPr>
        <p:spPr>
          <a:xfrm>
            <a:off x="431243" y="3114181"/>
            <a:ext cx="113295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FA6400"/>
                </a:solidFill>
                <a:latin typeface="FjallaOne" panose="02000506040000020004" pitchFamily="2" charset="77"/>
              </a:rPr>
              <a:t>Sun Safety Quiz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51FAA6-B02C-0841-8093-DB5B5E2D753C}"/>
              </a:ext>
            </a:extLst>
          </p:cNvPr>
          <p:cNvSpPr txBox="1"/>
          <p:nvPr/>
        </p:nvSpPr>
        <p:spPr>
          <a:xfrm>
            <a:off x="584026" y="4217769"/>
            <a:ext cx="11040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63666A"/>
                </a:solidFill>
                <a:latin typeface="Gotham Narrow Bold" pitchFamily="50" charset="0"/>
                <a:cs typeface="Rubik" panose="02000604000000020004" pitchFamily="2" charset="-79"/>
              </a:rPr>
              <a:t>OKLAHOMA STATE UNIVERSITY</a:t>
            </a:r>
          </a:p>
        </p:txBody>
      </p:sp>
      <p:pic>
        <p:nvPicPr>
          <p:cNvPr id="2" name="Picture 1" descr="Environmental Health and Safety logo">
            <a:extLst>
              <a:ext uri="{FF2B5EF4-FFF2-40B4-BE49-F238E27FC236}">
                <a16:creationId xmlns:a16="http://schemas.microsoft.com/office/drawing/2014/main" id="{FC648BDB-89E2-62CF-E922-75A39C39C5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71" t="35042" r="34480" b="32317"/>
          <a:stretch/>
        </p:blipFill>
        <p:spPr>
          <a:xfrm>
            <a:off x="4454563" y="5263533"/>
            <a:ext cx="3282874" cy="67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738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574E04-E161-2706-4AD2-7B8A973E0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DA536E8-5963-F226-44A7-F5EE3B3F2936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What are the peak hours for UV exposure?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41D213A-CB96-A980-E708-C70CF1E59971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123DAE-6AB0-4FFD-6796-3814D0AF2E82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7 am – 9 am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7BD5C6-596F-5647-A830-00B8B9955BD0}"/>
              </a:ext>
            </a:extLst>
          </p:cNvPr>
          <p:cNvSpPr txBox="1"/>
          <p:nvPr/>
        </p:nvSpPr>
        <p:spPr>
          <a:xfrm>
            <a:off x="1217916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C. 10 am – 4 pm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CCC172-B149-E01B-DF3D-0B8D0A799788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5 pm – 6 pm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4CC8F7-1F60-9EBD-500B-94C4114449C7}"/>
              </a:ext>
            </a:extLst>
          </p:cNvPr>
          <p:cNvSpPr txBox="1"/>
          <p:nvPr/>
        </p:nvSpPr>
        <p:spPr>
          <a:xfrm>
            <a:off x="7012614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6 pm – 9 pm</a:t>
            </a:r>
          </a:p>
        </p:txBody>
      </p:sp>
    </p:spTree>
    <p:extLst>
      <p:ext uri="{BB962C8B-B14F-4D97-AF65-F5344CB8AC3E}">
        <p14:creationId xmlns:p14="http://schemas.microsoft.com/office/powerpoint/2010/main" val="3428524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CD0BB7-9E63-2237-3ADD-F8761C995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47EAEE1-A3EE-9293-F2EF-E57D5E242141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A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4</a:t>
            </a:r>
            <a:endParaRPr lang="en-US" sz="6300" dirty="0">
              <a:solidFill>
                <a:srgbClr val="FA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782713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40B5F1-12E3-A565-7971-24F469BBC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E87AE52F-6339-08A0-01F0-91C130BA0C7E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Which of the following will protect you from UV exposure?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27BE6A-C549-B31F-13ED-958681E16E1C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7E1DC1-67E3-950B-4AC5-C52F4FC63794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Long pants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27FB6D-C773-C9AB-501D-922F7491E737}"/>
              </a:ext>
            </a:extLst>
          </p:cNvPr>
          <p:cNvSpPr txBox="1"/>
          <p:nvPr/>
        </p:nvSpPr>
        <p:spPr>
          <a:xfrm>
            <a:off x="1217916" y="3507692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Wide brimmed hat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2D1D6E-0FF3-FC78-A051-D4C02A3B957A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Sunscreen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1F0CB3-B077-6B76-865B-29D33F264339}"/>
              </a:ext>
            </a:extLst>
          </p:cNvPr>
          <p:cNvSpPr txBox="1"/>
          <p:nvPr/>
        </p:nvSpPr>
        <p:spPr>
          <a:xfrm>
            <a:off x="7012614" y="3507692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Sunglasses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44B223-6EC4-8B29-60AF-68644B36AEC3}"/>
              </a:ext>
            </a:extLst>
          </p:cNvPr>
          <p:cNvSpPr txBox="1"/>
          <p:nvPr/>
        </p:nvSpPr>
        <p:spPr>
          <a:xfrm>
            <a:off x="1217916" y="4466672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E. All the above</a:t>
            </a:r>
          </a:p>
        </p:txBody>
      </p:sp>
    </p:spTree>
    <p:extLst>
      <p:ext uri="{BB962C8B-B14F-4D97-AF65-F5344CB8AC3E}">
        <p14:creationId xmlns:p14="http://schemas.microsoft.com/office/powerpoint/2010/main" val="12638144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5BC61F-BC95-F326-9AFC-BB913765B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217A912-2FC6-2105-B776-567FAF4D8668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Which of the following will protect you from UV exposure?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A231DE3-7064-9A53-2D1A-519D78840134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1B8EC5-B44B-42CD-542F-C42A0E80DFF6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Long pants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049B8A-9F4E-7209-D42F-B44565D63DB8}"/>
              </a:ext>
            </a:extLst>
          </p:cNvPr>
          <p:cNvSpPr txBox="1"/>
          <p:nvPr/>
        </p:nvSpPr>
        <p:spPr>
          <a:xfrm>
            <a:off x="1217916" y="3507692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Wide brimmed hat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E86CC0-3017-1BA6-319B-86854E1C1E78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Sunscreen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E1D4FC-CF79-E880-8EA2-AB0BAE39350D}"/>
              </a:ext>
            </a:extLst>
          </p:cNvPr>
          <p:cNvSpPr txBox="1"/>
          <p:nvPr/>
        </p:nvSpPr>
        <p:spPr>
          <a:xfrm>
            <a:off x="7012614" y="3507692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Sunglasses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A6B910-343F-FAFA-929C-7A4CFF3AC52C}"/>
              </a:ext>
            </a:extLst>
          </p:cNvPr>
          <p:cNvSpPr txBox="1"/>
          <p:nvPr/>
        </p:nvSpPr>
        <p:spPr>
          <a:xfrm>
            <a:off x="1217916" y="4466672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E. All the above</a:t>
            </a:r>
          </a:p>
        </p:txBody>
      </p:sp>
    </p:spTree>
    <p:extLst>
      <p:ext uri="{BB962C8B-B14F-4D97-AF65-F5344CB8AC3E}">
        <p14:creationId xmlns:p14="http://schemas.microsoft.com/office/powerpoint/2010/main" val="730284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62C42D-5E6D-411E-1562-394F1F8C4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37A6F1E-7B42-E99F-3122-5356D810DAD9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5</a:t>
            </a:r>
            <a:endParaRPr lang="en-US" sz="6300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261561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28ADEF-C0AB-3334-E56D-99550290B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5D7BD9A6-1864-AFA7-CFBC-E19195B41687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When should you apply sunscreen?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3DEFF1-9DEF-3485-5D63-34CDC6FB7E17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3E8139-D339-04BE-7724-1FB8FEA8F144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Every 2 hours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7713C9-5189-42C2-F4A1-C16A904B3021}"/>
              </a:ext>
            </a:extLst>
          </p:cNvPr>
          <p:cNvSpPr txBox="1"/>
          <p:nvPr/>
        </p:nvSpPr>
        <p:spPr>
          <a:xfrm>
            <a:off x="1217916" y="3909128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After sweating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765ED9-D752-D8C5-BD87-E5F037CA8A1D}"/>
              </a:ext>
            </a:extLst>
          </p:cNvPr>
          <p:cNvSpPr txBox="1"/>
          <p:nvPr/>
        </p:nvSpPr>
        <p:spPr>
          <a:xfrm>
            <a:off x="7012614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All the above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EEB456-4EA5-2F64-6F8F-CD391B593D2A}"/>
              </a:ext>
            </a:extLst>
          </p:cNvPr>
          <p:cNvSpPr txBox="1"/>
          <p:nvPr/>
        </p:nvSpPr>
        <p:spPr>
          <a:xfrm>
            <a:off x="7012614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After towel drying</a:t>
            </a:r>
          </a:p>
        </p:txBody>
      </p:sp>
    </p:spTree>
    <p:extLst>
      <p:ext uri="{BB962C8B-B14F-4D97-AF65-F5344CB8AC3E}">
        <p14:creationId xmlns:p14="http://schemas.microsoft.com/office/powerpoint/2010/main" val="2472891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47094E-9C44-E9DC-F6CD-A5B7B9108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9A13F13D-D660-F3A9-FBF9-F258E3AAA237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When should you apply sunscreen?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B01811-944E-502B-83E0-5DA667DEF0C2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5E4E72-E7CE-3AA2-40A5-7AC30F135407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Every 2 hours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8A1948-F3D2-885C-9C61-FF201111772C}"/>
              </a:ext>
            </a:extLst>
          </p:cNvPr>
          <p:cNvSpPr txBox="1"/>
          <p:nvPr/>
        </p:nvSpPr>
        <p:spPr>
          <a:xfrm>
            <a:off x="1217916" y="3909128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After sweating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C7F4A2-1736-FE41-E996-70ABB101DD91}"/>
              </a:ext>
            </a:extLst>
          </p:cNvPr>
          <p:cNvSpPr txBox="1"/>
          <p:nvPr/>
        </p:nvSpPr>
        <p:spPr>
          <a:xfrm>
            <a:off x="7012614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D. All the above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C93F57-26CA-E055-2936-186755FD408F}"/>
              </a:ext>
            </a:extLst>
          </p:cNvPr>
          <p:cNvSpPr txBox="1"/>
          <p:nvPr/>
        </p:nvSpPr>
        <p:spPr>
          <a:xfrm>
            <a:off x="7012614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After towel drying</a:t>
            </a:r>
          </a:p>
        </p:txBody>
      </p:sp>
    </p:spTree>
    <p:extLst>
      <p:ext uri="{BB962C8B-B14F-4D97-AF65-F5344CB8AC3E}">
        <p14:creationId xmlns:p14="http://schemas.microsoft.com/office/powerpoint/2010/main" val="3582705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EF9919-B43D-CE3E-554F-B751ABB24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A8163D8-7489-54B5-8078-0772D7941B70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6</a:t>
            </a:r>
            <a:endParaRPr lang="en-US" sz="6300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49688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D8C3DF-AC0E-4AAC-9C7C-6749511C3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3AFA7CA4-5AB0-ACEB-6DEA-8A86A4C58BB3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How much sunscreen should you apply?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AEBD88E-9013-3996-8827-AA2A08CD2812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EE699B-CCB3-DEFB-FBE1-CA9E38490EBE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A droplet of sunscreen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E54110-DF7A-5BDC-564F-D8ECADEBC318}"/>
              </a:ext>
            </a:extLst>
          </p:cNvPr>
          <p:cNvSpPr txBox="1"/>
          <p:nvPr/>
        </p:nvSpPr>
        <p:spPr>
          <a:xfrm>
            <a:off x="1217916" y="3909128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A palm full of sunscreen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329673-8E47-B657-F109-FA6862CC604A}"/>
              </a:ext>
            </a:extLst>
          </p:cNvPr>
          <p:cNvSpPr txBox="1"/>
          <p:nvPr/>
        </p:nvSpPr>
        <p:spPr>
          <a:xfrm>
            <a:off x="7012614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As little as possible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BD77CE-0AFF-3E9A-1B49-9019032C7D5D}"/>
              </a:ext>
            </a:extLst>
          </p:cNvPr>
          <p:cNvSpPr txBox="1"/>
          <p:nvPr/>
        </p:nvSpPr>
        <p:spPr>
          <a:xfrm>
            <a:off x="7012614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Two fingers of sunscreen</a:t>
            </a:r>
          </a:p>
        </p:txBody>
      </p:sp>
    </p:spTree>
    <p:extLst>
      <p:ext uri="{BB962C8B-B14F-4D97-AF65-F5344CB8AC3E}">
        <p14:creationId xmlns:p14="http://schemas.microsoft.com/office/powerpoint/2010/main" val="34577118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000A16-41E0-E528-07DC-7180393C4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0F047ECC-3EB2-FC52-811E-9DE13D553B4D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How much sunscreen should you apply?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C609FD-515B-5272-AF7E-B9C91B097407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AA96A3-0453-621D-A7B3-0E7C58F0DAAA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A droplet of sunscreen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B812D3-1C57-677A-F9C0-D6808FB75F33}"/>
              </a:ext>
            </a:extLst>
          </p:cNvPr>
          <p:cNvSpPr txBox="1"/>
          <p:nvPr/>
        </p:nvSpPr>
        <p:spPr>
          <a:xfrm>
            <a:off x="1217916" y="3909128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A palm full of sunscreen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6ABB69-667F-C324-7CDB-A868C66FBAE5}"/>
              </a:ext>
            </a:extLst>
          </p:cNvPr>
          <p:cNvSpPr txBox="1"/>
          <p:nvPr/>
        </p:nvSpPr>
        <p:spPr>
          <a:xfrm>
            <a:off x="7012614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As little as possible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90387F-D616-D5D9-3059-30498B9FE020}"/>
              </a:ext>
            </a:extLst>
          </p:cNvPr>
          <p:cNvSpPr txBox="1"/>
          <p:nvPr/>
        </p:nvSpPr>
        <p:spPr>
          <a:xfrm>
            <a:off x="7012614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B. Two fingers of sunscreen</a:t>
            </a:r>
          </a:p>
        </p:txBody>
      </p:sp>
    </p:spTree>
    <p:extLst>
      <p:ext uri="{BB962C8B-B14F-4D97-AF65-F5344CB8AC3E}">
        <p14:creationId xmlns:p14="http://schemas.microsoft.com/office/powerpoint/2010/main" val="1924881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AF50A-B546-6847-7AC6-38ED04AD0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26764EC-9FDB-ADF6-D02B-01A48856AB11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u="sng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1</a:t>
            </a:r>
            <a:endParaRPr lang="en-US" sz="6300" u="sng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87168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F03FF3-7E0D-E687-CB25-37A43E136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FD2EE5-C0CD-0CEC-FE97-DFBFFD1313EA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7</a:t>
            </a:r>
            <a:endParaRPr lang="en-US" sz="6300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7344666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DFA3F0-EBAA-D15A-C328-8F4292920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4EB6C4C-E3C2-018D-C2E7-6F4288DC52F2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How many severe sunburns early in life can DOUBLE the risk for developing melanoma later in life?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C503FAC-A922-10D1-6652-9764D3E43779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27A950-3FEA-CA2E-5BD1-42A8A073DF10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0D7C24-FBCB-2E38-E5DB-0E7981CD2D67}"/>
              </a:ext>
            </a:extLst>
          </p:cNvPr>
          <p:cNvSpPr txBox="1"/>
          <p:nvPr/>
        </p:nvSpPr>
        <p:spPr>
          <a:xfrm>
            <a:off x="1217916" y="3909128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41AB35-7C12-69CF-039C-8DFE506287C7}"/>
              </a:ext>
            </a:extLst>
          </p:cNvPr>
          <p:cNvSpPr txBox="1"/>
          <p:nvPr/>
        </p:nvSpPr>
        <p:spPr>
          <a:xfrm>
            <a:off x="7012614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81E302-D6D5-3E40-25B2-E472FED8CE57}"/>
              </a:ext>
            </a:extLst>
          </p:cNvPr>
          <p:cNvSpPr txBox="1"/>
          <p:nvPr/>
        </p:nvSpPr>
        <p:spPr>
          <a:xfrm>
            <a:off x="7012614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5</a:t>
            </a:r>
          </a:p>
        </p:txBody>
      </p:sp>
    </p:spTree>
    <p:extLst>
      <p:ext uri="{BB962C8B-B14F-4D97-AF65-F5344CB8AC3E}">
        <p14:creationId xmlns:p14="http://schemas.microsoft.com/office/powerpoint/2010/main" val="41601320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8EE3E1-C147-24A6-28E2-F3027FA14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3507ABD-3565-A5B7-0F41-DCC23FB2DA94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How many severe sunburns early in life can DOUBLE the risk for developing melanoma later in life?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52A7808-F8D2-76AB-C586-0A4375850D03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035209-A879-284F-BF5F-32AD7D178A95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DACF2C-720D-9D7E-B1BF-E79402D43EC4}"/>
              </a:ext>
            </a:extLst>
          </p:cNvPr>
          <p:cNvSpPr txBox="1"/>
          <p:nvPr/>
        </p:nvSpPr>
        <p:spPr>
          <a:xfrm>
            <a:off x="1217916" y="3909128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7FCB27-E238-7820-C209-AA07995F01EF}"/>
              </a:ext>
            </a:extLst>
          </p:cNvPr>
          <p:cNvSpPr txBox="1"/>
          <p:nvPr/>
        </p:nvSpPr>
        <p:spPr>
          <a:xfrm>
            <a:off x="7012614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AE876B-12D6-F0A1-0656-96E64E2041A7}"/>
              </a:ext>
            </a:extLst>
          </p:cNvPr>
          <p:cNvSpPr txBox="1"/>
          <p:nvPr/>
        </p:nvSpPr>
        <p:spPr>
          <a:xfrm>
            <a:off x="7012614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B. 5</a:t>
            </a:r>
          </a:p>
        </p:txBody>
      </p:sp>
    </p:spTree>
    <p:extLst>
      <p:ext uri="{BB962C8B-B14F-4D97-AF65-F5344CB8AC3E}">
        <p14:creationId xmlns:p14="http://schemas.microsoft.com/office/powerpoint/2010/main" val="32015585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5C8285-E871-0AF0-4813-4CE935518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C0AAFA-5D26-E14C-8B28-82E47A44A037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8</a:t>
            </a:r>
            <a:endParaRPr lang="en-US" sz="6300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876254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AFF0B7-700B-45B6-27C9-DCDB25573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21C8AFF-CF9B-4060-9C97-47EF1F478C2D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For how long is a bottle of sunscreen usually effective?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99F77A-AFC2-9189-F021-FF572EBA0E11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E6D112-101D-A4CD-E937-37726C96E52E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1 year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261429-754E-D198-A730-D3D597A233CE}"/>
              </a:ext>
            </a:extLst>
          </p:cNvPr>
          <p:cNvSpPr txBox="1"/>
          <p:nvPr/>
        </p:nvSpPr>
        <p:spPr>
          <a:xfrm>
            <a:off x="1217916" y="3909128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3 years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565261-A990-1AB3-0A70-38B481DEBC56}"/>
              </a:ext>
            </a:extLst>
          </p:cNvPr>
          <p:cNvSpPr txBox="1"/>
          <p:nvPr/>
        </p:nvSpPr>
        <p:spPr>
          <a:xfrm>
            <a:off x="7012614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6 months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178923-3951-98FC-7975-18981432A906}"/>
              </a:ext>
            </a:extLst>
          </p:cNvPr>
          <p:cNvSpPr txBox="1"/>
          <p:nvPr/>
        </p:nvSpPr>
        <p:spPr>
          <a:xfrm>
            <a:off x="7012614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2 years</a:t>
            </a:r>
          </a:p>
        </p:txBody>
      </p:sp>
    </p:spTree>
    <p:extLst>
      <p:ext uri="{BB962C8B-B14F-4D97-AF65-F5344CB8AC3E}">
        <p14:creationId xmlns:p14="http://schemas.microsoft.com/office/powerpoint/2010/main" val="15373011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EFE1F7-E81E-4495-699C-EABBD6745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B9609015-5A09-4835-CBB4-E0934B17B0D7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For how long is a bottle of sunscreen usually effective?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11F9D9-BBF9-6F5D-B3F3-4FDD7B1D35C4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2FB37E-43A1-3C4D-8160-680FC51BD16E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A. 1 year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FC3C2E-3487-C639-0F5A-23443B382518}"/>
              </a:ext>
            </a:extLst>
          </p:cNvPr>
          <p:cNvSpPr txBox="1"/>
          <p:nvPr/>
        </p:nvSpPr>
        <p:spPr>
          <a:xfrm>
            <a:off x="1217916" y="3909128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3 years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9BA01E-1627-2DF7-CC04-A28C666F17B3}"/>
              </a:ext>
            </a:extLst>
          </p:cNvPr>
          <p:cNvSpPr txBox="1"/>
          <p:nvPr/>
        </p:nvSpPr>
        <p:spPr>
          <a:xfrm>
            <a:off x="7012614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6 months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6FC241-DCB3-0A79-143A-3815F323DAEA}"/>
              </a:ext>
            </a:extLst>
          </p:cNvPr>
          <p:cNvSpPr txBox="1"/>
          <p:nvPr/>
        </p:nvSpPr>
        <p:spPr>
          <a:xfrm>
            <a:off x="7012614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2 years</a:t>
            </a:r>
          </a:p>
        </p:txBody>
      </p:sp>
    </p:spTree>
    <p:extLst>
      <p:ext uri="{BB962C8B-B14F-4D97-AF65-F5344CB8AC3E}">
        <p14:creationId xmlns:p14="http://schemas.microsoft.com/office/powerpoint/2010/main" val="19233803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7DBD05-276A-C56B-5B57-B6985EDAF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A024A33-1882-EBDC-D9A8-8DC359668B2C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9</a:t>
            </a:r>
            <a:endParaRPr lang="en-US" sz="6300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7094508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6B4394-7DDD-0221-3964-DAA577626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A99DE07B-CA9A-CBAE-5900-FADE02214F48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The most dangerous UV rays are?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158237-F4A3-73DA-F5CD-3D15248FA165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B20D79-59AA-4FF9-59E4-9D290BA5AF5C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UV 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902F7A-AAD3-54F5-B7D6-4D9ADB6F3607}"/>
              </a:ext>
            </a:extLst>
          </p:cNvPr>
          <p:cNvSpPr txBox="1"/>
          <p:nvPr/>
        </p:nvSpPr>
        <p:spPr>
          <a:xfrm>
            <a:off x="1217916" y="3909128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UV B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76B079-0C43-2A59-7269-E83D605A9EB1}"/>
              </a:ext>
            </a:extLst>
          </p:cNvPr>
          <p:cNvSpPr txBox="1"/>
          <p:nvPr/>
        </p:nvSpPr>
        <p:spPr>
          <a:xfrm>
            <a:off x="7012614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All are equally dangerous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7B7174-838D-8504-62ED-EA19BF7F83C7}"/>
              </a:ext>
            </a:extLst>
          </p:cNvPr>
          <p:cNvSpPr txBox="1"/>
          <p:nvPr/>
        </p:nvSpPr>
        <p:spPr>
          <a:xfrm>
            <a:off x="7012614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UV C</a:t>
            </a:r>
          </a:p>
        </p:txBody>
      </p:sp>
    </p:spTree>
    <p:extLst>
      <p:ext uri="{BB962C8B-B14F-4D97-AF65-F5344CB8AC3E}">
        <p14:creationId xmlns:p14="http://schemas.microsoft.com/office/powerpoint/2010/main" val="27160019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E84B21-5248-E26A-1E4E-ACC9CE56A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FED743BF-163B-236A-C220-E21B7202402B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The most dangerous UV rays are?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094AFA-CDA8-7F26-44B4-D1E4B859E001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39BD62-08E5-7D77-4865-E6407F03A8FB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UV 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C2B0CC-788B-139A-C4F4-0AEC065EC79B}"/>
              </a:ext>
            </a:extLst>
          </p:cNvPr>
          <p:cNvSpPr txBox="1"/>
          <p:nvPr/>
        </p:nvSpPr>
        <p:spPr>
          <a:xfrm>
            <a:off x="1217916" y="3909128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UV B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AFD632-D5F9-5B39-37CC-129ADA30C798}"/>
              </a:ext>
            </a:extLst>
          </p:cNvPr>
          <p:cNvSpPr txBox="1"/>
          <p:nvPr/>
        </p:nvSpPr>
        <p:spPr>
          <a:xfrm>
            <a:off x="7012614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All are equally dangerous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2808E7-4CC8-A95F-CF6A-5B66E16C273F}"/>
              </a:ext>
            </a:extLst>
          </p:cNvPr>
          <p:cNvSpPr txBox="1"/>
          <p:nvPr/>
        </p:nvSpPr>
        <p:spPr>
          <a:xfrm>
            <a:off x="7012614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B. UV C</a:t>
            </a:r>
          </a:p>
        </p:txBody>
      </p:sp>
    </p:spTree>
    <p:extLst>
      <p:ext uri="{BB962C8B-B14F-4D97-AF65-F5344CB8AC3E}">
        <p14:creationId xmlns:p14="http://schemas.microsoft.com/office/powerpoint/2010/main" val="6841440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D8B363-5EB6-81FE-E985-CA7CD6EFA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D1FEF1-873A-5755-C5E3-C0427FF949F0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10</a:t>
            </a:r>
            <a:endParaRPr lang="en-US" sz="6300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664388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F1446D-DACD-C116-0A89-62EB93D29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563C822-3CBA-727B-74B0-E1F1889DFB71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Which of theses clothing choices offers the best protection and comfort from UV rays?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697841-9055-413D-827B-5FDCC2AE5C52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1002DB-085F-7FA8-930F-0C76DBFC8B76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Jeans and a t-shirt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F2E2D8-120D-C0CD-68C7-F1B7817CB66D}"/>
              </a:ext>
            </a:extLst>
          </p:cNvPr>
          <p:cNvSpPr txBox="1"/>
          <p:nvPr/>
        </p:nvSpPr>
        <p:spPr>
          <a:xfrm>
            <a:off x="1217916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Only jeans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954DC0-07BD-8E6C-433F-D60AE475406A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Shorts and a t-shirt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640949-BE4F-4E64-3041-144D8C7B3000}"/>
              </a:ext>
            </a:extLst>
          </p:cNvPr>
          <p:cNvSpPr txBox="1"/>
          <p:nvPr/>
        </p:nvSpPr>
        <p:spPr>
          <a:xfrm>
            <a:off x="7012614" y="3909128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Long pants and a long-sleeved shirt</a:t>
            </a:r>
          </a:p>
        </p:txBody>
      </p:sp>
    </p:spTree>
    <p:extLst>
      <p:ext uri="{BB962C8B-B14F-4D97-AF65-F5344CB8AC3E}">
        <p14:creationId xmlns:p14="http://schemas.microsoft.com/office/powerpoint/2010/main" val="6533753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28AC4E-2F6E-8ABE-4E0C-B3A13B9C2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9E28105A-FB84-FCC7-189D-7F0890F2BB3D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What is the most common sunscreen mistake people make?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8E6784-802A-39CA-7F9F-420407EBEF5B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1794BB-34F0-FFD1-11BE-B6356046ECF4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Choosing SPF below 30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38EDBB-EFE1-94DE-9861-BE1105CAC410}"/>
              </a:ext>
            </a:extLst>
          </p:cNvPr>
          <p:cNvSpPr txBox="1"/>
          <p:nvPr/>
        </p:nvSpPr>
        <p:spPr>
          <a:xfrm>
            <a:off x="1217916" y="3909128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Not applying it in equal intervals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80EC04-943D-714A-2953-E240D7A630B4}"/>
              </a:ext>
            </a:extLst>
          </p:cNvPr>
          <p:cNvSpPr txBox="1"/>
          <p:nvPr/>
        </p:nvSpPr>
        <p:spPr>
          <a:xfrm>
            <a:off x="7012614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All the above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6C0A38-46B4-C68E-7F02-7706D75B8C60}"/>
              </a:ext>
            </a:extLst>
          </p:cNvPr>
          <p:cNvSpPr txBox="1"/>
          <p:nvPr/>
        </p:nvSpPr>
        <p:spPr>
          <a:xfrm>
            <a:off x="7012614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Using too little</a:t>
            </a:r>
          </a:p>
        </p:txBody>
      </p:sp>
    </p:spTree>
    <p:extLst>
      <p:ext uri="{BB962C8B-B14F-4D97-AF65-F5344CB8AC3E}">
        <p14:creationId xmlns:p14="http://schemas.microsoft.com/office/powerpoint/2010/main" val="32823331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A08E31-0AB0-178E-6EB4-C05FE8E3E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81AD1F9C-C07D-17BD-8225-6BB97184DE24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What is the most common sunscreen mistake people make?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2D06A7-497B-660E-2D14-DA8C619050DA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4E8A6A-A984-2078-270C-7DCE3829FFEB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A. Choosing SPF below 30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CCC05E-32ED-9DCF-2D92-9651F16C86B3}"/>
              </a:ext>
            </a:extLst>
          </p:cNvPr>
          <p:cNvSpPr txBox="1"/>
          <p:nvPr/>
        </p:nvSpPr>
        <p:spPr>
          <a:xfrm>
            <a:off x="1217916" y="3909128"/>
            <a:ext cx="4116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Not applying it in equal intervals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938F8C-E47C-FBFE-9DDC-7B807EBFA2CE}"/>
              </a:ext>
            </a:extLst>
          </p:cNvPr>
          <p:cNvSpPr txBox="1"/>
          <p:nvPr/>
        </p:nvSpPr>
        <p:spPr>
          <a:xfrm>
            <a:off x="7012614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All the above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76EC0F-1A37-FD5E-B8F7-BD7E3B6842A7}"/>
              </a:ext>
            </a:extLst>
          </p:cNvPr>
          <p:cNvSpPr txBox="1"/>
          <p:nvPr/>
        </p:nvSpPr>
        <p:spPr>
          <a:xfrm>
            <a:off x="7012614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Using too little</a:t>
            </a:r>
          </a:p>
        </p:txBody>
      </p:sp>
    </p:spTree>
    <p:extLst>
      <p:ext uri="{BB962C8B-B14F-4D97-AF65-F5344CB8AC3E}">
        <p14:creationId xmlns:p14="http://schemas.microsoft.com/office/powerpoint/2010/main" val="12837579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4B8AF-D5B2-0AF3-49A5-DDCC74DED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1A3294-404F-6F64-4527-B4186C34C218}"/>
              </a:ext>
            </a:extLst>
          </p:cNvPr>
          <p:cNvSpPr txBox="1">
            <a:spLocks noChangeArrowheads="1"/>
          </p:cNvSpPr>
          <p:nvPr/>
        </p:nvSpPr>
        <p:spPr>
          <a:xfrm>
            <a:off x="730499" y="1106151"/>
            <a:ext cx="8213798" cy="39230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None/>
              <a:defRPr/>
            </a:pPr>
            <a:endParaRPr lang="en-US" altLang="en-US" sz="2400" dirty="0">
              <a:latin typeface="Gotham Narrow Book"/>
              <a:cs typeface="Tahoma" pitchFamily="34" charset="0"/>
            </a:endParaRPr>
          </a:p>
          <a:p>
            <a:pPr marL="342900" indent="-342900">
              <a:defRPr/>
            </a:pPr>
            <a:endParaRPr lang="en-US" altLang="en-US" sz="2400" dirty="0">
              <a:latin typeface="Gotham Narrow Book"/>
              <a:cs typeface="Tahoma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71CC7B-6C2E-1E4F-8DE2-2DC8202F6DEE}"/>
              </a:ext>
            </a:extLst>
          </p:cNvPr>
          <p:cNvSpPr txBox="1"/>
          <p:nvPr/>
        </p:nvSpPr>
        <p:spPr>
          <a:xfrm>
            <a:off x="722260" y="1685208"/>
            <a:ext cx="10734804" cy="42567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Fire Protection Engineering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Life Safety and Emergency Preparedness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Environmental Compliance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Laboratory Safety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Occupational Safety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Occupational Health and Medical Surveillance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Materials Management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Industrial Hygiene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Chemical Hygiene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Safety Training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5D9F33-A439-8822-6797-164BB62FB6E4}"/>
              </a:ext>
            </a:extLst>
          </p:cNvPr>
          <p:cNvSpPr txBox="1"/>
          <p:nvPr/>
        </p:nvSpPr>
        <p:spPr>
          <a:xfrm>
            <a:off x="421374" y="275154"/>
            <a:ext cx="110401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B6400"/>
                </a:solidFill>
                <a:latin typeface="FjallaOne" panose="02000506040000020004" pitchFamily="2" charset="77"/>
              </a:rPr>
              <a:t>PROGRAMS AND SERVICES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16B859-DD1A-ADCA-AA0E-BDE7986C53DA}"/>
              </a:ext>
            </a:extLst>
          </p:cNvPr>
          <p:cNvSpPr txBox="1"/>
          <p:nvPr/>
        </p:nvSpPr>
        <p:spPr>
          <a:xfrm>
            <a:off x="416937" y="1106151"/>
            <a:ext cx="11040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ENVIRONMENTAL HEALTH AND SAFETY</a:t>
            </a: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4F27D72E-35B8-62C0-3B5F-0C37F2D3C3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5359" y="1460490"/>
            <a:ext cx="4168032" cy="24452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71F1D90-7215-0744-CD48-9F125D0D6841}"/>
              </a:ext>
            </a:extLst>
          </p:cNvPr>
          <p:cNvSpPr txBox="1"/>
          <p:nvPr/>
        </p:nvSpPr>
        <p:spPr>
          <a:xfrm>
            <a:off x="204386" y="5712767"/>
            <a:ext cx="11465228" cy="69307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200" b="1" dirty="0" err="1">
                <a:solidFill>
                  <a:srgbClr val="FB6400"/>
                </a:solidFill>
                <a:latin typeface="Gotham Narrow Bold" pitchFamily="2" charset="0"/>
              </a:rPr>
              <a:t>ehs@okstate.edu</a:t>
            </a:r>
            <a:r>
              <a:rPr lang="en-US" sz="2200" b="1" dirty="0">
                <a:solidFill>
                  <a:srgbClr val="63666A"/>
                </a:solidFill>
                <a:latin typeface="Gotham Narrow Bold" pitchFamily="2" charset="0"/>
              </a:rPr>
              <a:t> | 405.744.7241 | </a:t>
            </a:r>
            <a:r>
              <a:rPr lang="en-US" sz="2200" b="1" dirty="0">
                <a:solidFill>
                  <a:srgbClr val="FB6400"/>
                </a:solidFill>
                <a:latin typeface="Gotham Narrow Bold" pitchFamily="2" charset="0"/>
              </a:rPr>
              <a:t>1202 W. Farm Road, Suite 002 </a:t>
            </a:r>
            <a:r>
              <a:rPr lang="en-US" sz="2200" b="1" dirty="0">
                <a:solidFill>
                  <a:srgbClr val="63666A"/>
                </a:solidFill>
                <a:latin typeface="Gotham Narrow Bold" pitchFamily="2" charset="0"/>
              </a:rPr>
              <a:t>| </a:t>
            </a:r>
            <a:r>
              <a:rPr lang="en-US" sz="2200" b="1" dirty="0" err="1">
                <a:solidFill>
                  <a:srgbClr val="63666A"/>
                </a:solidFill>
                <a:latin typeface="Gotham Narrow Bold" pitchFamily="2" charset="0"/>
              </a:rPr>
              <a:t>ehs.okstate.edu</a:t>
            </a:r>
            <a:endParaRPr lang="en-US" sz="2200" b="1" dirty="0">
              <a:solidFill>
                <a:srgbClr val="63666A"/>
              </a:solidFill>
              <a:latin typeface="Gotham Narrow Bold" pitchFamily="2" charset="0"/>
            </a:endParaRPr>
          </a:p>
          <a:p>
            <a:endParaRPr lang="en-US" sz="2400" dirty="0">
              <a:solidFill>
                <a:schemeClr val="accent6"/>
              </a:solidFill>
              <a:latin typeface="Gotham Narrow Book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330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55F47A-BFDD-CACC-4432-53CF85D5C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65869BF-6169-AAD6-6CCC-1C56EF9A1620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Which of theses clothing choices offers the best protection and comfort from UV rays?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D14ACE4-0D49-581E-2423-B240C76F179D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B54B5A-83B9-CF4F-93A2-70C475670028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Jeans and a t-shirt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2B5299-8E1B-50AB-6F31-935AA5C9A96C}"/>
              </a:ext>
            </a:extLst>
          </p:cNvPr>
          <p:cNvSpPr txBox="1"/>
          <p:nvPr/>
        </p:nvSpPr>
        <p:spPr>
          <a:xfrm>
            <a:off x="1217916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Only jeans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E58A48-FFB7-0ABB-1480-046AF99D24A0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Shorts and a t-shirt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7833BE-A564-0F64-631E-971C4FD4C671}"/>
              </a:ext>
            </a:extLst>
          </p:cNvPr>
          <p:cNvSpPr txBox="1"/>
          <p:nvPr/>
        </p:nvSpPr>
        <p:spPr>
          <a:xfrm>
            <a:off x="7012614" y="3909128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D. Long pants and a long-sleeved shirt</a:t>
            </a:r>
          </a:p>
        </p:txBody>
      </p:sp>
    </p:spTree>
    <p:extLst>
      <p:ext uri="{BB962C8B-B14F-4D97-AF65-F5344CB8AC3E}">
        <p14:creationId xmlns:p14="http://schemas.microsoft.com/office/powerpoint/2010/main" val="1809836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BCDAB1-D57D-FCC5-9502-300AD5FC1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FA83891-93B1-4607-DC7F-4F559200264A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A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2</a:t>
            </a:r>
            <a:endParaRPr lang="en-US" sz="6300" dirty="0">
              <a:solidFill>
                <a:srgbClr val="FA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2290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CFCB97-5979-7BC7-803A-D715C06EB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8D2F7D4B-E8DB-A859-BA42-3691E332EDB9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What does SPF stand for?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665CF2-BCCB-9742-1B38-3D2720CA4B64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AC99DA-DCC7-D66D-DC23-2B79435B46EF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Sun Proof Factor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950938-9071-3C92-6821-F5C896BB48BC}"/>
              </a:ext>
            </a:extLst>
          </p:cNvPr>
          <p:cNvSpPr txBox="1"/>
          <p:nvPr/>
        </p:nvSpPr>
        <p:spPr>
          <a:xfrm>
            <a:off x="1217916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Sun Protection Factor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6E0DBC-7847-16BD-CB0F-13344EAE3D4F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Sun Pill Formula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1E4BC2-D1DC-D131-F72C-3A2A5F30E55D}"/>
              </a:ext>
            </a:extLst>
          </p:cNvPr>
          <p:cNvSpPr txBox="1"/>
          <p:nvPr/>
        </p:nvSpPr>
        <p:spPr>
          <a:xfrm>
            <a:off x="7012614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Sometimes Protects Face</a:t>
            </a:r>
          </a:p>
        </p:txBody>
      </p:sp>
    </p:spTree>
    <p:extLst>
      <p:ext uri="{BB962C8B-B14F-4D97-AF65-F5344CB8AC3E}">
        <p14:creationId xmlns:p14="http://schemas.microsoft.com/office/powerpoint/2010/main" val="876882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F43EF9-96F0-1360-0931-44903A953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91B0F65C-461C-805C-F32F-3BF8EC62AAB2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What does SPF stand for?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14CB9C-6667-9DA7-4E01-94F5DCD43B2C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B154D8-C575-D64E-DAB3-60B1A867E325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Sun Proof Factor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0C6BE7-EBF5-D37A-33D8-F4D515112C94}"/>
              </a:ext>
            </a:extLst>
          </p:cNvPr>
          <p:cNvSpPr txBox="1"/>
          <p:nvPr/>
        </p:nvSpPr>
        <p:spPr>
          <a:xfrm>
            <a:off x="1217916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C. Sun Protection Factor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131284-AD66-F369-84D4-FB40649202DF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Sun Pill Formula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B09E44-BAB5-58E2-95E9-6A472C6F74D7}"/>
              </a:ext>
            </a:extLst>
          </p:cNvPr>
          <p:cNvSpPr txBox="1"/>
          <p:nvPr/>
        </p:nvSpPr>
        <p:spPr>
          <a:xfrm>
            <a:off x="7012614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Sometimes Protects Face</a:t>
            </a:r>
          </a:p>
        </p:txBody>
      </p:sp>
    </p:spTree>
    <p:extLst>
      <p:ext uri="{BB962C8B-B14F-4D97-AF65-F5344CB8AC3E}">
        <p14:creationId xmlns:p14="http://schemas.microsoft.com/office/powerpoint/2010/main" val="281043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799F53-38B5-DF08-55F4-3A603C269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4B801F1-C868-601B-4FFC-2DBDC65CDA16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A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3</a:t>
            </a:r>
            <a:endParaRPr lang="en-US" sz="6300" dirty="0">
              <a:solidFill>
                <a:srgbClr val="FA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107476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C15233-AE82-AF15-2FBF-3593184F9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8F2AB942-784E-8CCB-BDD7-823B18F7FC72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What are the peak hours for UV exposure?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7A61D4-0579-4058-7C59-F0DC84A74A66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210670-9EC2-E86F-76C6-3F14C593F0B6}"/>
              </a:ext>
            </a:extLst>
          </p:cNvPr>
          <p:cNvSpPr txBox="1"/>
          <p:nvPr/>
        </p:nvSpPr>
        <p:spPr>
          <a:xfrm>
            <a:off x="1217916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7 am – 9 am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1BACC6-0CD8-7870-C1AD-EC001EE16F4A}"/>
              </a:ext>
            </a:extLst>
          </p:cNvPr>
          <p:cNvSpPr txBox="1"/>
          <p:nvPr/>
        </p:nvSpPr>
        <p:spPr>
          <a:xfrm>
            <a:off x="1217916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10 am – 4 pm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B1277E-BE84-2C1A-40B7-094457657D51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5 pm – 6 pm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4E3D22-42C9-A95D-D826-C5FADD6E0067}"/>
              </a:ext>
            </a:extLst>
          </p:cNvPr>
          <p:cNvSpPr txBox="1"/>
          <p:nvPr/>
        </p:nvSpPr>
        <p:spPr>
          <a:xfrm>
            <a:off x="7012614" y="3909128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6 pm – 9 pm</a:t>
            </a:r>
          </a:p>
        </p:txBody>
      </p:sp>
    </p:spTree>
    <p:extLst>
      <p:ext uri="{BB962C8B-B14F-4D97-AF65-F5344CB8AC3E}">
        <p14:creationId xmlns:p14="http://schemas.microsoft.com/office/powerpoint/2010/main" val="2851297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Template 1" id="{DC2E022B-F182-4E39-A13D-45A362EFA4DF}" vid="{53AD3225-FFD0-40D4-87A2-48A923D2663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f35017b-d2ab-45ea-a04e-eb0b4cea89e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BA034F7A80A44FA9B15B7BD4E710FB" ma:contentTypeVersion="9" ma:contentTypeDescription="Create a new document." ma:contentTypeScope="" ma:versionID="f96bc0510047e8d0f517b2cc79f409d5">
  <xsd:schema xmlns:xsd="http://www.w3.org/2001/XMLSchema" xmlns:xs="http://www.w3.org/2001/XMLSchema" xmlns:p="http://schemas.microsoft.com/office/2006/metadata/properties" xmlns:ns3="af35017b-d2ab-45ea-a04e-eb0b4cea89eb" xmlns:ns4="f30aa6a4-5206-41e5-890a-e127a85ff665" targetNamespace="http://schemas.microsoft.com/office/2006/metadata/properties" ma:root="true" ma:fieldsID="c3f0ebb30ee539b3dc706f7e516375e1" ns3:_="" ns4:_="">
    <xsd:import namespace="af35017b-d2ab-45ea-a04e-eb0b4cea89eb"/>
    <xsd:import namespace="f30aa6a4-5206-41e5-890a-e127a85ff66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35017b-d2ab-45ea-a04e-eb0b4cea89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aa6a4-5206-41e5-890a-e127a85ff66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BC77A0-8FFF-4B95-AAF3-72A05288678A}">
  <ds:schemaRefs>
    <ds:schemaRef ds:uri="af35017b-d2ab-45ea-a04e-eb0b4cea89eb"/>
    <ds:schemaRef ds:uri="http://purl.org/dc/dcmitype/"/>
    <ds:schemaRef ds:uri="http://schemas.microsoft.com/office/2006/metadata/properties"/>
    <ds:schemaRef ds:uri="http://schemas.microsoft.com/office/2006/documentManagement/types"/>
    <ds:schemaRef ds:uri="f30aa6a4-5206-41e5-890a-e127a85ff665"/>
    <ds:schemaRef ds:uri="http://www.w3.org/XML/1998/namespace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D09EC7B-7660-4F21-B799-6453608D72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35017b-d2ab-45ea-a04e-eb0b4cea89eb"/>
    <ds:schemaRef ds:uri="f30aa6a4-5206-41e5-890a-e127a85ff6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F29B77-5C40-4C1C-8327-97F83513D0F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powerpoint-styling-1</Template>
  <TotalTime>307</TotalTime>
  <Words>694</Words>
  <Application>Microsoft Macintosh PowerPoint</Application>
  <PresentationFormat>Widescreen</PresentationFormat>
  <Paragraphs>127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Calibri</vt:lpstr>
      <vt:lpstr>Calibri Light</vt:lpstr>
      <vt:lpstr>FjallaOne</vt:lpstr>
      <vt:lpstr>Gotham Narrow Bold</vt:lpstr>
      <vt:lpstr>Gotham Narrow Book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Oklahoma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Little, Kaitlin Ruth</dc:creator>
  <cp:lastModifiedBy>Christy, Alex</cp:lastModifiedBy>
  <cp:revision>16</cp:revision>
  <dcterms:created xsi:type="dcterms:W3CDTF">2020-01-16T16:49:47Z</dcterms:created>
  <dcterms:modified xsi:type="dcterms:W3CDTF">2025-11-04T21:40:14Z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0x010100AEBA034F7A80A44FA9B15B7BD4E710FB</vt:lpwstr>
  </property>
</Properties>
</file>