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78" r:id="rId2"/>
    <p:sldMasterId id="2147483780" r:id="rId3"/>
    <p:sldMasterId id="2147483782" r:id="rId4"/>
    <p:sldMasterId id="2147483751" r:id="rId5"/>
  </p:sldMasterIdLst>
  <p:notesMasterIdLst>
    <p:notesMasterId r:id="rId70"/>
  </p:notesMasterIdLst>
  <p:handoutMasterIdLst>
    <p:handoutMasterId r:id="rId71"/>
  </p:handoutMasterIdLst>
  <p:sldIdLst>
    <p:sldId id="271" r:id="rId6"/>
    <p:sldId id="272" r:id="rId7"/>
    <p:sldId id="266" r:id="rId8"/>
    <p:sldId id="273" r:id="rId9"/>
    <p:sldId id="274" r:id="rId10"/>
    <p:sldId id="312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03" r:id="rId20"/>
    <p:sldId id="302" r:id="rId21"/>
    <p:sldId id="301" r:id="rId22"/>
    <p:sldId id="300" r:id="rId23"/>
    <p:sldId id="299" r:id="rId24"/>
    <p:sldId id="298" r:id="rId25"/>
    <p:sldId id="297" r:id="rId26"/>
    <p:sldId id="296" r:id="rId27"/>
    <p:sldId id="295" r:id="rId28"/>
    <p:sldId id="294" r:id="rId29"/>
    <p:sldId id="293" r:id="rId30"/>
    <p:sldId id="292" r:id="rId31"/>
    <p:sldId id="291" r:id="rId32"/>
    <p:sldId id="290" r:id="rId33"/>
    <p:sldId id="289" r:id="rId34"/>
    <p:sldId id="288" r:id="rId35"/>
    <p:sldId id="287" r:id="rId36"/>
    <p:sldId id="286" r:id="rId37"/>
    <p:sldId id="285" r:id="rId38"/>
    <p:sldId id="284" r:id="rId39"/>
    <p:sldId id="283" r:id="rId40"/>
    <p:sldId id="282" r:id="rId41"/>
    <p:sldId id="281" r:id="rId42"/>
    <p:sldId id="280" r:id="rId43"/>
    <p:sldId id="279" r:id="rId44"/>
    <p:sldId id="278" r:id="rId45"/>
    <p:sldId id="277" r:id="rId46"/>
    <p:sldId id="276" r:id="rId47"/>
    <p:sldId id="275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267" r:id="rId67"/>
    <p:sldId id="270" r:id="rId68"/>
    <p:sldId id="331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2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6DCD4A-C90A-7285-F08F-048B13AFCEA4}" name="Jackson, Maegan Leeann" initials="JML" userId="S::maegan.jackson@okstate.edu::7907514a-f01b-4e3c-8286-048f4aef59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gan, Gregory" initials="HG" lastIdx="1" clrIdx="0">
    <p:extLst>
      <p:ext uri="{19B8F6BF-5375-455C-9EA6-DF929625EA0E}">
        <p15:presenceInfo xmlns:p15="http://schemas.microsoft.com/office/powerpoint/2012/main" userId="S-1-5-21-321074259-2410434457-2231178854-6605" providerId="AD"/>
      </p:ext>
    </p:extLst>
  </p:cmAuthor>
  <p:cmAuthor id="2" name="Renner, Dustin" initials="RD" lastIdx="9" clrIdx="1">
    <p:extLst>
      <p:ext uri="{19B8F6BF-5375-455C-9EA6-DF929625EA0E}">
        <p15:presenceInfo xmlns:p15="http://schemas.microsoft.com/office/powerpoint/2012/main" userId="S::dustin.renner@okstate.edu::c1cb5e77-da20-4311-a0b2-aa9d9a683c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70F20"/>
    <a:srgbClr val="BF152F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7" autoAdjust="0"/>
  </p:normalViewPr>
  <p:slideViewPr>
    <p:cSldViewPr snapToGrid="0" snapToObjects="1">
      <p:cViewPr varScale="1">
        <p:scale>
          <a:sx n="69" d="100"/>
          <a:sy n="69" d="100"/>
        </p:scale>
        <p:origin x="1542" y="78"/>
      </p:cViewPr>
      <p:guideLst>
        <p:guide orient="horz" pos="1142"/>
        <p:guide pos="28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4.xml"/><Relationship Id="rId2" Type="http://schemas.openxmlformats.org/officeDocument/2006/relationships/slide" Target="slides/slide63.xml"/><Relationship Id="rId1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273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185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215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5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6500" b="0" smtClean="0">
                <a:solidFill>
                  <a:srgbClr val="BB0000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“Notable quote goes here. Yes, right here.”</a:t>
            </a:r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54365"/>
            <a:ext cx="9144000" cy="468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61157"/>
            <a:ext cx="9144000" cy="284788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Environmental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22734"/>
            <a:ext cx="9144000" cy="284788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Environmental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21091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23213"/>
            <a:ext cx="9144000" cy="284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9933"/>
                </a:solidFill>
              </a:rPr>
              <a:t>Environmental Health</a:t>
            </a:r>
            <a:r>
              <a:rPr lang="en-US" sz="1400" baseline="0" dirty="0">
                <a:solidFill>
                  <a:srgbClr val="FF9933"/>
                </a:solidFill>
              </a:rPr>
              <a:t> and Safety</a:t>
            </a:r>
            <a:endParaRPr lang="en-US" sz="14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03893"/>
            <a:ext cx="9144000" cy="284788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Environmental</a:t>
            </a:r>
            <a:r>
              <a:rPr lang="en-US" sz="1400" baseline="0" dirty="0"/>
              <a:t> Health and Safety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77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/>
        </p:nvSpPr>
        <p:spPr>
          <a:xfrm>
            <a:off x="729051" y="12911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22734"/>
            <a:ext cx="9144000" cy="284788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Environmental Health and</a:t>
            </a:r>
            <a:r>
              <a:rPr lang="en-US" sz="1400" baseline="0" dirty="0"/>
              <a:t> Safety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84" r:id="rId2"/>
    <p:sldLayoutId id="2147483754" r:id="rId3"/>
    <p:sldLayoutId id="2147483769" r:id="rId4"/>
    <p:sldLayoutId id="2147483767" r:id="rId5"/>
    <p:sldLayoutId id="2147483758" r:id="rId6"/>
    <p:sldLayoutId id="2147483768" r:id="rId7"/>
    <p:sldLayoutId id="214748376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einbuendel.com/photodisplay/0806photoshoot/pages/IMG_8122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einbuendel.com/photodisplay/0806photoshoot/pages/IMG_8120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kleinbuendel.com/photodisplay/0806photoshoot/pages/IMG_8428.htm" TargetMode="External"/><Relationship Id="rId7" Type="http://schemas.openxmlformats.org/officeDocument/2006/relationships/hyperlink" Target="http://www.kleinbuendel.com/photodisplay/0806photoshoot/pages/IMG_8446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hyperlink" Target="http://www.kleinbuendel.com/photodisplay/0806photoshoot/pages/IMG_8440.htm" TargetMode="Externa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EHS@okstate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ehs.okstate.edu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280873" y="2049279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Sun Safety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450"/>
            <a:ext cx="4248150" cy="97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7133" y="3152808"/>
            <a:ext cx="3376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Greg Hogan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Oklahoma State University</a:t>
            </a:r>
            <a:b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Environmental Health and Safety</a:t>
            </a:r>
            <a:b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(405) 744-7241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5693" y="6387612"/>
            <a:ext cx="2103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Current as of </a:t>
            </a: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June 2024</a:t>
            </a:r>
            <a:endParaRPr lang="en-US" alt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4711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33400"/>
            <a:ext cx="9144000" cy="9906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Do?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5980" y="1596887"/>
            <a:ext cx="7695898" cy="4800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Understand the connection between UV rays and skin cancer</a:t>
            </a:r>
          </a:p>
          <a:p>
            <a:pPr>
              <a:buFontTx/>
              <a:buNone/>
              <a:defRPr/>
            </a:pPr>
            <a:endParaRPr lang="en-US" sz="2200" dirty="0">
              <a:latin typeface="Tahom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Know your personal risk</a:t>
            </a:r>
          </a:p>
          <a:p>
            <a:pPr>
              <a:defRPr/>
            </a:pPr>
            <a:endParaRPr lang="en-US" sz="2200" dirty="0">
              <a:latin typeface="Tahom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Practice sun safety</a:t>
            </a:r>
          </a:p>
          <a:p>
            <a:pPr>
              <a:buFontTx/>
              <a:buNone/>
              <a:defRPr/>
            </a:pPr>
            <a:endParaRPr lang="en-US" sz="2200" dirty="0">
              <a:latin typeface="Tahom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Be a role model for others</a:t>
            </a:r>
          </a:p>
        </p:txBody>
      </p:sp>
    </p:spTree>
    <p:extLst>
      <p:ext uri="{BB962C8B-B14F-4D97-AF65-F5344CB8AC3E}">
        <p14:creationId xmlns:p14="http://schemas.microsoft.com/office/powerpoint/2010/main" val="61547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500" y="2298700"/>
            <a:ext cx="901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Sun and Your Skin</a:t>
            </a:r>
          </a:p>
        </p:txBody>
      </p:sp>
    </p:spTree>
    <p:extLst>
      <p:ext uri="{BB962C8B-B14F-4D97-AF65-F5344CB8AC3E}">
        <p14:creationId xmlns:p14="http://schemas.microsoft.com/office/powerpoint/2010/main" val="71156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74073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UV and The Electromagnetic Spectrum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47800"/>
            <a:ext cx="63246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593235"/>
            <a:ext cx="936625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UVA and UVB Radiation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80371"/>
            <a:ext cx="3684588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35814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EPIDERMIS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88280" y="4191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DERMIS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7177" y="4866910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SUBCUTIS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96000" y="1676400"/>
            <a:ext cx="2438400" cy="3657600"/>
          </a:xfrm>
          <a:prstGeom prst="rect">
            <a:avLst/>
          </a:prstGeom>
          <a:solidFill>
            <a:srgbClr val="EFCE4A">
              <a:alpha val="50195"/>
            </a:srgbClr>
          </a:solidFill>
          <a:ln w="25400">
            <a:solidFill>
              <a:srgbClr val="8C00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6172200" y="1828800"/>
            <a:ext cx="23622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latin typeface="+mj-lt"/>
              </a:rPr>
              <a:t>Solar UV radiation is 95% UVA &amp; 5% UVB.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latin typeface="+mj-lt"/>
              </a:rPr>
              <a:t>UVA causes tanning, aging &amp; skin cancer.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latin typeface="+mj-lt"/>
              </a:rPr>
              <a:t>UVB causes burning &amp; skin cancer.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latin typeface="+mj-lt"/>
              </a:rPr>
              <a:t>Tanning beds emit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12 times more UVA than the sun.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600" dirty="0">
                <a:latin typeface="+mj-lt"/>
              </a:rPr>
              <a:t>Skin cancers occur in the epidermis.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00339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3"/>
          <p:cNvSpPr txBox="1">
            <a:spLocks/>
          </p:cNvSpPr>
          <p:nvPr/>
        </p:nvSpPr>
        <p:spPr>
          <a:xfrm>
            <a:off x="0" y="668459"/>
            <a:ext cx="93154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How Skin Cancer Starts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ＭＳ Ｐゴシック" charset="0"/>
              </a:rPr>
              <a:t>Cancers develop because of abnormal cell growth</a:t>
            </a:r>
            <a:r>
              <a:rPr lang="en-US" sz="2200" dirty="0">
                <a:latin typeface="+mj-lt"/>
                <a:cs typeface="ＭＳ Ｐゴシック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cs typeface="ＭＳ Ｐゴシック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ＭＳ Ｐゴシック" charset="0"/>
              </a:rPr>
              <a:t>Skin cancer develops because of abnormal growth of our basal, squamous or melanocyte cells.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3366FF"/>
              </a:solidFill>
              <a:latin typeface="+mj-lt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2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55990"/>
            <a:ext cx="926465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Skin Cancer Starts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9231" y="1431621"/>
            <a:ext cx="7848600" cy="4724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UVA and UVB rays hit the epidermis.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DNA in skin cells begins to break down.</a:t>
            </a:r>
          </a:p>
        </p:txBody>
      </p:sp>
      <p:pic>
        <p:nvPicPr>
          <p:cNvPr id="6" name="Picture 1" descr="7887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02" y="2459652"/>
            <a:ext cx="444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7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86898"/>
            <a:ext cx="92138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How Skin Cancer Starts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ＭＳ Ｐゴシック" charset="0"/>
              </a:rPr>
              <a:t>The breakdown causes the cells to grow out of control and form a mass of cancer cells.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ＭＳ Ｐゴシック" charset="0"/>
              </a:rPr>
              <a:t>The immune system tries to repair the damage.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ＭＳ Ｐゴシック" charset="0"/>
              </a:rPr>
              <a:t>More sun exposure hampers repair.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ＭＳ Ｐゴシック" charset="0"/>
              </a:rPr>
              <a:t>Damaged cells can mutate into skin cancer within 5 years</a:t>
            </a:r>
            <a:r>
              <a:rPr lang="en-US" sz="2200" dirty="0">
                <a:latin typeface="+mj-lt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052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pic>
        <p:nvPicPr>
          <p:cNvPr id="4" name="Content Placeholder 3" descr="CDR0000579033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8" b="-4358"/>
          <a:stretch>
            <a:fillRect/>
          </a:stretch>
        </p:blipFill>
        <p:spPr>
          <a:xfrm>
            <a:off x="1850048" y="1014046"/>
            <a:ext cx="6172200" cy="47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9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86898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Skin Cancer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9113" y="1829898"/>
            <a:ext cx="8876917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Non-melanoma Skin Cancer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Basal Cell Carcinoma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Squamous Cell Carcinoma</a:t>
            </a:r>
          </a:p>
          <a:p>
            <a:pPr lvl="1">
              <a:buFont typeface="Arial"/>
              <a:buChar char="–"/>
              <a:defRPr/>
            </a:pP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Malignant Melanoma </a:t>
            </a:r>
          </a:p>
        </p:txBody>
      </p:sp>
    </p:spTree>
    <p:extLst>
      <p:ext uri="{BB962C8B-B14F-4D97-AF65-F5344CB8AC3E}">
        <p14:creationId xmlns:p14="http://schemas.microsoft.com/office/powerpoint/2010/main" val="420730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1631" y="782331"/>
            <a:ext cx="90614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Basal Cell Carcinoma</a:t>
            </a:r>
          </a:p>
        </p:txBody>
      </p:sp>
      <p:pic>
        <p:nvPicPr>
          <p:cNvPr id="6" name="Picture 8" descr="Slide 24 SH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1992313" cy="2655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9" descr="Slide 27 SH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1992313" cy="26527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Slide 23 SH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001838" cy="2662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55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82227" y="1171432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Objective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85446" y="1996703"/>
            <a:ext cx="7103089" cy="338607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The Skin Cancer Problem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The Sun and Your Skin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Assessing Your Personal Risk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Practicing Sun Safety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Spotting skin cancer early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Sun Safety and Employees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513749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1015" y="686898"/>
            <a:ext cx="906145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 Cell Carcinoma</a:t>
            </a:r>
          </a:p>
        </p:txBody>
      </p:sp>
      <p:pic>
        <p:nvPicPr>
          <p:cNvPr id="5" name="Picture 6" descr="Slide 18 SH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2086708"/>
            <a:ext cx="1992313" cy="2652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Slid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52" y="2522483"/>
            <a:ext cx="2697163" cy="20081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Slid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1" y="2064910"/>
            <a:ext cx="1992313" cy="2652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53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6185" y="575650"/>
            <a:ext cx="901065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Melanoma</a:t>
            </a:r>
          </a:p>
        </p:txBody>
      </p:sp>
      <p:pic>
        <p:nvPicPr>
          <p:cNvPr id="5" name="Picture 7" descr="Slide 05 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75" y="2073275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Slide 09 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83" y="4126158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0" descr="Slide 12 SH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03" y="4143742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1" descr="Slide 02 SH 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" y="2064483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01321" y="1618883"/>
            <a:ext cx="7704179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dirty="0">
                <a:latin typeface="+mj-lt"/>
              </a:rPr>
              <a:t>	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Larger	</a:t>
            </a:r>
            <a:r>
              <a:rPr lang="en-US" sz="2200" dirty="0">
                <a:latin typeface="+mj-lt"/>
              </a:rPr>
              <a:t>					                          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Odd Shape</a:t>
            </a:r>
            <a:endParaRPr lang="en-US" sz="2200" dirty="0">
              <a:latin typeface="+mj-lt"/>
            </a:endParaRPr>
          </a:p>
          <a:p>
            <a:pPr algn="ctr">
              <a:buFontTx/>
              <a:buNone/>
              <a:defRPr/>
            </a:pPr>
            <a:endParaRPr lang="en-US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  <a:p>
            <a:pPr algn="ctr">
              <a:buFontTx/>
              <a:buNone/>
              <a:defRPr/>
            </a:pPr>
            <a:endParaRPr lang="en-US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  <a:p>
            <a:pPr algn="ctr">
              <a:buFontTx/>
              <a:buNone/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Varied Color</a:t>
            </a:r>
          </a:p>
        </p:txBody>
      </p:sp>
    </p:spTree>
    <p:extLst>
      <p:ext uri="{BB962C8B-B14F-4D97-AF65-F5344CB8AC3E}">
        <p14:creationId xmlns:p14="http://schemas.microsoft.com/office/powerpoint/2010/main" val="427208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4150" y="897671"/>
            <a:ext cx="895985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Learned: Ban the Burn!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3537" y="204067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ahoma" charset="0"/>
              </a:rPr>
              <a:t>Studies have shown that FIVE severe sunburns early in life may DOUBLE the risk for developing melanoma later in life.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ahoma" charset="0"/>
              </a:rPr>
              <a:t>Avoid getting burned!</a:t>
            </a:r>
          </a:p>
          <a:p>
            <a:pPr>
              <a:defRPr/>
            </a:pPr>
            <a:endParaRPr lang="en-US" sz="2800" dirty="0">
              <a:latin typeface="Tahoma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2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74784"/>
            <a:ext cx="88265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Lessons Learned:  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There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 No Such Thing as a Healthy Tan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612" y="2051053"/>
            <a:ext cx="7851450" cy="4495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ea typeface="MS PGothic" charset="0"/>
              </a:rPr>
              <a:t>A suntan is your skin</a:t>
            </a:r>
            <a:r>
              <a:rPr lang="ja-JP" altLang="en-US" sz="2200" dirty="0">
                <a:latin typeface="+mj-lt"/>
              </a:rPr>
              <a:t>’</a:t>
            </a:r>
            <a:r>
              <a:rPr lang="en-US" altLang="ja-JP" sz="2200" dirty="0">
                <a:latin typeface="+mj-lt"/>
              </a:rPr>
              <a:t>s way of trying to protect itself from damaging UV rays.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ea typeface="MS P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ea typeface="MS PGothic" charset="0"/>
              </a:rPr>
              <a:t>Suntans give very little protection - about an SPF 3.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ea typeface="MS P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ea typeface="MS PGothic" charset="0"/>
              </a:rPr>
              <a:t>Skin gets damaged while getting a tan, including aging from UVA rays and cumulative lifetime exposure.</a:t>
            </a:r>
          </a:p>
          <a:p>
            <a:pPr>
              <a:lnSpc>
                <a:spcPct val="10000"/>
              </a:lnSpc>
              <a:defRPr/>
            </a:pPr>
            <a:endParaRPr lang="en-US" dirty="0">
              <a:latin typeface="Tahoma" charset="0"/>
              <a:ea typeface="MS PGothic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500" dirty="0">
              <a:solidFill>
                <a:srgbClr val="003399"/>
              </a:solidFill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29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39518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Skin Cancer is Preventable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886355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Know your risk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Practice sun safety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Examine your skin</a:t>
            </a:r>
          </a:p>
        </p:txBody>
      </p:sp>
      <p:pic>
        <p:nvPicPr>
          <p:cNvPr id="6" name="Picture 4" descr="IMG_8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4" y="1987062"/>
            <a:ext cx="2163763" cy="3241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294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838200"/>
            <a:ext cx="6629400" cy="3124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br>
              <a:rPr lang="en-US" altLang="en-US" sz="4800" i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altLang="en-US" sz="4800" i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Assess Your Risk for Skin Cancer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altLang="en-US" sz="4300" i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altLang="en-US" sz="4300" i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altLang="en-US" sz="1800" i="1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96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4" y="611931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Your Risk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223637" y="1508917"/>
            <a:ext cx="662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Your risk of getting harmed from over-exposure to UV is determined by: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 altLang="en-US" sz="2400" dirty="0">
              <a:solidFill>
                <a:srgbClr val="003399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761026" y="2970213"/>
            <a:ext cx="2438400" cy="2438400"/>
            <a:chOff x="1497" y="1715"/>
            <a:chExt cx="1536" cy="153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497" y="1715"/>
              <a:ext cx="1536" cy="1536"/>
            </a:xfrm>
            <a:prstGeom prst="ellipse">
              <a:avLst/>
            </a:prstGeom>
            <a:solidFill>
              <a:srgbClr val="E77B21"/>
            </a:solidFill>
            <a:ln w="28575">
              <a:solidFill>
                <a:srgbClr val="63427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520" y="1791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Your</a:t>
              </a:r>
              <a:br>
                <a:rPr lang="en-US" alt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alt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Personal</a:t>
              </a:r>
              <a:br>
                <a:rPr lang="en-US" alt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alt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Risk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083300" y="2475656"/>
            <a:ext cx="1155700" cy="1066800"/>
            <a:chOff x="2688" y="576"/>
            <a:chExt cx="1632" cy="672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88" y="576"/>
              <a:ext cx="1632" cy="672"/>
            </a:xfrm>
            <a:prstGeom prst="rect">
              <a:avLst/>
            </a:prstGeom>
            <a:solidFill>
              <a:srgbClr val="EFCE4A"/>
            </a:solidFill>
            <a:ln w="25400">
              <a:solidFill>
                <a:srgbClr val="63427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688" y="576"/>
              <a:ext cx="163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Who </a:t>
              </a:r>
              <a:b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You Are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6083300" y="3853118"/>
            <a:ext cx="1155700" cy="1066800"/>
            <a:chOff x="2688" y="576"/>
            <a:chExt cx="1632" cy="672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688" y="576"/>
              <a:ext cx="1632" cy="672"/>
            </a:xfrm>
            <a:prstGeom prst="rect">
              <a:avLst/>
            </a:prstGeom>
            <a:solidFill>
              <a:srgbClr val="EFCE4A"/>
            </a:solidFill>
            <a:ln w="25400">
              <a:solidFill>
                <a:srgbClr val="63427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688" y="576"/>
              <a:ext cx="163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Where</a:t>
              </a:r>
              <a:b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You Live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040088" y="5222875"/>
            <a:ext cx="1198911" cy="1066800"/>
            <a:chOff x="3444" y="576"/>
            <a:chExt cx="1692" cy="672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04" y="576"/>
              <a:ext cx="1632" cy="672"/>
            </a:xfrm>
            <a:prstGeom prst="rect">
              <a:avLst/>
            </a:prstGeom>
            <a:solidFill>
              <a:srgbClr val="EFCE4A"/>
            </a:solidFill>
            <a:ln w="25400">
              <a:solidFill>
                <a:srgbClr val="63427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6001C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444" y="576"/>
              <a:ext cx="1631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3"/>
                </a:buBlip>
                <a:defRPr sz="32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76001C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What</a:t>
              </a:r>
              <a:b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altLang="en-US" sz="2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You Do</a:t>
              </a:r>
            </a:p>
          </p:txBody>
        </p:sp>
      </p:grp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4296458" y="3023648"/>
            <a:ext cx="1689100" cy="463550"/>
          </a:xfrm>
          <a:prstGeom prst="line">
            <a:avLst/>
          </a:prstGeom>
          <a:noFill/>
          <a:ln w="63500">
            <a:solidFill>
              <a:srgbClr val="8C002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4443046" y="4370399"/>
            <a:ext cx="1525954" cy="0"/>
          </a:xfrm>
          <a:prstGeom prst="line">
            <a:avLst/>
          </a:prstGeom>
          <a:noFill/>
          <a:ln w="63500">
            <a:solidFill>
              <a:srgbClr val="8C002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4443046" y="5253600"/>
            <a:ext cx="1542512" cy="467261"/>
          </a:xfrm>
          <a:prstGeom prst="line">
            <a:avLst/>
          </a:prstGeom>
          <a:noFill/>
          <a:ln w="63500">
            <a:solidFill>
              <a:srgbClr val="8C002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84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1015" y="666992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You Are: The Six Skin Types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524000" y="1313469"/>
            <a:ext cx="6715125" cy="1600200"/>
            <a:chOff x="336" y="3024"/>
            <a:chExt cx="4230" cy="1008"/>
          </a:xfrm>
        </p:grpSpPr>
        <p:pic>
          <p:nvPicPr>
            <p:cNvPr id="6" name="Picture 22" descr="bigstockphoto_Hat_Wo#2D38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24"/>
              <a:ext cx="148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red head with b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024"/>
              <a:ext cx="67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bigstockphoto_Constr#2D38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024"/>
              <a:ext cx="64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bigstockphoto_Fellow#2D39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24"/>
              <a:ext cx="65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24"/>
              <a:ext cx="726" cy="100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6" descr="bigstockphoto_Creme_28937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024"/>
              <a:ext cx="67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 txBox="1">
            <a:spLocks noChangeArrowheads="1"/>
          </p:cNvSpPr>
          <p:nvPr/>
        </p:nvSpPr>
        <p:spPr>
          <a:xfrm>
            <a:off x="1371600" y="3184775"/>
            <a:ext cx="7391400" cy="3200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-711200">
              <a:spcBef>
                <a:spcPct val="0"/>
              </a:spcBef>
              <a:buFontTx/>
              <a:buAutoNum type="romanUcPeriod"/>
              <a:defRPr/>
            </a:pPr>
            <a:r>
              <a:rPr lang="en-US" sz="2200" dirty="0">
                <a:latin typeface="+mj-lt"/>
              </a:rPr>
              <a:t>Always burns, never tans, sensitive to sun exposure</a:t>
            </a:r>
          </a:p>
          <a:p>
            <a:pPr marL="711200" indent="-711200">
              <a:spcBef>
                <a:spcPct val="0"/>
              </a:spcBef>
              <a:buFontTx/>
              <a:buAutoNum type="romanUcPeriod"/>
              <a:defRPr/>
            </a:pPr>
            <a:r>
              <a:rPr lang="en-US" sz="2200" dirty="0">
                <a:latin typeface="+mj-lt"/>
              </a:rPr>
              <a:t>Burns easily, tans minimally</a:t>
            </a:r>
          </a:p>
          <a:p>
            <a:pPr marL="711200" indent="-711200">
              <a:spcBef>
                <a:spcPct val="0"/>
              </a:spcBef>
              <a:buFontTx/>
              <a:buAutoNum type="romanUcPeriod"/>
              <a:defRPr/>
            </a:pPr>
            <a:r>
              <a:rPr lang="en-US" sz="2200" dirty="0">
                <a:latin typeface="+mj-lt"/>
              </a:rPr>
              <a:t>Burns moderately, tans gradually to light brown</a:t>
            </a:r>
          </a:p>
          <a:p>
            <a:pPr marL="711200" indent="-711200">
              <a:spcBef>
                <a:spcPct val="0"/>
              </a:spcBef>
              <a:buFontTx/>
              <a:buAutoNum type="romanUcPeriod"/>
              <a:defRPr/>
            </a:pPr>
            <a:r>
              <a:rPr lang="en-US" sz="2200" dirty="0">
                <a:latin typeface="+mj-lt"/>
              </a:rPr>
              <a:t>Burns minimally, always tans well to moderately brown</a:t>
            </a:r>
          </a:p>
          <a:p>
            <a:pPr marL="711200" indent="-711200">
              <a:spcBef>
                <a:spcPct val="0"/>
              </a:spcBef>
              <a:buFontTx/>
              <a:buAutoNum type="romanUcPeriod"/>
              <a:defRPr/>
            </a:pPr>
            <a:r>
              <a:rPr lang="en-US" sz="2200" dirty="0">
                <a:latin typeface="+mj-lt"/>
              </a:rPr>
              <a:t>Rarely burns, tans profusely to dark</a:t>
            </a:r>
          </a:p>
          <a:p>
            <a:pPr marL="711200" indent="-711200">
              <a:spcBef>
                <a:spcPct val="0"/>
              </a:spcBef>
              <a:buFontTx/>
              <a:buAutoNum type="romanUcPeriod"/>
              <a:defRPr/>
            </a:pPr>
            <a:r>
              <a:rPr lang="en-US" sz="2200" dirty="0">
                <a:latin typeface="+mj-lt"/>
              </a:rPr>
              <a:t>Never burns, deeply pigmented, least sensitive</a:t>
            </a:r>
          </a:p>
        </p:txBody>
      </p:sp>
    </p:spTree>
    <p:extLst>
      <p:ext uri="{BB962C8B-B14F-4D97-AF65-F5344CB8AC3E}">
        <p14:creationId xmlns:p14="http://schemas.microsoft.com/office/powerpoint/2010/main" val="221565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84381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Risk Factors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1803" y="1668766"/>
            <a:ext cx="7162800" cy="46482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Blond or red 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Blue, green or gray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Fair skin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Skin that freckles easily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Skin that burns easily and doesn‘t</a:t>
            </a:r>
            <a:r>
              <a:rPr lang="ja-JP" altLang="en-US" sz="2200" dirty="0">
                <a:latin typeface="+mj-lt"/>
                <a:cs typeface="Tahoma" panose="020B0604030504040204" pitchFamily="34" charset="0"/>
              </a:rPr>
              <a:t> </a:t>
            </a:r>
            <a:r>
              <a:rPr lang="en-US" altLang="ja-JP" sz="2200" dirty="0">
                <a:latin typeface="+mj-lt"/>
                <a:cs typeface="Tahoma" panose="020B0604030504040204" pitchFamily="34" charset="0"/>
              </a:rPr>
              <a:t>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Many moles; large moles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Family members with melanoma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Male</a:t>
            </a:r>
          </a:p>
          <a:p>
            <a:endParaRPr lang="en-US" altLang="en-US" sz="2800" dirty="0">
              <a:solidFill>
                <a:srgbClr val="00339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2800" dirty="0">
              <a:latin typeface="Georgia" panose="02040502050405020303" pitchFamily="18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35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pic>
        <p:nvPicPr>
          <p:cNvPr id="4" name="Picture 6" descr="http://www.mysensors.org/uv/skinchar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0"/>
            <a:ext cx="9145588" cy="702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59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Skin Cancer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8" y="1507635"/>
            <a:ext cx="5324475" cy="446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86898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You Live: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2123" y="1185131"/>
            <a:ext cx="6432400" cy="47037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3399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Sunny days.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High elevation: UV intensity increases 5% every 1000 feet above sea level.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An outdoor-oriented lifestyle.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000" dirty="0">
              <a:solidFill>
                <a:srgbClr val="003399"/>
              </a:solidFill>
              <a:latin typeface="Tahoma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30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8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86898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do: Outdoor Workers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1692" y="1676400"/>
            <a:ext cx="4180621" cy="5105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Get up to 8 times more UV than indoor workers</a:t>
            </a:r>
            <a:br>
              <a:rPr lang="en-US" sz="2200" dirty="0">
                <a:latin typeface="Tahoma" charset="0"/>
              </a:rPr>
            </a:br>
            <a:endParaRPr lang="en-US" sz="2200" dirty="0">
              <a:latin typeface="Tahoma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Have a 60% greater risk of developing skin cancer</a:t>
            </a:r>
            <a:br>
              <a:rPr lang="en-US" sz="2200" dirty="0">
                <a:latin typeface="Tahoma" charset="0"/>
              </a:rPr>
            </a:br>
            <a:endParaRPr lang="en-US" sz="2200" dirty="0">
              <a:latin typeface="Tahoma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Are at higher risk for non-melanoma skin cancer</a:t>
            </a:r>
            <a:br>
              <a:rPr lang="en-US" sz="2200" dirty="0">
                <a:latin typeface="Tahoma" charset="0"/>
              </a:rPr>
            </a:br>
            <a:endParaRPr lang="en-US" sz="2200" dirty="0">
              <a:latin typeface="Tahoma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</a:rPr>
              <a:t>Indoor workers are at higher risk for melanoma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</p:txBody>
      </p:sp>
      <p:pic>
        <p:nvPicPr>
          <p:cNvPr id="6" name="Picture 4" descr="IMG_81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519488" cy="2595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00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Reflective Work Surfaces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5655" y="14975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Flowers &amp; lawn grass: 1-2%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Clay soil: 4-6%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Aged asphalt roadway: 5-9%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Light concrete: 10-12%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Weathered aluminum:  13%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Sand: 15-18%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Water: 20-25%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White metal oxide house paint: 22%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Fresh snow: 88%</a:t>
            </a:r>
          </a:p>
          <a:p>
            <a:pPr>
              <a:buFontTx/>
              <a:buNone/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80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3663" y="571500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do you do ???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175" y="1916720"/>
            <a:ext cx="6096000" cy="4800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Do you sunbathe to get a tan?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Do you use tanning lamps?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Do use sun protection?</a:t>
            </a:r>
          </a:p>
          <a:p>
            <a:pPr>
              <a:buFontTx/>
              <a:buNone/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   </a:t>
            </a:r>
            <a:endParaRPr lang="en-US" i="1" dirty="0">
              <a:solidFill>
                <a:srgbClr val="003399"/>
              </a:solidFill>
              <a:latin typeface="Tahoma" charset="0"/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9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Think Sun Safety!</a:t>
            </a:r>
          </a:p>
        </p:txBody>
      </p:sp>
    </p:spTree>
    <p:extLst>
      <p:ext uri="{BB962C8B-B14F-4D97-AF65-F5344CB8AC3E}">
        <p14:creationId xmlns:p14="http://schemas.microsoft.com/office/powerpoint/2010/main" val="2463512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20315" y="663587"/>
            <a:ext cx="9144000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Checklist for Sun Safety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794085" y="1838267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Monitor UV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Use Shade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Cover Up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/>
              <a:t>Clothes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/>
              <a:t>Sunglasses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/>
              <a:t>Hats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Apply Sunscreen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5" y="1617170"/>
            <a:ext cx="3805326" cy="39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6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25766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UV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+mn-cs"/>
              </a:rPr>
              <a:t>Check the UV Index for high UV days.</a:t>
            </a:r>
            <a:br>
              <a:rPr lang="en-US" sz="2200" dirty="0">
                <a:latin typeface="+mj-lt"/>
                <a:cs typeface="+mn-cs"/>
              </a:rPr>
            </a:br>
            <a:endParaRPr lang="en-US" sz="2200" dirty="0">
              <a:latin typeface="+mj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+mn-cs"/>
              </a:rPr>
              <a:t>Watch the clock for peak UV hours of 10:00 am to 4:00 pm.</a:t>
            </a:r>
            <a:br>
              <a:rPr lang="en-US" sz="2200" dirty="0">
                <a:latin typeface="+mj-lt"/>
                <a:cs typeface="+mn-cs"/>
              </a:rPr>
            </a:br>
            <a:endParaRPr lang="en-US" sz="2200" dirty="0">
              <a:latin typeface="+mj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+mn-cs"/>
              </a:rPr>
              <a:t>Check the weather; Clouds block only 20% to 40% of UV.</a:t>
            </a:r>
            <a:br>
              <a:rPr lang="en-US" sz="2200" dirty="0">
                <a:latin typeface="+mj-lt"/>
                <a:cs typeface="+mn-cs"/>
              </a:rPr>
            </a:br>
            <a:endParaRPr lang="en-US" sz="2200" dirty="0">
              <a:latin typeface="+mj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+mn-cs"/>
              </a:rPr>
              <a:t>Arrange work around peak sun hours if possible.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706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75650"/>
            <a:ext cx="91440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Shade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1304" y="1490050"/>
            <a:ext cx="6075356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Bring portable shade cover to your job site.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Attach a shade device to your road equipment.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Seek shade structures or umbrella tables for breaks.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Go indoors for lunch or meetings.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Work inside during peak sun hours.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If you work in a car or truck, the glass blocks UVB, but not all UVA.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rgbClr val="003399"/>
              </a:solidFill>
              <a:latin typeface="Tahoma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rgbClr val="003399"/>
              </a:solidFill>
              <a:latin typeface="Tahoma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rgbClr val="003399"/>
              </a:solidFill>
              <a:latin typeface="Tahom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600" dirty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1600" dirty="0">
              <a:solidFill>
                <a:srgbClr val="003399"/>
              </a:solidFill>
            </a:endParaRPr>
          </a:p>
        </p:txBody>
      </p:sp>
      <p:pic>
        <p:nvPicPr>
          <p:cNvPr id="6" name="Picture 7" descr="IMG_79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3" y="2054772"/>
            <a:ext cx="2434897" cy="3652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74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pic>
        <p:nvPicPr>
          <p:cNvPr id="5" name="Content Placeholder 6" descr="SmilingGuy[5]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829898"/>
            <a:ext cx="3505200" cy="48006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518074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Skin Cancer and Driving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953" y="1661074"/>
            <a:ext cx="42352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MS PGothic" charset="0"/>
              </a:rPr>
              <a:t>More UV-related melanoma skin cancer occurs on the left side of the body in the US</a:t>
            </a:r>
          </a:p>
          <a:p>
            <a:pPr marL="1143000" indent="-1143000">
              <a:buFont typeface="Arial" panose="020B0604020202020204" pitchFamily="34" charset="0"/>
              <a:buChar char="•"/>
              <a:defRPr/>
            </a:pPr>
            <a:endParaRPr lang="en-US" sz="2200" dirty="0">
              <a:ea typeface="MS P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MS PGothic" charset="0"/>
              </a:rPr>
              <a:t>The left arm is more affected than the right arm</a:t>
            </a:r>
          </a:p>
          <a:p>
            <a:pPr marL="1143000" indent="-1143000">
              <a:buFont typeface="Arial" panose="020B0604020202020204" pitchFamily="34" charset="0"/>
              <a:buChar char="•"/>
              <a:defRPr/>
            </a:pPr>
            <a:endParaRPr lang="en-US" sz="2200" dirty="0">
              <a:ea typeface="MS P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MS PGothic" charset="0"/>
              </a:rPr>
              <a:t>An open window increases UV dose 5X more than a closed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32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25766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Up</a:t>
            </a:r>
            <a:r>
              <a:rPr lang="en-US" sz="3200"/>
              <a:t> 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24400" y="1733243"/>
            <a:ext cx="3962400" cy="4343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Long Sleeves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Long Pants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Sunglasses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Hats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Gloves</a:t>
            </a:r>
          </a:p>
          <a:p>
            <a:pPr>
              <a:buFontTx/>
              <a:buNone/>
              <a:defRPr/>
            </a:pPr>
            <a:endParaRPr lang="en-US" dirty="0">
              <a:latin typeface="Tahoma" charset="0"/>
            </a:endParaRPr>
          </a:p>
        </p:txBody>
      </p:sp>
      <p:pic>
        <p:nvPicPr>
          <p:cNvPr id="6" name="Picture 8" descr="cover up clo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15" y="1507635"/>
            <a:ext cx="2641600" cy="397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5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6109" y="5885986"/>
            <a:ext cx="4249280" cy="969348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Cancer Prevention is Now!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6" descr="P:\Users\Barb\_MG_7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91" y="2741613"/>
            <a:ext cx="422592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:\Users\Barb\IMG_8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676400"/>
            <a:ext cx="43767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39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25766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Photo-damaged Skin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5752" y="1238757"/>
            <a:ext cx="3348416" cy="33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81079E-13AB-477F-AB3E-0D709C4A8AEF}"/>
              </a:ext>
            </a:extLst>
          </p:cNvPr>
          <p:cNvSpPr txBox="1"/>
          <p:nvPr/>
        </p:nvSpPr>
        <p:spPr>
          <a:xfrm>
            <a:off x="571175" y="4781802"/>
            <a:ext cx="831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Changes in the skin from prolonged exposure to solar irradiation.</a:t>
            </a:r>
          </a:p>
        </p:txBody>
      </p:sp>
    </p:spTree>
    <p:extLst>
      <p:ext uri="{BB962C8B-B14F-4D97-AF65-F5344CB8AC3E}">
        <p14:creationId xmlns:p14="http://schemas.microsoft.com/office/powerpoint/2010/main" val="1287268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65150"/>
            <a:ext cx="91440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Protective Clothing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0494" y="1501775"/>
            <a:ext cx="7239000" cy="4419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Clothing can block 100% of UVA and UVB.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Wear clothing that covers a large amount of your skin.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Wear long-sleeved shirts and long pants.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Choose fabrics with a tight weave that allows little or no light to pass through.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A thin white t-shirt has an SPF of about 4.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Wear darker colors because they absorb more UV.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68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87666"/>
            <a:ext cx="9144000" cy="12192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2" descr="HatScal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51577"/>
            <a:ext cx="7923213" cy="22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09624" y="3810000"/>
            <a:ext cx="7923213" cy="11112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19200" y="38862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6001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 Black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  <a:cs typeface="Arial" charset="0"/>
              </a:rPr>
              <a:t>Less Sun Safe                                             More Sun Safe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524000" y="4572000"/>
            <a:ext cx="632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Choose wide-brimmed hats.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Any hat is better than NO hat!</a:t>
            </a:r>
          </a:p>
        </p:txBody>
      </p:sp>
    </p:spTree>
    <p:extLst>
      <p:ext uri="{BB962C8B-B14F-4D97-AF65-F5344CB8AC3E}">
        <p14:creationId xmlns:p14="http://schemas.microsoft.com/office/powerpoint/2010/main" val="463863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63257"/>
            <a:ext cx="91440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Sunglasses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507635"/>
            <a:ext cx="5410200" cy="5562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tabLst>
                <a:tab pos="6799263" algn="l"/>
              </a:tabLst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UV can cause cataracts, macular degeneration, blindness and melanoma of the eye.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99263" algn="l"/>
              </a:tabLst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Wear large sunglasses that block 99%-100% of UV rays.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99263" algn="l"/>
              </a:tabLst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Look for lenses labeled UV 400 or ANSI Z80.3.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799263" algn="l"/>
              </a:tabLst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Lenses don</a:t>
            </a:r>
            <a:r>
              <a:rPr lang="en-US" altLang="en-US" sz="2400" dirty="0">
                <a:latin typeface="+mj-lt"/>
                <a:cs typeface="Tahoma" panose="020B0604030504040204" pitchFamily="34" charset="0"/>
              </a:rPr>
              <a:t>’</a:t>
            </a:r>
            <a:r>
              <a:rPr lang="en-US" altLang="ja-JP" sz="2400" dirty="0">
                <a:latin typeface="+mj-lt"/>
                <a:cs typeface="Tahoma" panose="020B0604030504040204" pitchFamily="34" charset="0"/>
              </a:rPr>
              <a:t>t have to be dark or expensive.</a:t>
            </a:r>
          </a:p>
          <a:p>
            <a:pPr lvl="1">
              <a:buFontTx/>
              <a:buNone/>
              <a:tabLst>
                <a:tab pos="6799263" algn="l"/>
              </a:tabLst>
            </a:pPr>
            <a:endParaRPr lang="en-US" altLang="en-US" dirty="0">
              <a:solidFill>
                <a:srgbClr val="00339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Picture 9" descr="C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00200"/>
            <a:ext cx="2235200" cy="33528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239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679937"/>
            <a:ext cx="91440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Sunscreen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65650" y="1905000"/>
            <a:ext cx="4800600" cy="6705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Lotion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Gel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Stick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Towelette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Make 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Lip balm</a:t>
            </a:r>
          </a:p>
          <a:p>
            <a:pPr>
              <a:buFontTx/>
              <a:buNone/>
              <a:defRPr/>
            </a:pPr>
            <a:endParaRPr lang="en-US" dirty="0">
              <a:latin typeface="Tahoma" charset="0"/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</p:txBody>
      </p:sp>
      <p:pic>
        <p:nvPicPr>
          <p:cNvPr id="12" name="Picture 5" descr="Sun Safe Schools Home Pag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05000"/>
            <a:ext cx="2447925" cy="379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02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3663" y="657590"/>
            <a:ext cx="9144000" cy="13255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New FDA Proposal 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(Introduced February 2019)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47363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Tahoma" panose="020B0604030504040204" pitchFamily="34" charset="0"/>
              </a:rPr>
              <a:t>Broad Spectrum Protection SPF of 15 or higher – certified to protect against UVA.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Tahoma" panose="020B0604030504040204" pitchFamily="34" charset="0"/>
              </a:rPr>
              <a:t>Limit exposure, especially between 10 a.m. and 2 p.m.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Tahoma" panose="020B0604030504040204" pitchFamily="34" charset="0"/>
              </a:rPr>
              <a:t>Can longer use: Sunblock, Waterproof, All Day Protection, Sweat Proof.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Tahoma" panose="020B0604030504040204" pitchFamily="34" charset="0"/>
              </a:rPr>
              <a:t>Apply 2 hours before going outside.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Tahoma" panose="020B0604030504040204" pitchFamily="34" charset="0"/>
              </a:rPr>
              <a:t>Reapply every 2 hours.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Tahoma" panose="020B0604030504040204" pitchFamily="34" charset="0"/>
              </a:rPr>
              <a:t>Water Resistant – 40 or 80 minutes.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Tahoma" panose="020B0604030504040204" pitchFamily="34" charset="0"/>
              </a:rPr>
              <a:t>Check for expiration date if there is not one then discard after 3 years. </a:t>
            </a:r>
          </a:p>
          <a:p>
            <a:pPr eaLnBrk="1" hangingPunct="1"/>
            <a:endParaRPr lang="en-US" altLang="en-US" sz="2200" dirty="0">
              <a:solidFill>
                <a:srgbClr val="0000FF"/>
              </a:solidFill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21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98621"/>
            <a:ext cx="91440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Sunscreen Basics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09600" y="1720907"/>
            <a:ext cx="4724400" cy="374447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Choose SPF 30 or more for working outdoors.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broad-spectrum sunscreen for UVA </a:t>
            </a:r>
            <a:r>
              <a:rPr lang="en-US" altLang="en-US" sz="2200" u="sng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</a:t>
            </a:r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UVB.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Make sunscreen a daily habit.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 don</a:t>
            </a:r>
            <a:r>
              <a:rPr lang="ja-JP" altLang="en-US" sz="2200" dirty="0">
                <a:latin typeface="Arial" panose="020B0604020202020204" pitchFamily="34" charset="0"/>
                <a:cs typeface="Tahoma" panose="020B0604030504040204" pitchFamily="34" charset="0"/>
              </a:rPr>
              <a:t>’</a:t>
            </a:r>
            <a:r>
              <a:rPr lang="en-US" altLang="ja-JP" sz="2200" dirty="0">
                <a:latin typeface="Tahoma" panose="020B0604030504040204" pitchFamily="34" charset="0"/>
                <a:cs typeface="Tahoma" panose="020B0604030504040204" pitchFamily="34" charset="0"/>
              </a:rPr>
              <a:t>t forget lip balm with SPF 15 or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Tahoma" panose="020B0604030504040204" pitchFamily="34" charset="0"/>
                <a:cs typeface="Tahoma" panose="020B0604030504040204" pitchFamily="34" charset="0"/>
              </a:rPr>
              <a:t>Sunscreen expiration date is 3 years from date of manufacture.</a:t>
            </a:r>
            <a:endParaRPr lang="en-US" altLang="en-US" dirty="0">
              <a:solidFill>
                <a:srgbClr val="00339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8" name="Picture 6" descr="IMG_81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600200"/>
            <a:ext cx="2578100" cy="3733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73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34266"/>
            <a:ext cx="91440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SPF?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175" y="1447800"/>
            <a:ext cx="8039425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= Sun Protection Factor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tells you how much UV will be absorbed or reflected.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also tells you how long a sunscreen will protect your skin from sunburn.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is a measure of UVB protection, not a measure of UVA protection.</a:t>
            </a:r>
          </a:p>
        </p:txBody>
      </p:sp>
    </p:spTree>
    <p:extLst>
      <p:ext uri="{BB962C8B-B14F-4D97-AF65-F5344CB8AC3E}">
        <p14:creationId xmlns:p14="http://schemas.microsoft.com/office/powerpoint/2010/main" val="3977638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25766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of Protection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175" y="1668766"/>
            <a:ext cx="8736948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15 screens 93% of UVB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30 screens 97% of UVB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50 screens 98% of UVB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70 screens 98.5% of UVB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SPF 100 screens 99% of UVB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latin typeface="+mj-lt"/>
              </a:rPr>
              <a:t>No sunscreen blocks 100% of UV.</a:t>
            </a:r>
          </a:p>
        </p:txBody>
      </p:sp>
    </p:spTree>
    <p:extLst>
      <p:ext uri="{BB962C8B-B14F-4D97-AF65-F5344CB8AC3E}">
        <p14:creationId xmlns:p14="http://schemas.microsoft.com/office/powerpoint/2010/main" val="4043134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Protection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1676400"/>
            <a:ext cx="7010400" cy="2057400"/>
          </a:xfrm>
          <a:prstGeom prst="rect">
            <a:avLst/>
          </a:prstGeom>
          <a:solidFill>
            <a:srgbClr val="EFCE4A">
              <a:alpha val="50195"/>
            </a:srgbClr>
          </a:solidFill>
          <a:ln w="25400">
            <a:solidFill>
              <a:srgbClr val="8C002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71600" y="1905000"/>
            <a:ext cx="685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75" indent="-460375"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2000" dirty="0">
                <a:solidFill>
                  <a:srgbClr val="616161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Your Time To Burn Without Protection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x	SPF of your sunscreen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altLang="en-US" sz="2000" dirty="0">
              <a:solidFill>
                <a:srgbClr val="61616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altLang="en-US" sz="2000" dirty="0">
              <a:solidFill>
                <a:srgbClr val="61616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=	____ MINUTES OF PROTECTION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19200" y="3896703"/>
            <a:ext cx="751644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75" indent="-460375"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Examples (fair skin):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 minutes x SPF 15 = 180 minutes (3 hours) until sunburn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 minutes x SPF 30 = 360 minutes (6 hours) until sunburn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 minutes x SPF 45 = 540 minutes (9 hours) until sunburn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en-US" altLang="en-US" sz="2000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en-US" altLang="en-US" sz="20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9416" y="686898"/>
            <a:ext cx="480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Cancer Facts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175" y="1823300"/>
            <a:ext cx="7842331" cy="5715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Skin cancer is the most common cancer in the U.S.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There are &gt; 5 million new cases of skin cancer each year.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One in five Americans will get skin cancer.</a:t>
            </a:r>
          </a:p>
          <a:p>
            <a:pPr>
              <a:lnSpc>
                <a:spcPct val="90000"/>
              </a:lnSpc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Men get skin cancer more often than women.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400" dirty="0">
              <a:solidFill>
                <a:srgbClr val="003399"/>
              </a:solidFill>
              <a:latin typeface="+mj-lt"/>
              <a:cs typeface="ＭＳ Ｐゴシック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1300" dirty="0">
                <a:solidFill>
                  <a:srgbClr val="003399"/>
                </a:solidFill>
                <a:latin typeface="+mj-lt"/>
                <a:cs typeface="ＭＳ Ｐゴシック" charset="0"/>
              </a:rPr>
              <a:t>										</a:t>
            </a:r>
            <a:br>
              <a:rPr lang="en-US" sz="1300" dirty="0">
                <a:solidFill>
                  <a:srgbClr val="003399"/>
                </a:solidFill>
                <a:latin typeface="+mj-lt"/>
                <a:cs typeface="ＭＳ Ｐゴシック" charset="0"/>
              </a:rPr>
            </a:br>
            <a:r>
              <a:rPr lang="en-US" sz="1300" dirty="0">
                <a:latin typeface="+mj-lt"/>
                <a:cs typeface="ＭＳ Ｐゴシック" charset="0"/>
              </a:rPr>
              <a:t>Source: </a:t>
            </a:r>
            <a:br>
              <a:rPr lang="en-US" sz="1300" dirty="0">
                <a:latin typeface="+mj-lt"/>
                <a:cs typeface="ＭＳ Ｐゴシック" charset="0"/>
              </a:rPr>
            </a:br>
            <a:r>
              <a:rPr lang="en-US" sz="1300" dirty="0">
                <a:latin typeface="+mj-lt"/>
                <a:cs typeface="ＭＳ Ｐゴシック" charset="0"/>
              </a:rPr>
              <a:t>American Cancer Society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66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25766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Sunscreen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01558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u="sng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Chemical UV Absorbers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Chemicals that work like a sponge on your skin to absorb UV for a set amount of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Need time to bond with skin; do not work right away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Harder to rub off</a:t>
            </a:r>
          </a:p>
          <a:p>
            <a:r>
              <a:rPr lang="en-US" altLang="en-US" sz="2200" u="sng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Physical Reflectors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Tiny metals that work like aluminum foil to reflects UV away from your skin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Don</a:t>
            </a:r>
            <a:r>
              <a:rPr lang="ja-JP" altLang="en-US" sz="2200" dirty="0">
                <a:latin typeface="+mj-lt"/>
                <a:cs typeface="Tahoma" panose="020B0604030504040204" pitchFamily="34" charset="0"/>
              </a:rPr>
              <a:t>’</a:t>
            </a:r>
            <a:r>
              <a:rPr lang="en-US" altLang="ja-JP" sz="2200" dirty="0">
                <a:latin typeface="+mj-lt"/>
                <a:cs typeface="Tahoma" panose="020B0604030504040204" pitchFamily="34" charset="0"/>
              </a:rPr>
              <a:t>t need time to bond with skin; work right away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Easier to rub off</a:t>
            </a:r>
            <a:endParaRPr lang="en-US" altLang="en-US" sz="2200" dirty="0">
              <a:solidFill>
                <a:srgbClr val="003399"/>
              </a:solidFill>
              <a:latin typeface="+mj-lt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200" i="1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Both work well; use what you like.</a:t>
            </a:r>
          </a:p>
        </p:txBody>
      </p:sp>
    </p:spTree>
    <p:extLst>
      <p:ext uri="{BB962C8B-B14F-4D97-AF65-F5344CB8AC3E}">
        <p14:creationId xmlns:p14="http://schemas.microsoft.com/office/powerpoint/2010/main" val="923905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85653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The Rule of Two Fingers: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How Much Sunscreen to Apply</a:t>
            </a:r>
          </a:p>
        </p:txBody>
      </p:sp>
      <p:pic>
        <p:nvPicPr>
          <p:cNvPr id="5" name="Content Placeholder 2" descr="PalmGraphicIII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71" r="-49471"/>
          <a:stretch>
            <a:fillRect/>
          </a:stretch>
        </p:blipFill>
        <p:spPr>
          <a:xfrm>
            <a:off x="604343" y="1600200"/>
            <a:ext cx="7656786" cy="42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18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4635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The Rule of Two Fingers: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Where to Apply Sunscreen</a:t>
            </a:r>
          </a:p>
        </p:txBody>
      </p:sp>
      <p:pic>
        <p:nvPicPr>
          <p:cNvPr id="5" name="Content Placeholder 3" descr="11BodySections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5" r="-19345"/>
          <a:stretch>
            <a:fillRect/>
          </a:stretch>
        </p:blipFill>
        <p:spPr>
          <a:xfrm>
            <a:off x="804032" y="1600200"/>
            <a:ext cx="7551683" cy="41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6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80768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Apply Sunscreen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17638"/>
            <a:ext cx="5410200" cy="52403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Apply it about 15-30 minutes before going out in the sun.</a:t>
            </a:r>
            <a:b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200" dirty="0">
              <a:latin typeface="+mj-lt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Apply it on all exposed skin, but not open wounds.</a:t>
            </a:r>
            <a:b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200" dirty="0">
              <a:latin typeface="+mj-lt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Don</a:t>
            </a:r>
            <a:r>
              <a:rPr lang="ja-JP" altLang="en-US" sz="2200" dirty="0">
                <a:latin typeface="+mj-lt"/>
                <a:cs typeface="Tahoma" panose="020B0604030504040204" pitchFamily="34" charset="0"/>
              </a:rPr>
              <a:t>’</a:t>
            </a:r>
            <a:r>
              <a:rPr lang="en-US" altLang="ja-JP" sz="2200" dirty="0">
                <a:latin typeface="+mj-lt"/>
                <a:cs typeface="Tahoma" panose="020B0604030504040204" pitchFamily="34" charset="0"/>
              </a:rPr>
              <a:t>t forget places like ears, neck and hands.</a:t>
            </a:r>
            <a:br>
              <a:rPr lang="en-US" altLang="ja-JP" sz="2200" dirty="0">
                <a:latin typeface="+mj-lt"/>
                <a:cs typeface="Tahoma" panose="020B0604030504040204" pitchFamily="34" charset="0"/>
              </a:rPr>
            </a:br>
            <a:endParaRPr lang="en-US" altLang="ja-JP" sz="2200" dirty="0">
              <a:latin typeface="+mj-lt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Don</a:t>
            </a:r>
            <a:r>
              <a:rPr lang="ja-JP" altLang="en-US" sz="2200" dirty="0">
                <a:latin typeface="+mj-lt"/>
                <a:cs typeface="Tahoma" panose="020B0604030504040204" pitchFamily="34" charset="0"/>
              </a:rPr>
              <a:t>’</a:t>
            </a:r>
            <a:r>
              <a:rPr lang="en-US" altLang="ja-JP" sz="2200" dirty="0">
                <a:latin typeface="+mj-lt"/>
                <a:cs typeface="Tahoma" panose="020B0604030504040204" pitchFamily="34" charset="0"/>
              </a:rPr>
              <a:t>t rub it in too hard – it reduces effectiveness by at least 25%.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Picture 5" descr="IMG_842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1204913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G_843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52600"/>
            <a:ext cx="1192213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G_844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057400" cy="1411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56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5169" y="571500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Reapply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861" y="1600200"/>
            <a:ext cx="7026201" cy="4800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Reapply after 20 minutes to cover missed spots.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Reapply every two hours to keep it powerful.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Reapply more often after sweating.</a:t>
            </a:r>
          </a:p>
          <a:p>
            <a:pPr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63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09600"/>
            <a:ext cx="931545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Sunscreen and DEET Mosquito Repellant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81670" y="1928446"/>
            <a:ext cx="4452730" cy="46482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Use separate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Apply sunscreen first; then repellant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Reapply sunscreen often; don</a:t>
            </a:r>
            <a:r>
              <a:rPr lang="ja-JP" altLang="en-US" sz="2400" dirty="0">
                <a:latin typeface="+mj-lt"/>
                <a:cs typeface="Tahoma" panose="020B0604030504040204" pitchFamily="34" charset="0"/>
              </a:rPr>
              <a:t>’</a:t>
            </a:r>
            <a:r>
              <a:rPr lang="en-US" altLang="ja-JP" sz="2400" dirty="0">
                <a:latin typeface="+mj-lt"/>
                <a:cs typeface="Tahoma" panose="020B0604030504040204" pitchFamily="34" charset="0"/>
              </a:rPr>
              <a:t>t reapply repellant (25% DEET should last 5 hours)</a:t>
            </a:r>
          </a:p>
          <a:p>
            <a:endParaRPr lang="en-US" altLang="en-US" sz="2400" dirty="0">
              <a:solidFill>
                <a:srgbClr val="00339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339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endParaRPr lang="en-US" altLang="en-US" dirty="0">
              <a:latin typeface="Georgia" panose="02040502050405020303" pitchFamily="18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Picture 4" descr="sh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3" y="2067127"/>
            <a:ext cx="2356338" cy="35249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29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36077" y="457200"/>
            <a:ext cx="6705600" cy="18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br>
              <a:rPr lang="en-US" altLang="en-US" sz="47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altLang="en-US" sz="47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altLang="en-US" sz="40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n-US" sz="47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br>
              <a:rPr lang="en-US" altLang="en-US" sz="47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Practice Early Detection</a:t>
            </a:r>
            <a:br>
              <a:rPr lang="en-US" altLang="en-US" sz="4700" i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br>
              <a:rPr lang="en-US" altLang="en-US" sz="4700" i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altLang="en-US" sz="4700" i="1" dirty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8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650631"/>
            <a:ext cx="926465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 Skin Cancer Early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175" y="1543902"/>
            <a:ext cx="5410200" cy="5334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At least 95% of skin cancer can be cured if detected early.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Look for changes in spots or moles.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Look for sores that don</a:t>
            </a:r>
            <a:r>
              <a:rPr lang="ja-JP" altLang="en-US" sz="2400" dirty="0">
                <a:latin typeface="+mj-lt"/>
                <a:cs typeface="Tahoma" panose="020B0604030504040204" pitchFamily="34" charset="0"/>
              </a:rPr>
              <a:t>’</a:t>
            </a:r>
            <a:r>
              <a:rPr lang="en-US" altLang="ja-JP" sz="2400" dirty="0">
                <a:latin typeface="+mj-lt"/>
                <a:cs typeface="Tahoma" panose="020B0604030504040204" pitchFamily="34" charset="0"/>
              </a:rPr>
              <a:t>t heal.</a:t>
            </a:r>
            <a:br>
              <a:rPr lang="en-US" altLang="ja-JP" sz="2400" dirty="0">
                <a:latin typeface="+mj-lt"/>
                <a:cs typeface="Tahoma" panose="020B0604030504040204" pitchFamily="34" charset="0"/>
              </a:rPr>
            </a:br>
            <a:endParaRPr lang="en-US" altLang="ja-JP" sz="2400" dirty="0">
              <a:latin typeface="+mj-lt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Report unusual findings to your doctor.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339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  <a:endParaRPr lang="en-US" altLang="en-US" sz="2400" dirty="0">
              <a:solidFill>
                <a:srgbClr val="00339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590800" cy="1704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36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7350" y="686898"/>
            <a:ext cx="87566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Check Your Self !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5" name="Picture 5" descr="Check A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1893888" cy="189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heck F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1905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heck Le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905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eck B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23" y="3763108"/>
            <a:ext cx="1978025" cy="197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eck Scal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3763108"/>
            <a:ext cx="1989138" cy="198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8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5138" y="680182"/>
            <a:ext cx="8686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Know Your ABCDE</a:t>
            </a:r>
            <a:r>
              <a:rPr lang="ja-JP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 for Moles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95325" y="1752600"/>
            <a:ext cx="4648200" cy="43434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200" u="sng" dirty="0">
                <a:latin typeface="+mj-lt"/>
                <a:ea typeface="ＭＳ Ｐゴシック" pitchFamily="34" charset="-128"/>
                <a:cs typeface="Tahoma" pitchFamily="34" charset="0"/>
              </a:rPr>
              <a:t>A= Asymmetry</a:t>
            </a:r>
            <a:r>
              <a:rPr lang="en-US" altLang="en-US" sz="2200" dirty="0">
                <a:latin typeface="+mj-lt"/>
                <a:ea typeface="ＭＳ Ｐゴシック" pitchFamily="34" charset="-128"/>
                <a:cs typeface="Tahoma" pitchFamily="34" charset="0"/>
              </a:rPr>
              <a:t>: One half of the mole or birthmark doesn't </a:t>
            </a:r>
            <a:r>
              <a:rPr lang="en-US" altLang="ja-JP" sz="2200" dirty="0">
                <a:latin typeface="+mj-lt"/>
                <a:cs typeface="Tahoma" pitchFamily="34" charset="0"/>
              </a:rPr>
              <a:t>match the other.</a:t>
            </a:r>
          </a:p>
          <a:p>
            <a:pPr>
              <a:defRPr/>
            </a:pPr>
            <a:endParaRPr lang="en-US" altLang="en-US" sz="2200" dirty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>
              <a:defRPr/>
            </a:pPr>
            <a:endParaRPr lang="en-US" altLang="en-US" sz="2200" dirty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>
              <a:defRPr/>
            </a:pPr>
            <a:r>
              <a:rPr lang="en-US" altLang="en-US" sz="2200" u="sng" dirty="0">
                <a:latin typeface="+mj-lt"/>
                <a:ea typeface="ＭＳ Ｐゴシック" pitchFamily="34" charset="-128"/>
                <a:cs typeface="Tahoma" pitchFamily="34" charset="0"/>
              </a:rPr>
              <a:t>B= Border</a:t>
            </a:r>
            <a:r>
              <a:rPr lang="en-US" altLang="en-US" sz="2200" dirty="0">
                <a:latin typeface="+mj-lt"/>
                <a:ea typeface="ＭＳ Ｐゴシック" pitchFamily="34" charset="-128"/>
                <a:cs typeface="Tahoma" pitchFamily="34" charset="0"/>
              </a:rPr>
              <a:t>:  The edges are ragged, irregular, or poorly defined.</a:t>
            </a:r>
          </a:p>
        </p:txBody>
      </p:sp>
      <p:pic>
        <p:nvPicPr>
          <p:cNvPr id="6" name="Picture 4" descr="Slide 02 SH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Slide 05 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174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3664" y="686898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Melanoma Facts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771" y="1507635"/>
            <a:ext cx="7355131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en-US" sz="2400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Over 100,000 cases of melanoma will be diagnosed this year.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There will be about 7,000 melanoma deaths.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ＭＳ Ｐゴシック" charset="0"/>
              </a:rPr>
              <a:t>Melanoma increased 45% in the U.S. from 1992 to 2004.</a:t>
            </a: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THE MOST COMMON cancer for young adults</a:t>
            </a:r>
            <a:r>
              <a:rPr lang="en-US" sz="2200" dirty="0">
                <a:latin typeface="+mj-lt"/>
                <a:cs typeface="ＭＳ Ｐゴシック" charset="0"/>
              </a:rPr>
              <a:t> (25-29).</a:t>
            </a:r>
          </a:p>
          <a:p>
            <a:pPr marL="574675" lvl="1">
              <a:buFontTx/>
              <a:buNone/>
              <a:defRPr/>
            </a:pPr>
            <a:endParaRPr lang="en-US" sz="2200" dirty="0">
              <a:latin typeface="+mj-lt"/>
            </a:endParaRPr>
          </a:p>
          <a:p>
            <a:pPr>
              <a:defRPr/>
            </a:pPr>
            <a:r>
              <a:rPr lang="en-US" sz="2200" dirty="0">
                <a:latin typeface="+mj-lt"/>
              </a:rPr>
              <a:t> </a:t>
            </a:r>
            <a:r>
              <a:rPr lang="en-US" sz="1300" dirty="0">
                <a:latin typeface="+mj-lt"/>
              </a:rPr>
              <a:t>	</a:t>
            </a:r>
            <a:r>
              <a:rPr lang="en-US" sz="1300" dirty="0"/>
              <a:t>Sources: American Cancer Society &amp; 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2519947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87375"/>
            <a:ext cx="845185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 Rule Continued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5408" y="1524000"/>
            <a:ext cx="5105400" cy="4800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200" u="sng" dirty="0">
                <a:latin typeface="+mj-lt"/>
              </a:rPr>
              <a:t>C=Color</a:t>
            </a:r>
            <a:r>
              <a:rPr lang="en-US" sz="2200" dirty="0">
                <a:latin typeface="+mj-lt"/>
              </a:rPr>
              <a:t>: Color varies from one area to another and may have differing shades of brown, black, white, red or blue.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u="sng" dirty="0">
                <a:latin typeface="+mj-lt"/>
              </a:rPr>
              <a:t>D=Diameter</a:t>
            </a:r>
            <a:r>
              <a:rPr lang="en-US" sz="2200" dirty="0">
                <a:latin typeface="+mj-lt"/>
              </a:rPr>
              <a:t>: Area is larger than 6 mm (about the size of a pencil eraser) and is growing larger.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u="sng" dirty="0">
                <a:latin typeface="+mj-lt"/>
              </a:rPr>
              <a:t>E=Evolving</a:t>
            </a:r>
            <a:r>
              <a:rPr lang="en-US" sz="2200" dirty="0">
                <a:latin typeface="+mj-lt"/>
              </a:rPr>
              <a:t>: Show any changes in size, color, shape or texture of a mole (or any skin changes) to your doctor.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latin typeface="+mj-lt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dirty="0">
                <a:latin typeface="+mj-lt"/>
              </a:rPr>
              <a:t>		-- American Academy of Dermatology</a:t>
            </a:r>
          </a:p>
          <a:p>
            <a:pPr lvl="1">
              <a:lnSpc>
                <a:spcPct val="90000"/>
              </a:lnSpc>
              <a:buFont typeface="Arial"/>
              <a:buChar char="–"/>
              <a:defRPr/>
            </a:pPr>
            <a:endParaRPr lang="en-US" dirty="0">
              <a:solidFill>
                <a:srgbClr val="003399"/>
              </a:solidFill>
              <a:latin typeface="Tahoma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9" name="Picture 4" descr="Slide 09 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 descr="Slide 12 SH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422525" cy="161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540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23637" y="582610"/>
            <a:ext cx="66294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Aways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175" y="1160585"/>
            <a:ext cx="8162517" cy="4343400"/>
          </a:xfrm>
          <a:prstGeom prst="rect">
            <a:avLst/>
          </a:prstGeom>
        </p:spPr>
        <p:txBody>
          <a:bodyPr rtlCol="0">
            <a:normAutofit fontScale="4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3000" dirty="0">
              <a:solidFill>
                <a:srgbClr val="003399"/>
              </a:solidFill>
              <a:latin typeface="Tahoma" charset="0"/>
              <a:ea typeface="MS P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 dirty="0">
                <a:latin typeface="+mj-lt"/>
                <a:ea typeface="MS PGothic" charset="0"/>
              </a:rPr>
              <a:t>Some UV exposure is healthy, but avoid over-exposure, sunburns and suntans.</a:t>
            </a:r>
            <a:br>
              <a:rPr lang="en-US" sz="5000" dirty="0">
                <a:latin typeface="+mj-lt"/>
                <a:ea typeface="MS PGothic" charset="0"/>
              </a:rPr>
            </a:br>
            <a:endParaRPr lang="en-US" sz="5000" dirty="0">
              <a:latin typeface="+mj-lt"/>
              <a:ea typeface="MS P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 dirty="0">
                <a:latin typeface="+mj-lt"/>
                <a:ea typeface="MS PGothic" charset="0"/>
              </a:rPr>
              <a:t>Limit your unprotected time in the sun, especially during peak UV hours at midday in the summer.</a:t>
            </a:r>
            <a:br>
              <a:rPr lang="en-US" sz="5000" dirty="0">
                <a:latin typeface="+mj-lt"/>
                <a:ea typeface="MS PGothic" charset="0"/>
              </a:rPr>
            </a:br>
            <a:endParaRPr lang="en-US" sz="5000" dirty="0">
              <a:latin typeface="+mj-lt"/>
              <a:ea typeface="MS P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 dirty="0">
                <a:latin typeface="+mj-lt"/>
                <a:ea typeface="MS PGothic" charset="0"/>
              </a:rPr>
              <a:t>Find shade or bring it with you.</a:t>
            </a:r>
            <a:br>
              <a:rPr lang="en-US" sz="5000" dirty="0">
                <a:latin typeface="+mj-lt"/>
                <a:ea typeface="MS PGothic" charset="0"/>
              </a:rPr>
            </a:br>
            <a:endParaRPr lang="en-US" sz="5000" dirty="0">
              <a:latin typeface="+mj-lt"/>
              <a:ea typeface="MS P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 dirty="0">
                <a:latin typeface="+mj-lt"/>
                <a:ea typeface="MS PGothic" charset="0"/>
              </a:rPr>
              <a:t>Use sunscreen with SPF 30 or higher every day.</a:t>
            </a:r>
            <a:br>
              <a:rPr lang="en-US" sz="5000" dirty="0">
                <a:latin typeface="+mj-lt"/>
                <a:ea typeface="MS PGothic" charset="0"/>
              </a:rPr>
            </a:br>
            <a:endParaRPr lang="en-US" sz="5000" dirty="0">
              <a:latin typeface="+mj-lt"/>
              <a:ea typeface="MS P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 dirty="0">
                <a:latin typeface="+mj-lt"/>
                <a:ea typeface="MS PGothic" charset="0"/>
              </a:rPr>
              <a:t>Wear cover-up clothing, hats and sunglasses.</a:t>
            </a:r>
            <a:br>
              <a:rPr lang="en-US" sz="5000" dirty="0">
                <a:latin typeface="+mj-lt"/>
                <a:ea typeface="MS PGothic" charset="0"/>
              </a:rPr>
            </a:br>
            <a:endParaRPr lang="en-US" sz="5000" dirty="0">
              <a:latin typeface="+mj-lt"/>
              <a:ea typeface="MS P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 dirty="0">
                <a:latin typeface="+mj-lt"/>
                <a:ea typeface="MS PGothic" charset="0"/>
              </a:rPr>
              <a:t>Don</a:t>
            </a:r>
            <a:r>
              <a:rPr lang="ja-JP" altLang="en-US" sz="5000" dirty="0">
                <a:latin typeface="+mj-lt"/>
              </a:rPr>
              <a:t>’</a:t>
            </a:r>
            <a:r>
              <a:rPr lang="en-US" altLang="ja-JP" sz="5000" dirty="0">
                <a:latin typeface="+mj-lt"/>
              </a:rPr>
              <a:t>t use tanning beds or lamps.</a:t>
            </a:r>
            <a:br>
              <a:rPr lang="en-US" altLang="ja-JP" sz="5000" dirty="0">
                <a:latin typeface="+mj-lt"/>
              </a:rPr>
            </a:br>
            <a:endParaRPr lang="en-US" altLang="ja-JP" sz="5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 dirty="0">
                <a:latin typeface="+mj-lt"/>
                <a:ea typeface="MS PGothic" charset="0"/>
              </a:rPr>
              <a:t>Check your skin for changes every year</a:t>
            </a:r>
            <a:endParaRPr lang="en-US" sz="5000" dirty="0">
              <a:solidFill>
                <a:srgbClr val="003399"/>
              </a:solidFill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15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79438"/>
            <a:ext cx="901223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Safety Apps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There are some great products available to provide information on expected UV from the sun.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EPA’s </a:t>
            </a:r>
            <a:r>
              <a:rPr lang="en-US" altLang="en-US" sz="2200" dirty="0" err="1">
                <a:latin typeface="Tahoma" panose="020B0604030504040204" pitchFamily="34" charset="0"/>
                <a:cs typeface="Tahoma" panose="020B0604030504040204" pitchFamily="34" charset="0"/>
              </a:rPr>
              <a:t>SunWise</a:t>
            </a: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 UV Index App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u="sng" dirty="0">
                <a:latin typeface="Tahoma" panose="020B0604030504040204" pitchFamily="34" charset="0"/>
                <a:cs typeface="Tahoma" panose="020B0604030504040204" pitchFamily="34" charset="0"/>
              </a:rPr>
              <a:t>https://itunes.apple.com/us/app/epas-sunwise-uv-index/id466052686?mt=8</a:t>
            </a:r>
            <a:b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 err="1">
                <a:latin typeface="Tahoma" panose="020B0604030504040204" pitchFamily="34" charset="0"/>
                <a:cs typeface="Tahoma" panose="020B0604030504040204" pitchFamily="34" charset="0"/>
              </a:rPr>
              <a:t>Robocat</a:t>
            </a:r>
            <a:r>
              <a:rPr lang="en-US" altLang="en-US" sz="2200" dirty="0">
                <a:latin typeface="Tahoma" panose="020B0604030504040204" pitchFamily="34" charset="0"/>
                <a:cs typeface="Tahoma" panose="020B0604030504040204" pitchFamily="34" charset="0"/>
              </a:rPr>
              <a:t> Ultraviolet UV Index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u="sng" dirty="0">
                <a:latin typeface="Tahoma" panose="020B0604030504040204" pitchFamily="34" charset="0"/>
                <a:cs typeface="Tahoma" panose="020B0604030504040204" pitchFamily="34" charset="0"/>
              </a:rPr>
              <a:t>https://itunes.apple.com/us/app/ultraviolet-uv-index/id445874481?mt=8&amp;ign-mpt=uo%3D4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2425" y="1150693"/>
            <a:ext cx="8486775" cy="5045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2400" u="sng" dirty="0"/>
              <a:t>Programs and Services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Fire Protection Engineering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Life Safety &amp; Emergency Preparedness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Environmental Compliance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Laboratory Safety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Occupational Safety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Occupational Health and Medical Surveillance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Materials Management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Industrial Hygiene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Chemical Hygiene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900" dirty="0"/>
              <a:t>Safety Training</a:t>
            </a:r>
          </a:p>
          <a:p>
            <a:pPr marL="0" indent="0">
              <a:buFontTx/>
              <a:buNone/>
              <a:defRPr/>
            </a:pPr>
            <a:r>
              <a:rPr lang="en-US" altLang="en-US" sz="1700" dirty="0"/>
              <a:t>Location: University Health Services </a:t>
            </a:r>
            <a:r>
              <a:rPr lang="en-US" altLang="en-US" sz="1700" dirty="0" err="1"/>
              <a:t>Bldg</a:t>
            </a:r>
            <a:r>
              <a:rPr lang="en-US" altLang="en-US" sz="1700" dirty="0"/>
              <a:t>, Room 002 (basement)</a:t>
            </a:r>
          </a:p>
          <a:p>
            <a:pPr marL="0" indent="0">
              <a:buFontTx/>
              <a:buNone/>
              <a:defRPr/>
            </a:pPr>
            <a:r>
              <a:rPr lang="en-US" altLang="en-US" sz="1700" dirty="0"/>
              <a:t>Phone number: 744-7241           Email: </a:t>
            </a:r>
            <a:r>
              <a:rPr lang="en-US" altLang="en-US" sz="1700" dirty="0">
                <a:hlinkClick r:id="rId3"/>
              </a:rPr>
              <a:t>EHS@okstate.edu</a:t>
            </a:r>
            <a:endParaRPr lang="en-US" altLang="en-US" sz="1700" dirty="0"/>
          </a:p>
          <a:p>
            <a:pPr marL="0" indent="0">
              <a:buFontTx/>
              <a:buNone/>
              <a:defRPr/>
            </a:pPr>
            <a:r>
              <a:rPr lang="en-US" altLang="en-US" sz="1700" dirty="0"/>
              <a:t>Website: </a:t>
            </a:r>
            <a:r>
              <a:rPr lang="en-US" altLang="en-US" sz="1700" dirty="0">
                <a:hlinkClick r:id="rId4"/>
              </a:rPr>
              <a:t>http://ehs.okstate.edu/</a:t>
            </a:r>
            <a:endParaRPr lang="en-US" altLang="en-US" sz="1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812" y="457200"/>
            <a:ext cx="9144000" cy="1066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2854175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90563" y="2485263"/>
            <a:ext cx="7772400" cy="212878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8728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3784" y="686898"/>
            <a:ext cx="914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and Skin Cancer Facts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90246" y="1694719"/>
            <a:ext cx="7954596" cy="43291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Ultraviolet radiation is a carcinogen.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ＭＳ Ｐゴシック" charset="0"/>
              </a:rPr>
              <a:t>UV causes 90% of all skin cancer.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UV can be natural -- from the sun.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UV can be artificial -- from tanning lamps.</a:t>
            </a:r>
          </a:p>
          <a:p>
            <a:pPr>
              <a:lnSpc>
                <a:spcPct val="90000"/>
              </a:lnSpc>
              <a:defRPr/>
            </a:pPr>
            <a:endParaRPr lang="en-US" sz="11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55888" y="525766"/>
            <a:ext cx="918845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is a Carcinogen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3447" y="1507635"/>
            <a:ext cx="7162800" cy="5029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solidFill>
                  <a:srgbClr val="003399"/>
                </a:solidFill>
                <a:latin typeface="Tahoma" charset="0"/>
                <a:cs typeface="+mn-cs"/>
              </a:rPr>
              <a:t>	</a:t>
            </a:r>
            <a:r>
              <a:rPr lang="en-US" sz="2200" dirty="0">
                <a:latin typeface="Tahoma" charset="0"/>
                <a:cs typeface="+mn-cs"/>
              </a:rPr>
              <a:t>Asbestos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latin typeface="Tahoma" charset="0"/>
                <a:cs typeface="+mn-cs"/>
              </a:rPr>
              <a:t>	Vinyl chloride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latin typeface="Tahoma" charset="0"/>
                <a:cs typeface="+mn-cs"/>
              </a:rPr>
              <a:t>	Chromium compounds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latin typeface="Tahoma" charset="0"/>
                <a:cs typeface="+mn-cs"/>
              </a:rPr>
              <a:t>	Radon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200" dirty="0">
              <a:latin typeface="Tahoma" charset="0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b="1" dirty="0">
                <a:latin typeface="Tahoma" charset="0"/>
                <a:cs typeface="+mn-cs"/>
              </a:rPr>
              <a:t>	Ultraviolet Radiation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200" dirty="0">
              <a:latin typeface="Tahoma" charset="0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latin typeface="Tahoma" charset="0"/>
                <a:cs typeface="+mn-cs"/>
              </a:rPr>
              <a:t>	Benzene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latin typeface="Tahoma" charset="0"/>
                <a:cs typeface="+mn-cs"/>
              </a:rPr>
              <a:t>	Arsenic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rgbClr val="003399"/>
                </a:solidFill>
                <a:latin typeface="Tahoma" charset="0"/>
                <a:cs typeface="+mn-cs"/>
              </a:rPr>
              <a:t>	</a:t>
            </a:r>
            <a:endParaRPr lang="en-US" sz="2400" dirty="0">
              <a:latin typeface="+mj-lt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400" dirty="0">
                <a:latin typeface="+mj-lt"/>
                <a:cs typeface="+mn-cs"/>
              </a:rPr>
              <a:t>			National Toxicology Program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400" dirty="0">
                <a:latin typeface="+mj-lt"/>
                <a:cs typeface="+mn-cs"/>
              </a:rPr>
              <a:t>			Department of Health &amp; Human Services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400" dirty="0">
                <a:solidFill>
                  <a:srgbClr val="003399"/>
                </a:solidFill>
                <a:latin typeface="Tahoma" charset="0"/>
                <a:cs typeface="+mn-cs"/>
              </a:rPr>
              <a:t>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400" dirty="0">
              <a:solidFill>
                <a:srgbClr val="003399"/>
              </a:solidFill>
              <a:latin typeface="Tahoma" charset="0"/>
              <a:cs typeface="+mn-cs"/>
            </a:endParaRPr>
          </a:p>
        </p:txBody>
      </p:sp>
      <p:sp>
        <p:nvSpPr>
          <p:cNvPr id="6" name="Curved Right Arrow 6"/>
          <p:cNvSpPr>
            <a:spLocks noChangeArrowheads="1"/>
          </p:cNvSpPr>
          <p:nvPr/>
        </p:nvSpPr>
        <p:spPr bwMode="auto">
          <a:xfrm>
            <a:off x="269047" y="3319800"/>
            <a:ext cx="914400" cy="11398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Left Arrow 7"/>
          <p:cNvSpPr>
            <a:spLocks noChangeArrowheads="1"/>
          </p:cNvSpPr>
          <p:nvPr/>
        </p:nvSpPr>
        <p:spPr bwMode="auto">
          <a:xfrm>
            <a:off x="4948376" y="3414222"/>
            <a:ext cx="731837" cy="1216025"/>
          </a:xfrm>
          <a:prstGeom prst="curvedLeftArrow">
            <a:avLst>
              <a:gd name="adj1" fmla="val 25001"/>
              <a:gd name="adj2" fmla="val 50002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32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6001C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4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571175" y="686898"/>
            <a:ext cx="7934325" cy="820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8652"/>
            <a:ext cx="4249280" cy="969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3663" y="569789"/>
            <a:ext cx="91440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The Sun: Benefits and Harms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49233" y="1624744"/>
            <a:ext cx="3065586" cy="39898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200" dirty="0">
                <a:latin typeface="+mj-lt"/>
                <a:cs typeface="ＭＳ Ｐゴシック" charset="0"/>
              </a:rPr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ＭＳ Ｐゴシック" charset="0"/>
              </a:rPr>
              <a:t>Heat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ＭＳ Ｐゴシック" charset="0"/>
              </a:rPr>
              <a:t>Light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ＭＳ Ｐゴシック" charset="0"/>
              </a:rPr>
              <a:t>Photosynthesis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ＭＳ Ｐゴシック" charset="0"/>
              </a:rPr>
              <a:t>Outdoor environment </a:t>
            </a:r>
            <a:br>
              <a:rPr lang="en-US" sz="2000" dirty="0">
                <a:latin typeface="+mj-lt"/>
                <a:cs typeface="ＭＳ Ｐゴシック" charset="0"/>
              </a:rPr>
            </a:br>
            <a:r>
              <a:rPr lang="en-US" sz="2000" dirty="0">
                <a:latin typeface="+mj-lt"/>
                <a:cs typeface="ＭＳ Ｐゴシック" charset="0"/>
              </a:rPr>
              <a:t>for physical activity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ＭＳ Ｐゴシック" charset="0"/>
              </a:rPr>
              <a:t>Production of </a:t>
            </a:r>
            <a:br>
              <a:rPr lang="en-US" sz="2000" dirty="0">
                <a:latin typeface="+mj-lt"/>
                <a:cs typeface="ＭＳ Ｐゴシック" charset="0"/>
              </a:rPr>
            </a:br>
            <a:r>
              <a:rPr lang="en-US" sz="2000" dirty="0">
                <a:latin typeface="+mj-lt"/>
                <a:cs typeface="ＭＳ Ｐゴシック" charset="0"/>
              </a:rPr>
              <a:t>vitamin 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ＭＳ Ｐゴシック" charset="0"/>
              </a:rPr>
              <a:t>Happy &amp; positive </a:t>
            </a:r>
          </a:p>
          <a:p>
            <a:pPr>
              <a:buFontTx/>
              <a:buNone/>
              <a:defRPr/>
            </a:pPr>
            <a:r>
              <a:rPr lang="en-US" sz="2000" dirty="0">
                <a:latin typeface="+mj-lt"/>
                <a:cs typeface="ＭＳ Ｐゴシック" charset="0"/>
              </a:rPr>
              <a:t>    feelings; good mood</a:t>
            </a:r>
          </a:p>
          <a:p>
            <a:pPr>
              <a:buFontTx/>
              <a:buNone/>
              <a:defRPr/>
            </a:pPr>
            <a:endParaRPr lang="en-US" sz="1800" dirty="0">
              <a:latin typeface="Tahoma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65076" y="1601298"/>
            <a:ext cx="2362200" cy="393028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282575" indent="-28257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ea typeface="ＭＳ Ｐゴシック" charset="0"/>
                <a:cs typeface="EucrosiaUPC" pitchFamily="18" charset="-34"/>
              </a:rPr>
              <a:t>HARMS</a:t>
            </a:r>
            <a:r>
              <a:rPr lang="en-US" sz="2200" b="1" dirty="0">
                <a:latin typeface="+mj-lt"/>
                <a:ea typeface="ＭＳ Ｐゴシック" charset="0"/>
                <a:cs typeface="EucrosiaUPC" pitchFamily="18" charset="-34"/>
              </a:rPr>
              <a:t>:</a:t>
            </a:r>
            <a:endParaRPr lang="en-US" sz="2200" dirty="0">
              <a:latin typeface="+mj-lt"/>
              <a:ea typeface="ＭＳ Ｐゴシック" charset="0"/>
              <a:cs typeface="EucrosiaUPC" pitchFamily="18" charset="-34"/>
            </a:endParaRP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Suntan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Sunburn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Premature aging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Freckles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Liver spots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Wrinkles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Loss of elasticity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Cataracts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Immune system suppressant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Skin cancer</a:t>
            </a:r>
          </a:p>
          <a:p>
            <a:pPr marL="282575" indent="-282575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solidFill>
                <a:srgbClr val="616161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82060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5380</TotalTime>
  <Words>2217</Words>
  <Application>Microsoft Office PowerPoint</Application>
  <PresentationFormat>On-screen Show (4:3)</PresentationFormat>
  <Paragraphs>377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ＭＳ Ｐゴシック</vt:lpstr>
      <vt:lpstr>ＭＳ Ｐゴシック</vt:lpstr>
      <vt:lpstr>Arial</vt:lpstr>
      <vt:lpstr>Arial Black</vt:lpstr>
      <vt:lpstr>Calibri</vt:lpstr>
      <vt:lpstr>Georgia</vt:lpstr>
      <vt:lpstr>Tahoma</vt:lpstr>
      <vt:lpstr>2_Title Slide</vt:lpstr>
      <vt:lpstr>3_Title Slide</vt:lpstr>
      <vt:lpstr>4_Title Slide</vt:lpstr>
      <vt:lpstr>5_Title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Jackson, Maegan Leeann</cp:lastModifiedBy>
  <cp:revision>88</cp:revision>
  <cp:lastPrinted>2013-08-13T14:25:08Z</cp:lastPrinted>
  <dcterms:created xsi:type="dcterms:W3CDTF">2013-05-24T18:55:25Z</dcterms:created>
  <dcterms:modified xsi:type="dcterms:W3CDTF">2024-06-20T15:35:36Z</dcterms:modified>
</cp:coreProperties>
</file>